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71" r:id="rId3"/>
    <p:sldId id="280" r:id="rId4"/>
    <p:sldId id="262" r:id="rId5"/>
    <p:sldId id="258" r:id="rId6"/>
    <p:sldId id="264" r:id="rId7"/>
    <p:sldId id="265" r:id="rId8"/>
    <p:sldId id="267" r:id="rId9"/>
    <p:sldId id="268" r:id="rId10"/>
    <p:sldId id="269" r:id="rId11"/>
    <p:sldId id="27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6328E-C202-4FE5-8D3D-B4F55DC15F2E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5F3D0-BCA3-4088-8DFE-E462974400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212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5F3D0-BCA3-4088-8DFE-E4629744003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141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5F3D0-BCA3-4088-8DFE-E462974400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811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5F3D0-BCA3-4088-8DFE-E4629744003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375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5F3D0-BCA3-4088-8DFE-E4629744003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946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5F3D0-BCA3-4088-8DFE-E4629744003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012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28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28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704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11.12.2024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37876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11.12.2024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2076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11.12.2024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02684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11.12.2024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9915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11.12.2024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6637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11.12.2024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86409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11.12.2024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2988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11.12.2024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1942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38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11.12.2024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52740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11.12.2024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27275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11.12.2024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792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227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260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87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848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842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804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53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6914F-270B-4B96-9588-A536A2FC9209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20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11.12.2024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45487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/>
            </a:r>
            <a:br>
              <a:rPr lang="ru-RU" sz="2000" b="1" i="1" dirty="0" smtClean="0">
                <a:solidFill>
                  <a:srgbClr val="002060"/>
                </a:solidFill>
              </a:rPr>
            </a:br>
            <a:r>
              <a:rPr lang="ru-RU" sz="20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031524" y="2239963"/>
            <a:ext cx="5888728" cy="264001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Совместный отраслевой совет (СОМС) –как инструмент создания организационно-педагогических условий гибридного (интегративного) подхода к обучению через механизм взаимодействия с отраслевыми партнёрами</a:t>
            </a:r>
            <a:endParaRPr lang="ru-RU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841290" y="228394"/>
            <a:ext cx="2418514" cy="14847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6" name="Прямоугольник 5"/>
          <p:cNvSpPr/>
          <p:nvPr/>
        </p:nvSpPr>
        <p:spPr>
          <a:xfrm>
            <a:off x="5824251" y="563341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457200">
              <a:defRPr/>
            </a:pP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ОГБПОУ «Ульяновский техникум питания и торговли</a:t>
            </a:r>
            <a:endParaRPr kumimoji="0" lang="ru-RU" sz="18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cs typeface="Arial" charset="0"/>
            </a:endParaRPr>
          </a:p>
        </p:txBody>
      </p:sp>
      <p:sp>
        <p:nvSpPr>
          <p:cNvPr id="8" name="Текст 3"/>
          <p:cNvSpPr txBox="1">
            <a:spLocks/>
          </p:cNvSpPr>
          <p:nvPr/>
        </p:nvSpPr>
        <p:spPr>
          <a:xfrm>
            <a:off x="656492" y="1096950"/>
            <a:ext cx="3855720" cy="1232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  <a:defRPr/>
            </a:pPr>
            <a:endParaRPr lang="ru-RU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Объект 18"/>
          <p:cNvSpPr txBox="1">
            <a:spLocks/>
          </p:cNvSpPr>
          <p:nvPr/>
        </p:nvSpPr>
        <p:spPr>
          <a:xfrm>
            <a:off x="763284" y="823181"/>
            <a:ext cx="3776952" cy="46875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Гибридное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(интегративное)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b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Гибридный -совмещающий в себе признаки различных предметов, явлений. В своей основе «гибридный» означает «смешанный», «объединяющий» </a:t>
            </a:r>
          </a:p>
          <a:p>
            <a:r>
              <a:rPr lang="ru-RU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Интегративный подход как «целостное представление совокупности объектов, явлений и процессов, объединяемых общностью, в результате чего создается новое качество» </a:t>
            </a:r>
          </a:p>
          <a:p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634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2994" y="224117"/>
            <a:ext cx="4059032" cy="1833283"/>
          </a:xfrm>
        </p:spPr>
        <p:txBody>
          <a:bodyPr>
            <a:noAutofit/>
          </a:bodyPr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Областное государственное бюджетное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образовательное учреждение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«Ульяновский техникум питания и торговли»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02.09.2024	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317</a:t>
            </a:r>
            <a:b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формировании в 2024-2025 году и закреплении наставнических пар или групп в ходе реализации целевой модели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9044892"/>
              </p:ext>
            </p:extLst>
          </p:nvPr>
        </p:nvGraphicFramePr>
        <p:xfrm>
          <a:off x="5000624" y="501116"/>
          <a:ext cx="3633422" cy="41067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839">
                  <a:extLst>
                    <a:ext uri="{9D8B030D-6E8A-4147-A177-3AD203B41FA5}">
                      <a16:colId xmlns:a16="http://schemas.microsoft.com/office/drawing/2014/main" val="2416949031"/>
                    </a:ext>
                  </a:extLst>
                </a:gridCol>
                <a:gridCol w="1242331">
                  <a:extLst>
                    <a:ext uri="{9D8B030D-6E8A-4147-A177-3AD203B41FA5}">
                      <a16:colId xmlns:a16="http://schemas.microsoft.com/office/drawing/2014/main" val="2365296158"/>
                    </a:ext>
                  </a:extLst>
                </a:gridCol>
                <a:gridCol w="1156447">
                  <a:extLst>
                    <a:ext uri="{9D8B030D-6E8A-4147-A177-3AD203B41FA5}">
                      <a16:colId xmlns:a16="http://schemas.microsoft.com/office/drawing/2014/main" val="1656848352"/>
                    </a:ext>
                  </a:extLst>
                </a:gridCol>
                <a:gridCol w="858805">
                  <a:extLst>
                    <a:ext uri="{9D8B030D-6E8A-4147-A177-3AD203B41FA5}">
                      <a16:colId xmlns:a16="http://schemas.microsoft.com/office/drawing/2014/main" val="2320205248"/>
                    </a:ext>
                  </a:extLst>
                </a:gridCol>
              </a:tblGrid>
              <a:tr h="3749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 предприятия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наставника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294885722"/>
                  </a:ext>
                </a:extLst>
              </a:tr>
              <a:tr h="4054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«Понзу»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Сафиулов </a:t>
                      </a:r>
                      <a:r>
                        <a:rPr lang="ru-RU" sz="11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Данис</a:t>
                      </a: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-повар</a:t>
                      </a:r>
                      <a:endParaRPr lang="ru-RU" sz="11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2106594131"/>
                  </a:ext>
                </a:extLst>
              </a:tr>
              <a:tr h="3749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«Мируки»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Дибердин Владислав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  <a:endParaRPr lang="ru-RU" sz="11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1357316993"/>
                  </a:ext>
                </a:extLst>
              </a:tr>
              <a:tr h="401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«Джакомо»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Федорков Николай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  <a:endParaRPr lang="ru-RU" sz="11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3372043943"/>
                  </a:ext>
                </a:extLst>
              </a:tr>
              <a:tr h="562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«Остерия/Йоко» ул. Ливанова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Хамидуллин Ильсур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</a:p>
                    <a:p>
                      <a:endParaRPr lang="ru-RU" sz="11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509346964"/>
                  </a:ext>
                </a:extLst>
              </a:tr>
              <a:tr h="562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71650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«Кинза» ул. Ульяновский, 11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Хамидуллин Ильсур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</a:p>
                    <a:p>
                      <a:r>
                        <a:rPr lang="ru-RU" sz="11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</a:t>
                      </a:r>
                      <a:endParaRPr lang="ru-RU" sz="11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3570196117"/>
                  </a:ext>
                </a:extLst>
              </a:tr>
              <a:tr h="562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«Йоко» пр. Ульяновский, 19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Муратов Александр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  <a:endParaRPr lang="ru-RU" sz="11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1345530563"/>
                  </a:ext>
                </a:extLst>
              </a:tr>
              <a:tr h="3749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marR="1079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«Харуки»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 Евгений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2055889031"/>
                  </a:ext>
                </a:extLst>
              </a:tr>
              <a:tr h="487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marR="1079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Деливери 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Янин Владимир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  <a:endParaRPr lang="ru-RU" sz="11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2679068129"/>
                  </a:ext>
                </a:extLst>
              </a:tr>
            </a:tbl>
          </a:graphicData>
        </a:graphic>
      </p:graphicFrame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12993" y="2221614"/>
            <a:ext cx="3774141" cy="214750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приказа ОГБПОУ «Ульяновский техникум питания и торговли» от 20.09.2023 года № 369/1 «О внедрении целевой модели наставничества» году,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и к а з ы в а ю:</a:t>
            </a:r>
          </a:p>
          <a:p>
            <a:pPr algn="just"/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Продолжить реализации целевой модели наставничества в 2024-2025 учебном году.</a:t>
            </a:r>
          </a:p>
          <a:p>
            <a:pPr algn="just"/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Утвердить пары и группы наставников-педагогов студентов техникума представителей социальных партнеров и закрепленных за ними наставляемых для реализации программы наставничества в соответствии с формами наставничества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5015712" y="224117"/>
            <a:ext cx="347001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Ресторанный холдинг «</a:t>
            </a:r>
            <a:r>
              <a:rPr kumimoji="0" lang="en-US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Kravchenko Group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019256"/>
              </p:ext>
            </p:extLst>
          </p:nvPr>
        </p:nvGraphicFramePr>
        <p:xfrm>
          <a:off x="8774804" y="958316"/>
          <a:ext cx="3171867" cy="5202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6300">
                  <a:extLst>
                    <a:ext uri="{9D8B030D-6E8A-4147-A177-3AD203B41FA5}">
                      <a16:colId xmlns:a16="http://schemas.microsoft.com/office/drawing/2014/main" val="2153411198"/>
                    </a:ext>
                  </a:extLst>
                </a:gridCol>
                <a:gridCol w="976037">
                  <a:extLst>
                    <a:ext uri="{9D8B030D-6E8A-4147-A177-3AD203B41FA5}">
                      <a16:colId xmlns:a16="http://schemas.microsoft.com/office/drawing/2014/main" val="320912571"/>
                    </a:ext>
                  </a:extLst>
                </a:gridCol>
                <a:gridCol w="948148">
                  <a:extLst>
                    <a:ext uri="{9D8B030D-6E8A-4147-A177-3AD203B41FA5}">
                      <a16:colId xmlns:a16="http://schemas.microsoft.com/office/drawing/2014/main" val="4118623016"/>
                    </a:ext>
                  </a:extLst>
                </a:gridCol>
                <a:gridCol w="911382">
                  <a:extLst>
                    <a:ext uri="{9D8B030D-6E8A-4147-A177-3AD203B41FA5}">
                      <a16:colId xmlns:a16="http://schemas.microsoft.com/office/drawing/2014/main" val="404243379"/>
                    </a:ext>
                  </a:extLst>
                </a:gridCol>
              </a:tblGrid>
              <a:tr h="203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 предприятия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наставника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9355698"/>
                  </a:ext>
                </a:extLst>
              </a:tr>
              <a:tr h="19748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After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Пузарин Дмитрий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9112544"/>
                  </a:ext>
                </a:extLst>
              </a:tr>
              <a:tr h="1974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Колыданов Данил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0229074"/>
                  </a:ext>
                </a:extLst>
              </a:tr>
              <a:tr h="1974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Балыков </a:t>
                      </a:r>
                      <a:r>
                        <a:rPr lang="ru-RU" sz="11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Николай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6073666"/>
                  </a:ext>
                </a:extLst>
              </a:tr>
              <a:tr h="19748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«Дубинин»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Котляров Константин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98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705623"/>
                  </a:ext>
                </a:extLst>
              </a:tr>
              <a:tr h="1974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Зарубин Илья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98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4662622"/>
                  </a:ext>
                </a:extLst>
              </a:tr>
              <a:tr h="19748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«Алазани»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Сахарова Наталья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685" algn="l"/>
                          <a:tab pos="109220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4798181"/>
                  </a:ext>
                </a:extLst>
              </a:tr>
              <a:tr h="1974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Вьюнов Степан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3350" algn="l"/>
                          <a:tab pos="30543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5963353"/>
                  </a:ext>
                </a:extLst>
              </a:tr>
              <a:tr h="28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«Матрешки»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Хованова Ксения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0970625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778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71650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Кондитерский цех «Матрешки»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Комарова Светлана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шеф-кондитер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5370844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 «Тор-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Hop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Ахмедов Айдын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3866260"/>
                  </a:ext>
                </a:extLst>
              </a:tr>
              <a:tr h="19748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R="1079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«Хинкальная лавка»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Салихов Эльмир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68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1778068"/>
                  </a:ext>
                </a:extLst>
              </a:tr>
              <a:tr h="1974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Григорьев Максим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68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3953915"/>
                  </a:ext>
                </a:extLst>
              </a:tr>
            </a:tbl>
          </a:graphicData>
        </a:graphic>
      </p:graphicFrame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8853852" y="501116"/>
            <a:ext cx="314149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05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Ресторанных холдинг «</a:t>
            </a:r>
            <a:r>
              <a:rPr kumimoji="0" lang="en-US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Matreshki Group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889131"/>
              </p:ext>
            </p:extLst>
          </p:nvPr>
        </p:nvGraphicFramePr>
        <p:xfrm>
          <a:off x="428063" y="4772073"/>
          <a:ext cx="8118142" cy="17613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3561">
                  <a:extLst>
                    <a:ext uri="{9D8B030D-6E8A-4147-A177-3AD203B41FA5}">
                      <a16:colId xmlns:a16="http://schemas.microsoft.com/office/drawing/2014/main" val="2154011535"/>
                    </a:ext>
                  </a:extLst>
                </a:gridCol>
                <a:gridCol w="3521922">
                  <a:extLst>
                    <a:ext uri="{9D8B030D-6E8A-4147-A177-3AD203B41FA5}">
                      <a16:colId xmlns:a16="http://schemas.microsoft.com/office/drawing/2014/main" val="2808557254"/>
                    </a:ext>
                  </a:extLst>
                </a:gridCol>
                <a:gridCol w="3912659">
                  <a:extLst>
                    <a:ext uri="{9D8B030D-6E8A-4147-A177-3AD203B41FA5}">
                      <a16:colId xmlns:a16="http://schemas.microsoft.com/office/drawing/2014/main" val="367172055"/>
                    </a:ext>
                  </a:extLst>
                </a:gridCol>
              </a:tblGrid>
              <a:tr h="326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 предприятия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наставника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3434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Городские кафе «Вольсов»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Бренд-шеф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Каталымов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Дмитрий Александрович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22757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Городские кафе «Вольсов»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 Мельникова Светлана Александровна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3744765"/>
                  </a:ext>
                </a:extLst>
              </a:tr>
              <a:tr h="1600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Городские кафе «Вольсов»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кондитер  Мельникова Светлана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Александровна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16887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«Антресоль» ул. Гончарова, 30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 Антонов Антон Евгеньевич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5638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71650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«Антресоль» ТЦ Аквамолл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 Москалев Владимир Николаевич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07077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«Антресоль» пр. Ульяновский, 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 Алексеев Матвей Игоревич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4574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«Гонзо»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 Смирнов Илья Николаевич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2586475"/>
                  </a:ext>
                </a:extLst>
              </a:tr>
            </a:tbl>
          </a:graphicData>
        </a:graphic>
      </p:graphicFrame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712993" y="4343429"/>
            <a:ext cx="416083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175"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7165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ООО «Другие рестораны»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86758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976041" y="5130727"/>
            <a:ext cx="9612971" cy="39963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эффекты гибридного (интегративного) обучения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16169" y="612287"/>
            <a:ext cx="10515600" cy="435133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аксимально приблизить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подготовки кадров среднего звена к запросам рынка в регионе в отрасли;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туденты будут учиться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для трудоустройства на абстрактную работу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на конкретное место в конкретных компаниях;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роцесс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общей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 и отраслевых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партнеров; участниками обучения станут и потенциальные работодатели, способные четко определить компетенции необходимые специалистам;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выбора формата обучения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интеграции всех форматов;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бесшовность и технологичность обучения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-соединение пространства обучения и реальной будущей деятельности; 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Внедрить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интеграцию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инновационных и традиционных практик обучения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264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21"/>
          <p:cNvSpPr/>
          <p:nvPr/>
        </p:nvSpPr>
        <p:spPr>
          <a:xfrm>
            <a:off x="695025" y="4453780"/>
            <a:ext cx="9583144" cy="871128"/>
          </a:xfrm>
          <a:custGeom>
            <a:avLst/>
            <a:gdLst/>
            <a:ahLst/>
            <a:cxnLst/>
            <a:rect l="l" t="t" r="r" b="b"/>
            <a:pathLst>
              <a:path w="7085181" h="1244248">
                <a:moveTo>
                  <a:pt x="333395" y="0"/>
                </a:moveTo>
                <a:lnTo>
                  <a:pt x="7085181" y="0"/>
                </a:lnTo>
                <a:lnTo>
                  <a:pt x="6751786" y="1244248"/>
                </a:lnTo>
                <a:lnTo>
                  <a:pt x="0" y="1244248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38221" tIns="69110" rIns="138221" bIns="69110" rtlCol="0" anchor="ctr"/>
          <a:lstStyle/>
          <a:p>
            <a:pPr defTabSz="1382207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700" b="0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5" name="矩形 21"/>
          <p:cNvSpPr/>
          <p:nvPr/>
        </p:nvSpPr>
        <p:spPr>
          <a:xfrm>
            <a:off x="1724793" y="2634395"/>
            <a:ext cx="9691171" cy="1718931"/>
          </a:xfrm>
          <a:custGeom>
            <a:avLst/>
            <a:gdLst/>
            <a:ahLst/>
            <a:cxnLst/>
            <a:rect l="l" t="t" r="r" b="b"/>
            <a:pathLst>
              <a:path w="7085181" h="1244248">
                <a:moveTo>
                  <a:pt x="333395" y="0"/>
                </a:moveTo>
                <a:lnTo>
                  <a:pt x="7085181" y="0"/>
                </a:lnTo>
                <a:lnTo>
                  <a:pt x="6751786" y="1244248"/>
                </a:lnTo>
                <a:lnTo>
                  <a:pt x="0" y="1244248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38221" tIns="69110" rIns="138221" bIns="69110" rtlCol="0" anchor="ctr"/>
          <a:lstStyle/>
          <a:p>
            <a:pPr defTabSz="1382207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700" b="0" kern="0">
              <a:solidFill>
                <a:schemeClr val="accent1">
                  <a:lumMod val="60000"/>
                  <a:lumOff val="40000"/>
                </a:schemeClr>
              </a:solidFill>
              <a:latin typeface="Calibri"/>
              <a:ea typeface="宋体"/>
            </a:endParaRPr>
          </a:p>
        </p:txBody>
      </p:sp>
      <p:sp>
        <p:nvSpPr>
          <p:cNvPr id="6" name="矩形 21"/>
          <p:cNvSpPr/>
          <p:nvPr/>
        </p:nvSpPr>
        <p:spPr>
          <a:xfrm>
            <a:off x="2529520" y="396250"/>
            <a:ext cx="9173915" cy="1203599"/>
          </a:xfrm>
          <a:custGeom>
            <a:avLst/>
            <a:gdLst/>
            <a:ahLst/>
            <a:cxnLst/>
            <a:rect l="l" t="t" r="r" b="b"/>
            <a:pathLst>
              <a:path w="7085181" h="1244248">
                <a:moveTo>
                  <a:pt x="333395" y="0"/>
                </a:moveTo>
                <a:lnTo>
                  <a:pt x="7085181" y="0"/>
                </a:lnTo>
                <a:lnTo>
                  <a:pt x="6751786" y="1244248"/>
                </a:lnTo>
                <a:lnTo>
                  <a:pt x="0" y="1244248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38221" tIns="69110" rIns="138221" bIns="69110" rtlCol="0" anchor="ctr"/>
          <a:lstStyle/>
          <a:p>
            <a:pPr defTabSz="1382207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700" b="0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76130" y="2633222"/>
            <a:ext cx="8813493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Федеральный проект «Профессионалитет»</a:t>
            </a:r>
            <a:r>
              <a:rPr lang="ru-RU" sz="1600" dirty="0" smtClean="0"/>
              <a:t> 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от 16.03.2022 № 387 </a:t>
            </a:r>
            <a:endParaRPr lang="ru-RU" sz="12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новая модель практико-ориентированной подготовки квалифицированных кадров по наиболее востребованным профессиям и специальностям, направленная на максимальное приближение условий подготовки обучающихся образовательных организаций среднего профессионального образования к реальным условиям производства </a:t>
            </a:r>
          </a:p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Эксперимент в целях разработки, апробации и внедрения новой образовательной технологии конструирования образовательных программ СПО, а также интенсификации образовательной деятельности на основе совершенствования практической подготовки на современном оборудовании с применением интегративных педагогических подходов</a:t>
            </a:r>
            <a:endParaRPr lang="ru-RU" altLang="zh-CN" sz="16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64675" y="4583573"/>
            <a:ext cx="88134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09.11.2024 № 381-ФЗ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"О внесении изменения в Трудовой кодекс Российской Федерации"</a:t>
            </a:r>
            <a:endParaRPr lang="ru-RU" altLang="zh-CN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93376" y="481222"/>
            <a:ext cx="8281240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24.12.2008 N 1015 </a:t>
            </a:r>
            <a:endParaRPr lang="ru-RU" sz="1400" b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участия объединений работодателей в разработке и реализации государственной политики в области профессионального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образования.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Министерства Просвещения Российской Федерации от 19 августа 2021 года N АБ-1282/05. О направлении методических рекомендаций по содействию занятости выпускников</a:t>
            </a:r>
            <a:endParaRPr lang="ru-RU" altLang="zh-CN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 rot="5400000">
            <a:off x="614921" y="2171219"/>
            <a:ext cx="800219" cy="18209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Нормативная база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矩形 21"/>
          <p:cNvSpPr/>
          <p:nvPr/>
        </p:nvSpPr>
        <p:spPr>
          <a:xfrm>
            <a:off x="1069423" y="5475089"/>
            <a:ext cx="9603998" cy="1273704"/>
          </a:xfrm>
          <a:custGeom>
            <a:avLst/>
            <a:gdLst/>
            <a:ahLst/>
            <a:cxnLst/>
            <a:rect l="l" t="t" r="r" b="b"/>
            <a:pathLst>
              <a:path w="7085181" h="1244248">
                <a:moveTo>
                  <a:pt x="333395" y="0"/>
                </a:moveTo>
                <a:lnTo>
                  <a:pt x="7085181" y="0"/>
                </a:lnTo>
                <a:lnTo>
                  <a:pt x="6751786" y="1244248"/>
                </a:lnTo>
                <a:lnTo>
                  <a:pt x="0" y="1244248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38221" tIns="69110" rIns="138221" bIns="69110" rtlCol="0" anchor="ctr"/>
          <a:lstStyle/>
          <a:p>
            <a:pPr defTabSz="1382207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700" b="0" kern="0">
              <a:solidFill>
                <a:schemeClr val="accent1">
                  <a:lumMod val="60000"/>
                  <a:lumOff val="40000"/>
                </a:schemeClr>
              </a:solidFill>
              <a:latin typeface="Calibri"/>
              <a:ea typeface="宋体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035690" y="5511777"/>
            <a:ext cx="81745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1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Распоряжение Минпросвещения России от 25.12.2019 № Р-145 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утверждении методологии (целевой модели)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опытом между обучающимися»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矩形 21"/>
          <p:cNvSpPr/>
          <p:nvPr/>
        </p:nvSpPr>
        <p:spPr>
          <a:xfrm>
            <a:off x="1320948" y="1750030"/>
            <a:ext cx="9603998" cy="759813"/>
          </a:xfrm>
          <a:custGeom>
            <a:avLst/>
            <a:gdLst/>
            <a:ahLst/>
            <a:cxnLst/>
            <a:rect l="l" t="t" r="r" b="b"/>
            <a:pathLst>
              <a:path w="7085181" h="1244248">
                <a:moveTo>
                  <a:pt x="333395" y="0"/>
                </a:moveTo>
                <a:lnTo>
                  <a:pt x="7085181" y="0"/>
                </a:lnTo>
                <a:lnTo>
                  <a:pt x="6751786" y="1244248"/>
                </a:lnTo>
                <a:lnTo>
                  <a:pt x="0" y="1244248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38221" tIns="69110" rIns="138221" bIns="69110"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программа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«Развитие образования» на 2018-2025 годы </a:t>
            </a:r>
            <a:endParaRPr lang="ru-RU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Утвержденная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от 26.12.2017 №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1642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69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1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4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9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  <p:bldP spid="19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7"/>
          <p:cNvGrpSpPr/>
          <p:nvPr/>
        </p:nvGrpSpPr>
        <p:grpSpPr>
          <a:xfrm>
            <a:off x="527382" y="764705"/>
            <a:ext cx="7980797" cy="4746825"/>
            <a:chOff x="2000963" y="1355618"/>
            <a:chExt cx="5422865" cy="4710027"/>
          </a:xfrm>
        </p:grpSpPr>
        <p:grpSp>
          <p:nvGrpSpPr>
            <p:cNvPr id="3" name="组合 8"/>
            <p:cNvGrpSpPr/>
            <p:nvPr/>
          </p:nvGrpSpPr>
          <p:grpSpPr>
            <a:xfrm>
              <a:off x="4020386" y="5660148"/>
              <a:ext cx="3403442" cy="109703"/>
              <a:chOff x="4020597" y="1674310"/>
              <a:chExt cx="3403442" cy="109703"/>
            </a:xfrm>
          </p:grpSpPr>
          <p:cxnSp>
            <p:nvCxnSpPr>
              <p:cNvPr id="42" name="直接连接符 55"/>
              <p:cNvCxnSpPr/>
              <p:nvPr/>
            </p:nvCxnSpPr>
            <p:spPr>
              <a:xfrm>
                <a:off x="4020597" y="1675424"/>
                <a:ext cx="3386044" cy="43551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椭圆 56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ysClr val="window" lastClr="FFFFFF">
                  <a:lumMod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4" name="组合 9"/>
            <p:cNvGrpSpPr/>
            <p:nvPr/>
          </p:nvGrpSpPr>
          <p:grpSpPr>
            <a:xfrm>
              <a:off x="5185514" y="4663198"/>
              <a:ext cx="2238314" cy="109703"/>
              <a:chOff x="5185725" y="1674310"/>
              <a:chExt cx="2238314" cy="109703"/>
            </a:xfrm>
          </p:grpSpPr>
          <p:cxnSp>
            <p:nvCxnSpPr>
              <p:cNvPr id="40" name="直接连接符 53"/>
              <p:cNvCxnSpPr/>
              <p:nvPr/>
            </p:nvCxnSpPr>
            <p:spPr>
              <a:xfrm>
                <a:off x="5185725" y="1718973"/>
                <a:ext cx="2121855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椭圆 54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ysClr val="window" lastClr="FFFFFF">
                  <a:lumMod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5" name="组合 10"/>
            <p:cNvGrpSpPr/>
            <p:nvPr/>
          </p:nvGrpSpPr>
          <p:grpSpPr>
            <a:xfrm>
              <a:off x="5605970" y="3666248"/>
              <a:ext cx="1817858" cy="109703"/>
              <a:chOff x="5606181" y="1674310"/>
              <a:chExt cx="1817858" cy="109703"/>
            </a:xfrm>
          </p:grpSpPr>
          <p:cxnSp>
            <p:nvCxnSpPr>
              <p:cNvPr id="38" name="直接连接符 51"/>
              <p:cNvCxnSpPr/>
              <p:nvPr/>
            </p:nvCxnSpPr>
            <p:spPr>
              <a:xfrm flipV="1">
                <a:off x="5606181" y="1718973"/>
                <a:ext cx="1701399" cy="5094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椭圆 52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ysClr val="window" lastClr="FFFFFF">
                  <a:lumMod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6" name="组合 11"/>
            <p:cNvGrpSpPr/>
            <p:nvPr/>
          </p:nvGrpSpPr>
          <p:grpSpPr>
            <a:xfrm>
              <a:off x="5149222" y="2669299"/>
              <a:ext cx="2274606" cy="109703"/>
              <a:chOff x="5149433" y="1674310"/>
              <a:chExt cx="2274606" cy="109703"/>
            </a:xfrm>
          </p:grpSpPr>
          <p:cxnSp>
            <p:nvCxnSpPr>
              <p:cNvPr id="36" name="直接连接符 49"/>
              <p:cNvCxnSpPr/>
              <p:nvPr/>
            </p:nvCxnSpPr>
            <p:spPr>
              <a:xfrm flipV="1">
                <a:off x="5149433" y="1718973"/>
                <a:ext cx="2158147" cy="646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椭圆 5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ysClr val="window" lastClr="FFFFFF">
                  <a:lumMod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7" name="组合 12"/>
            <p:cNvGrpSpPr/>
            <p:nvPr/>
          </p:nvGrpSpPr>
          <p:grpSpPr>
            <a:xfrm>
              <a:off x="3904572" y="1672349"/>
              <a:ext cx="3519256" cy="109703"/>
              <a:chOff x="3904783" y="1674310"/>
              <a:chExt cx="3519256" cy="109703"/>
            </a:xfrm>
          </p:grpSpPr>
          <p:cxnSp>
            <p:nvCxnSpPr>
              <p:cNvPr id="34" name="直接连接符 47"/>
              <p:cNvCxnSpPr/>
              <p:nvPr/>
            </p:nvCxnSpPr>
            <p:spPr>
              <a:xfrm flipV="1">
                <a:off x="3904783" y="1718973"/>
                <a:ext cx="3402797" cy="10188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椭圆 48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ysClr val="window" lastClr="FFFFFF">
                  <a:lumMod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10" name="任意多边形 13"/>
            <p:cNvSpPr/>
            <p:nvPr/>
          </p:nvSpPr>
          <p:spPr>
            <a:xfrm>
              <a:off x="3202547" y="1632858"/>
              <a:ext cx="2071340" cy="4143828"/>
            </a:xfrm>
            <a:custGeom>
              <a:avLst/>
              <a:gdLst>
                <a:gd name="connsiteX0" fmla="*/ 0 w 2468160"/>
                <a:gd name="connsiteY0" fmla="*/ 0 h 4937688"/>
                <a:gd name="connsiteX1" fmla="*/ 251709 w 2468160"/>
                <a:gd name="connsiteY1" fmla="*/ 12711 h 4937688"/>
                <a:gd name="connsiteX2" fmla="*/ 2468160 w 2468160"/>
                <a:gd name="connsiteY2" fmla="*/ 2468844 h 4937688"/>
                <a:gd name="connsiteX3" fmla="*/ 251709 w 2468160"/>
                <a:gd name="connsiteY3" fmla="*/ 4924978 h 4937688"/>
                <a:gd name="connsiteX4" fmla="*/ 0 w 2468160"/>
                <a:gd name="connsiteY4" fmla="*/ 4937688 h 4937688"/>
                <a:gd name="connsiteX5" fmla="*/ 0 w 2468160"/>
                <a:gd name="connsiteY5" fmla="*/ 4688120 h 4937688"/>
                <a:gd name="connsiteX6" fmla="*/ 226192 w 2468160"/>
                <a:gd name="connsiteY6" fmla="*/ 4676698 h 4937688"/>
                <a:gd name="connsiteX7" fmla="*/ 2218592 w 2468160"/>
                <a:gd name="connsiteY7" fmla="*/ 2468844 h 4937688"/>
                <a:gd name="connsiteX8" fmla="*/ 226192 w 2468160"/>
                <a:gd name="connsiteY8" fmla="*/ 260990 h 4937688"/>
                <a:gd name="connsiteX9" fmla="*/ 0 w 2468160"/>
                <a:gd name="connsiteY9" fmla="*/ 249569 h 4937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8160" h="4937688">
                  <a:moveTo>
                    <a:pt x="0" y="0"/>
                  </a:moveTo>
                  <a:lnTo>
                    <a:pt x="251709" y="12711"/>
                  </a:lnTo>
                  <a:cubicBezTo>
                    <a:pt x="1496657" y="139142"/>
                    <a:pt x="2468160" y="1190539"/>
                    <a:pt x="2468160" y="2468844"/>
                  </a:cubicBezTo>
                  <a:cubicBezTo>
                    <a:pt x="2468160" y="3747149"/>
                    <a:pt x="1496657" y="4798546"/>
                    <a:pt x="251709" y="4924978"/>
                  </a:cubicBezTo>
                  <a:lnTo>
                    <a:pt x="0" y="4937688"/>
                  </a:lnTo>
                  <a:lnTo>
                    <a:pt x="0" y="4688120"/>
                  </a:lnTo>
                  <a:lnTo>
                    <a:pt x="226192" y="4676698"/>
                  </a:lnTo>
                  <a:cubicBezTo>
                    <a:pt x="1345293" y="4563047"/>
                    <a:pt x="2218592" y="3617931"/>
                    <a:pt x="2218592" y="2468844"/>
                  </a:cubicBezTo>
                  <a:cubicBezTo>
                    <a:pt x="2218592" y="1319758"/>
                    <a:pt x="1345293" y="374641"/>
                    <a:pt x="226192" y="260990"/>
                  </a:cubicBezTo>
                  <a:lnTo>
                    <a:pt x="0" y="249569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innerShdw blurRad="76200" dist="381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algn="ctr" defTabSz="1219170">
                <a:defRPr/>
              </a:pPr>
              <a:endParaRPr lang="zh-CN" altLang="en-US" sz="24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grpSp>
          <p:nvGrpSpPr>
            <p:cNvPr id="8" name="组合 14"/>
            <p:cNvGrpSpPr/>
            <p:nvPr/>
          </p:nvGrpSpPr>
          <p:grpSpPr>
            <a:xfrm>
              <a:off x="4310718" y="2346371"/>
              <a:ext cx="819955" cy="726710"/>
              <a:chOff x="3295850" y="2263222"/>
              <a:chExt cx="2643765" cy="2343151"/>
            </a:xfrm>
          </p:grpSpPr>
          <p:sp>
            <p:nvSpPr>
              <p:cNvPr id="32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27000" dir="2700000" algn="tl" rotWithShape="0">
                  <a:prstClr val="black">
                    <a:alpha val="20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3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val="window" lastClr="FFFFFF"/>
                  </a:gs>
                  <a:gs pos="60000">
                    <a:srgbClr val="ECECEC"/>
                  </a:gs>
                  <a:gs pos="100000">
                    <a:srgbClr val="D1D1D1"/>
                  </a:gs>
                </a:gsLst>
                <a:lin ang="2700000" scaled="1"/>
                <a:tileRect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9" name="组合 15"/>
            <p:cNvGrpSpPr/>
            <p:nvPr/>
          </p:nvGrpSpPr>
          <p:grpSpPr>
            <a:xfrm>
              <a:off x="4775537" y="3334124"/>
              <a:ext cx="819955" cy="726710"/>
              <a:chOff x="3295850" y="2263222"/>
              <a:chExt cx="2643765" cy="2343151"/>
            </a:xfrm>
          </p:grpSpPr>
          <p:sp>
            <p:nvSpPr>
              <p:cNvPr id="30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27000" dir="2700000" algn="tl" rotWithShape="0">
                  <a:prstClr val="black">
                    <a:alpha val="20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1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val="window" lastClr="FFFFFF"/>
                  </a:gs>
                  <a:gs pos="60000">
                    <a:srgbClr val="ECECEC"/>
                  </a:gs>
                  <a:gs pos="100000">
                    <a:srgbClr val="D1D1D1"/>
                  </a:gs>
                </a:gsLst>
                <a:lin ang="2700000" scaled="1"/>
                <a:tileRect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11" name="组合 16"/>
            <p:cNvGrpSpPr/>
            <p:nvPr/>
          </p:nvGrpSpPr>
          <p:grpSpPr>
            <a:xfrm>
              <a:off x="4329267" y="4349464"/>
              <a:ext cx="819955" cy="726710"/>
              <a:chOff x="3295850" y="2263222"/>
              <a:chExt cx="2643765" cy="2343151"/>
            </a:xfrm>
          </p:grpSpPr>
          <p:sp>
            <p:nvSpPr>
              <p:cNvPr id="28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27000" dir="2700000" algn="tl" rotWithShape="0">
                  <a:prstClr val="black">
                    <a:alpha val="20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29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val="window" lastClr="FFFFFF"/>
                  </a:gs>
                  <a:gs pos="60000">
                    <a:srgbClr val="ECECEC"/>
                  </a:gs>
                  <a:gs pos="100000">
                    <a:srgbClr val="D1D1D1"/>
                  </a:gs>
                </a:gsLst>
                <a:lin ang="2700000" scaled="1"/>
                <a:tileRect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12" name="组合 17"/>
            <p:cNvGrpSpPr/>
            <p:nvPr/>
          </p:nvGrpSpPr>
          <p:grpSpPr>
            <a:xfrm>
              <a:off x="3156467" y="1355618"/>
              <a:ext cx="819955" cy="726710"/>
              <a:chOff x="3295850" y="2263221"/>
              <a:chExt cx="2643765" cy="2343151"/>
            </a:xfrm>
          </p:grpSpPr>
          <p:sp>
            <p:nvSpPr>
              <p:cNvPr id="26" name="Freeform 5"/>
              <p:cNvSpPr/>
              <p:nvPr/>
            </p:nvSpPr>
            <p:spPr bwMode="auto">
              <a:xfrm rot="10800000">
                <a:off x="3295850" y="2263221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27000" dir="2700000" algn="tl" rotWithShape="0">
                  <a:prstClr val="black">
                    <a:alpha val="20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27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val="window" lastClr="FFFFFF"/>
                  </a:gs>
                  <a:gs pos="60000">
                    <a:srgbClr val="ECECEC"/>
                  </a:gs>
                  <a:gs pos="100000">
                    <a:srgbClr val="D1D1D1"/>
                  </a:gs>
                </a:gsLst>
                <a:lin ang="2700000" scaled="1"/>
                <a:tileRect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13" name="组合 18"/>
            <p:cNvGrpSpPr/>
            <p:nvPr/>
          </p:nvGrpSpPr>
          <p:grpSpPr>
            <a:xfrm>
              <a:off x="3128624" y="5338935"/>
              <a:ext cx="819955" cy="726710"/>
              <a:chOff x="3295850" y="2263222"/>
              <a:chExt cx="2643765" cy="2343151"/>
            </a:xfrm>
          </p:grpSpPr>
          <p:sp>
            <p:nvSpPr>
              <p:cNvPr id="24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27000" dir="2700000" algn="tl" rotWithShape="0">
                  <a:prstClr val="black">
                    <a:alpha val="20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25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val="window" lastClr="FFFFFF"/>
                  </a:gs>
                  <a:gs pos="60000">
                    <a:srgbClr val="ECECEC"/>
                  </a:gs>
                  <a:gs pos="100000">
                    <a:srgbClr val="D1D1D1"/>
                  </a:gs>
                </a:gsLst>
                <a:lin ang="2700000" scaled="1"/>
                <a:tileRect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16" name="Freeform 5"/>
            <p:cNvSpPr/>
            <p:nvPr/>
          </p:nvSpPr>
          <p:spPr bwMode="auto">
            <a:xfrm rot="10800000">
              <a:off x="2211537" y="2427365"/>
              <a:ext cx="2363373" cy="2192255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ysClr val="window" lastClr="FFFFFF"/>
                  </a:gs>
                </a:gsLst>
                <a:lin ang="2700000" scaled="1"/>
                <a:tileRect/>
              </a:gradFill>
            </a:ln>
            <a:effectLst>
              <a:outerShdw blurRad="127000" dir="2700000" algn="tl" rotWithShape="0">
                <a:prstClr val="black">
                  <a:alpha val="20000"/>
                </a:prstClr>
              </a:outerShdw>
            </a:effectLst>
          </p:spPr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7" name="文本框 88"/>
            <p:cNvSpPr txBox="1"/>
            <p:nvPr/>
          </p:nvSpPr>
          <p:spPr>
            <a:xfrm>
              <a:off x="3127543" y="1467551"/>
              <a:ext cx="8763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US" altLang="zh-CN" sz="28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01</a:t>
              </a:r>
              <a:endParaRPr lang="zh-CN" altLang="en-US" sz="28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8" name="文本框 89"/>
            <p:cNvSpPr txBox="1"/>
            <p:nvPr/>
          </p:nvSpPr>
          <p:spPr>
            <a:xfrm>
              <a:off x="3099701" y="5440679"/>
              <a:ext cx="8763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US" altLang="zh-CN" sz="28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05</a:t>
              </a:r>
              <a:endParaRPr lang="zh-CN" altLang="en-US" sz="28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9" name="文本框 90"/>
            <p:cNvSpPr txBox="1"/>
            <p:nvPr/>
          </p:nvSpPr>
          <p:spPr>
            <a:xfrm>
              <a:off x="4296907" y="4454837"/>
              <a:ext cx="8763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US" altLang="zh-CN" sz="28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04</a:t>
              </a:r>
              <a:endParaRPr lang="zh-CN" altLang="en-US" sz="28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0" name="文本框 91"/>
            <p:cNvSpPr txBox="1"/>
            <p:nvPr/>
          </p:nvSpPr>
          <p:spPr>
            <a:xfrm>
              <a:off x="4296907" y="2450735"/>
              <a:ext cx="8763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US" altLang="zh-CN" sz="28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02</a:t>
              </a:r>
              <a:endParaRPr lang="zh-CN" altLang="en-US" sz="28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1" name="文本框 92"/>
            <p:cNvSpPr txBox="1"/>
            <p:nvPr/>
          </p:nvSpPr>
          <p:spPr>
            <a:xfrm>
              <a:off x="4752203" y="3439987"/>
              <a:ext cx="8763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US" altLang="zh-CN" sz="28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03</a:t>
              </a:r>
              <a:endParaRPr lang="zh-CN" altLang="en-US" sz="28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3" name="文本框 116"/>
            <p:cNvSpPr txBox="1"/>
            <p:nvPr/>
          </p:nvSpPr>
          <p:spPr>
            <a:xfrm>
              <a:off x="2000963" y="2498815"/>
              <a:ext cx="2575536" cy="3359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/>
              <a:endPara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4" name="Freeform 5"/>
          <p:cNvSpPr/>
          <p:nvPr/>
        </p:nvSpPr>
        <p:spPr bwMode="auto">
          <a:xfrm rot="10800000">
            <a:off x="7056107" y="836712"/>
            <a:ext cx="960000" cy="792000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 flip="none" rotWithShape="1">
            <a:gsLst>
              <a:gs pos="0">
                <a:sysClr val="window" lastClr="FFFFFF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  <a:tileRect/>
          </a:gradFill>
          <a:ln w="1905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ysClr val="window" lastClr="FFFFFF"/>
                </a:gs>
              </a:gsLst>
              <a:lin ang="2700000" scaled="1"/>
              <a:tileRect/>
            </a:gradFill>
          </a:ln>
          <a:effectLst>
            <a:outerShdw blurRad="127000" dir="2700000" algn="tl" rotWithShape="0">
              <a:prstClr val="black">
                <a:alpha val="20000"/>
              </a:prstClr>
            </a:outerShdw>
          </a:effectLst>
        </p:spPr>
        <p:txBody>
          <a:bodyPr vert="horz" wrap="square" lIns="91439" tIns="45719" rIns="91439" bIns="45719" numCol="1" anchor="t" anchorCtr="0" compatLnSpc="1"/>
          <a:lstStyle/>
          <a:p>
            <a:pPr defTabSz="1219170">
              <a:defRPr/>
            </a:pPr>
            <a:endParaRPr lang="zh-CN" altLang="en-US" sz="24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5" name="Freeform 5"/>
          <p:cNvSpPr/>
          <p:nvPr/>
        </p:nvSpPr>
        <p:spPr bwMode="auto">
          <a:xfrm rot="10800000">
            <a:off x="7032884" y="1967918"/>
            <a:ext cx="960000" cy="792000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 flip="none" rotWithShape="1">
            <a:gsLst>
              <a:gs pos="0">
                <a:sysClr val="window" lastClr="FFFFFF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  <a:tileRect/>
          </a:gradFill>
          <a:ln w="1905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ysClr val="window" lastClr="FFFFFF"/>
                </a:gs>
              </a:gsLst>
              <a:lin ang="2700000" scaled="1"/>
              <a:tileRect/>
            </a:gradFill>
          </a:ln>
          <a:effectLst>
            <a:outerShdw blurRad="127000" dir="2700000" algn="tl" rotWithShape="0">
              <a:prstClr val="black">
                <a:alpha val="20000"/>
              </a:prstClr>
            </a:outerShdw>
          </a:effectLst>
        </p:spPr>
        <p:txBody>
          <a:bodyPr vert="horz" wrap="square" lIns="91439" tIns="45719" rIns="91439" bIns="45719" numCol="1" anchor="t" anchorCtr="0" compatLnSpc="1"/>
          <a:lstStyle/>
          <a:p>
            <a:pPr defTabSz="1219170">
              <a:defRPr/>
            </a:pPr>
            <a:endParaRPr lang="zh-CN" altLang="en-US" sz="24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6" name="Freeform 5"/>
          <p:cNvSpPr/>
          <p:nvPr/>
        </p:nvSpPr>
        <p:spPr bwMode="auto">
          <a:xfrm rot="10800000">
            <a:off x="7032884" y="2946725"/>
            <a:ext cx="960000" cy="792000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 flip="none" rotWithShape="1">
            <a:gsLst>
              <a:gs pos="0">
                <a:sysClr val="window" lastClr="FFFFFF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  <a:tileRect/>
          </a:gradFill>
          <a:ln w="1905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ysClr val="window" lastClr="FFFFFF"/>
                </a:gs>
              </a:gsLst>
              <a:lin ang="2700000" scaled="1"/>
              <a:tileRect/>
            </a:gradFill>
          </a:ln>
          <a:effectLst>
            <a:outerShdw blurRad="127000" dir="2700000" algn="tl" rotWithShape="0">
              <a:prstClr val="black">
                <a:alpha val="20000"/>
              </a:prstClr>
            </a:outerShdw>
          </a:effectLst>
        </p:spPr>
        <p:txBody>
          <a:bodyPr vert="horz" wrap="square" lIns="91439" tIns="45719" rIns="91439" bIns="45719" numCol="1" anchor="t" anchorCtr="0" compatLnSpc="1"/>
          <a:lstStyle/>
          <a:p>
            <a:pPr defTabSz="1219170">
              <a:defRPr/>
            </a:pPr>
            <a:endParaRPr lang="zh-CN" altLang="en-US" sz="24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7" name="Freeform 5"/>
          <p:cNvSpPr/>
          <p:nvPr/>
        </p:nvSpPr>
        <p:spPr bwMode="auto">
          <a:xfrm rot="10800000">
            <a:off x="7032884" y="3949713"/>
            <a:ext cx="960000" cy="792000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 flip="none" rotWithShape="1">
            <a:gsLst>
              <a:gs pos="0">
                <a:sysClr val="window" lastClr="FFFFFF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  <a:tileRect/>
          </a:gradFill>
          <a:ln w="1905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ysClr val="window" lastClr="FFFFFF"/>
                </a:gs>
              </a:gsLst>
              <a:lin ang="2700000" scaled="1"/>
              <a:tileRect/>
            </a:gradFill>
          </a:ln>
          <a:effectLst>
            <a:outerShdw blurRad="127000" dir="2700000" algn="tl" rotWithShape="0">
              <a:prstClr val="black">
                <a:alpha val="20000"/>
              </a:prstClr>
            </a:outerShdw>
          </a:effectLst>
        </p:spPr>
        <p:txBody>
          <a:bodyPr vert="horz" wrap="square" lIns="91439" tIns="45719" rIns="91439" bIns="45719" numCol="1" anchor="t" anchorCtr="0" compatLnSpc="1"/>
          <a:lstStyle/>
          <a:p>
            <a:pPr defTabSz="1219170">
              <a:defRPr/>
            </a:pPr>
            <a:endParaRPr lang="zh-CN" altLang="en-US" sz="24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8" name="Freeform 5"/>
          <p:cNvSpPr/>
          <p:nvPr/>
        </p:nvSpPr>
        <p:spPr bwMode="auto">
          <a:xfrm rot="10800000">
            <a:off x="7032884" y="4943171"/>
            <a:ext cx="960000" cy="792000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 flip="none" rotWithShape="1">
            <a:gsLst>
              <a:gs pos="0">
                <a:sysClr val="window" lastClr="FFFFFF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  <a:tileRect/>
          </a:gradFill>
          <a:ln w="1905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ysClr val="window" lastClr="FFFFFF"/>
                </a:gs>
              </a:gsLst>
              <a:lin ang="2700000" scaled="1"/>
              <a:tileRect/>
            </a:gradFill>
          </a:ln>
          <a:effectLst>
            <a:outerShdw blurRad="127000" dir="2700000" algn="tl" rotWithShape="0">
              <a:prstClr val="black">
                <a:alpha val="20000"/>
              </a:prstClr>
            </a:outerShdw>
          </a:effectLst>
        </p:spPr>
        <p:txBody>
          <a:bodyPr vert="horz" wrap="square" lIns="91439" tIns="45719" rIns="91439" bIns="45719" numCol="1" anchor="t" anchorCtr="0" compatLnSpc="1"/>
          <a:lstStyle/>
          <a:p>
            <a:pPr defTabSz="1219170">
              <a:defRPr/>
            </a:pPr>
            <a:endParaRPr lang="zh-CN" altLang="en-US" sz="24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0" name="文本框 128"/>
          <p:cNvSpPr txBox="1"/>
          <p:nvPr/>
        </p:nvSpPr>
        <p:spPr>
          <a:xfrm>
            <a:off x="8601692" y="808643"/>
            <a:ext cx="3428726" cy="2876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1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О ВЗАИМОДЕЙСТВИИ </a:t>
            </a:r>
            <a:endParaRPr lang="ru-RU" sz="1200" b="1" i="1" kern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8"/>
          <p:cNvGrpSpPr>
            <a:grpSpLocks noChangeAspect="1"/>
          </p:cNvGrpSpPr>
          <p:nvPr/>
        </p:nvGrpSpPr>
        <p:grpSpPr bwMode="auto">
          <a:xfrm>
            <a:off x="7344139" y="1196753"/>
            <a:ext cx="330983" cy="362665"/>
            <a:chOff x="3437" y="2282"/>
            <a:chExt cx="679" cy="744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65" name="Freeform 9"/>
            <p:cNvSpPr/>
            <p:nvPr/>
          </p:nvSpPr>
          <p:spPr bwMode="auto">
            <a:xfrm>
              <a:off x="3595" y="2282"/>
              <a:ext cx="364" cy="379"/>
            </a:xfrm>
            <a:custGeom>
              <a:avLst/>
              <a:gdLst>
                <a:gd name="T0" fmla="*/ 50 w 152"/>
                <a:gd name="T1" fmla="*/ 147 h 159"/>
                <a:gd name="T2" fmla="*/ 39 w 152"/>
                <a:gd name="T3" fmla="*/ 147 h 159"/>
                <a:gd name="T4" fmla="*/ 76 w 152"/>
                <a:gd name="T5" fmla="*/ 159 h 159"/>
                <a:gd name="T6" fmla="*/ 114 w 152"/>
                <a:gd name="T7" fmla="*/ 147 h 159"/>
                <a:gd name="T8" fmla="*/ 103 w 152"/>
                <a:gd name="T9" fmla="*/ 147 h 159"/>
                <a:gd name="T10" fmla="*/ 152 w 152"/>
                <a:gd name="T11" fmla="*/ 76 h 159"/>
                <a:gd name="T12" fmla="*/ 76 w 152"/>
                <a:gd name="T13" fmla="*/ 0 h 159"/>
                <a:gd name="T14" fmla="*/ 0 w 152"/>
                <a:gd name="T15" fmla="*/ 76 h 159"/>
                <a:gd name="T16" fmla="*/ 50 w 152"/>
                <a:gd name="T17" fmla="*/ 147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2" h="159">
                  <a:moveTo>
                    <a:pt x="50" y="147"/>
                  </a:moveTo>
                  <a:cubicBezTo>
                    <a:pt x="39" y="147"/>
                    <a:pt x="39" y="147"/>
                    <a:pt x="39" y="147"/>
                  </a:cubicBezTo>
                  <a:cubicBezTo>
                    <a:pt x="39" y="152"/>
                    <a:pt x="53" y="159"/>
                    <a:pt x="76" y="159"/>
                  </a:cubicBezTo>
                  <a:cubicBezTo>
                    <a:pt x="99" y="159"/>
                    <a:pt x="113" y="152"/>
                    <a:pt x="114" y="147"/>
                  </a:cubicBezTo>
                  <a:cubicBezTo>
                    <a:pt x="103" y="147"/>
                    <a:pt x="103" y="147"/>
                    <a:pt x="103" y="147"/>
                  </a:cubicBezTo>
                  <a:cubicBezTo>
                    <a:pt x="131" y="136"/>
                    <a:pt x="152" y="108"/>
                    <a:pt x="152" y="76"/>
                  </a:cubicBezTo>
                  <a:cubicBezTo>
                    <a:pt x="152" y="34"/>
                    <a:pt x="118" y="0"/>
                    <a:pt x="76" y="0"/>
                  </a:cubicBezTo>
                  <a:cubicBezTo>
                    <a:pt x="34" y="0"/>
                    <a:pt x="0" y="34"/>
                    <a:pt x="0" y="76"/>
                  </a:cubicBezTo>
                  <a:cubicBezTo>
                    <a:pt x="0" y="108"/>
                    <a:pt x="21" y="136"/>
                    <a:pt x="50" y="147"/>
                  </a:cubicBezTo>
                  <a:close/>
                </a:path>
              </a:pathLst>
            </a:custGeom>
            <a:grpFill/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6" name="Freeform 10"/>
            <p:cNvSpPr/>
            <p:nvPr/>
          </p:nvSpPr>
          <p:spPr bwMode="auto">
            <a:xfrm>
              <a:off x="3437" y="2633"/>
              <a:ext cx="679" cy="393"/>
            </a:xfrm>
            <a:custGeom>
              <a:avLst/>
              <a:gdLst>
                <a:gd name="T0" fmla="*/ 222 w 284"/>
                <a:gd name="T1" fmla="*/ 0 h 165"/>
                <a:gd name="T2" fmla="*/ 188 w 284"/>
                <a:gd name="T3" fmla="*/ 0 h 165"/>
                <a:gd name="T4" fmla="*/ 154 w 284"/>
                <a:gd name="T5" fmla="*/ 19 h 165"/>
                <a:gd name="T6" fmla="*/ 154 w 284"/>
                <a:gd name="T7" fmla="*/ 134 h 165"/>
                <a:gd name="T8" fmla="*/ 143 w 284"/>
                <a:gd name="T9" fmla="*/ 146 h 165"/>
                <a:gd name="T10" fmla="*/ 131 w 284"/>
                <a:gd name="T11" fmla="*/ 134 h 165"/>
                <a:gd name="T12" fmla="*/ 131 w 284"/>
                <a:gd name="T13" fmla="*/ 19 h 165"/>
                <a:gd name="T14" fmla="*/ 97 w 284"/>
                <a:gd name="T15" fmla="*/ 0 h 165"/>
                <a:gd name="T16" fmla="*/ 63 w 284"/>
                <a:gd name="T17" fmla="*/ 0 h 165"/>
                <a:gd name="T18" fmla="*/ 0 w 284"/>
                <a:gd name="T19" fmla="*/ 86 h 165"/>
                <a:gd name="T20" fmla="*/ 0 w 284"/>
                <a:gd name="T21" fmla="*/ 165 h 165"/>
                <a:gd name="T22" fmla="*/ 284 w 284"/>
                <a:gd name="T23" fmla="*/ 165 h 165"/>
                <a:gd name="T24" fmla="*/ 284 w 284"/>
                <a:gd name="T25" fmla="*/ 86 h 165"/>
                <a:gd name="T26" fmla="*/ 222 w 284"/>
                <a:gd name="T27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4" h="165">
                  <a:moveTo>
                    <a:pt x="222" y="0"/>
                  </a:moveTo>
                  <a:cubicBezTo>
                    <a:pt x="188" y="0"/>
                    <a:pt x="188" y="0"/>
                    <a:pt x="188" y="0"/>
                  </a:cubicBezTo>
                  <a:cubicBezTo>
                    <a:pt x="188" y="10"/>
                    <a:pt x="172" y="17"/>
                    <a:pt x="154" y="19"/>
                  </a:cubicBezTo>
                  <a:cubicBezTo>
                    <a:pt x="154" y="134"/>
                    <a:pt x="154" y="134"/>
                    <a:pt x="154" y="134"/>
                  </a:cubicBezTo>
                  <a:cubicBezTo>
                    <a:pt x="154" y="140"/>
                    <a:pt x="149" y="146"/>
                    <a:pt x="143" y="146"/>
                  </a:cubicBezTo>
                  <a:cubicBezTo>
                    <a:pt x="136" y="146"/>
                    <a:pt x="131" y="140"/>
                    <a:pt x="131" y="134"/>
                  </a:cubicBezTo>
                  <a:cubicBezTo>
                    <a:pt x="131" y="19"/>
                    <a:pt x="131" y="19"/>
                    <a:pt x="131" y="19"/>
                  </a:cubicBezTo>
                  <a:cubicBezTo>
                    <a:pt x="113" y="17"/>
                    <a:pt x="97" y="11"/>
                    <a:pt x="97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39"/>
                    <a:pt x="0" y="86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284" y="165"/>
                    <a:pt x="284" y="165"/>
                    <a:pt x="284" y="165"/>
                  </a:cubicBezTo>
                  <a:cubicBezTo>
                    <a:pt x="284" y="86"/>
                    <a:pt x="284" y="86"/>
                    <a:pt x="284" y="86"/>
                  </a:cubicBezTo>
                  <a:cubicBezTo>
                    <a:pt x="284" y="39"/>
                    <a:pt x="256" y="0"/>
                    <a:pt x="222" y="0"/>
                  </a:cubicBezTo>
                  <a:close/>
                </a:path>
              </a:pathLst>
            </a:custGeom>
            <a:grpFill/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5" name="Group 13"/>
          <p:cNvGrpSpPr>
            <a:grpSpLocks noChangeAspect="1"/>
          </p:cNvGrpSpPr>
          <p:nvPr/>
        </p:nvGrpSpPr>
        <p:grpSpPr bwMode="auto">
          <a:xfrm>
            <a:off x="7344140" y="2204865"/>
            <a:ext cx="362945" cy="367231"/>
            <a:chOff x="2426" y="2781"/>
            <a:chExt cx="593" cy="600"/>
          </a:xfrm>
          <a:solidFill>
            <a:schemeClr val="bg1">
              <a:lumMod val="65000"/>
            </a:schemeClr>
          </a:solidFill>
        </p:grpSpPr>
        <p:sp>
          <p:nvSpPr>
            <p:cNvPr id="68" name="Freeform 14"/>
            <p:cNvSpPr/>
            <p:nvPr/>
          </p:nvSpPr>
          <p:spPr bwMode="auto">
            <a:xfrm>
              <a:off x="2442" y="2805"/>
              <a:ext cx="577" cy="576"/>
            </a:xfrm>
            <a:custGeom>
              <a:avLst/>
              <a:gdLst>
                <a:gd name="T0" fmla="*/ 0 w 241"/>
                <a:gd name="T1" fmla="*/ 115 h 241"/>
                <a:gd name="T2" fmla="*/ 0 w 241"/>
                <a:gd name="T3" fmla="*/ 121 h 241"/>
                <a:gd name="T4" fmla="*/ 121 w 241"/>
                <a:gd name="T5" fmla="*/ 241 h 241"/>
                <a:gd name="T6" fmla="*/ 241 w 241"/>
                <a:gd name="T7" fmla="*/ 121 h 241"/>
                <a:gd name="T8" fmla="*/ 121 w 241"/>
                <a:gd name="T9" fmla="*/ 0 h 241"/>
                <a:gd name="T10" fmla="*/ 121 w 241"/>
                <a:gd name="T11" fmla="*/ 115 h 241"/>
                <a:gd name="T12" fmla="*/ 0 w 241"/>
                <a:gd name="T13" fmla="*/ 115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1" h="241">
                  <a:moveTo>
                    <a:pt x="0" y="115"/>
                  </a:moveTo>
                  <a:cubicBezTo>
                    <a:pt x="0" y="117"/>
                    <a:pt x="0" y="119"/>
                    <a:pt x="0" y="121"/>
                  </a:cubicBezTo>
                  <a:cubicBezTo>
                    <a:pt x="0" y="187"/>
                    <a:pt x="54" y="241"/>
                    <a:pt x="121" y="241"/>
                  </a:cubicBezTo>
                  <a:cubicBezTo>
                    <a:pt x="187" y="241"/>
                    <a:pt x="241" y="187"/>
                    <a:pt x="241" y="121"/>
                  </a:cubicBezTo>
                  <a:cubicBezTo>
                    <a:pt x="241" y="54"/>
                    <a:pt x="187" y="0"/>
                    <a:pt x="121" y="0"/>
                  </a:cubicBezTo>
                  <a:cubicBezTo>
                    <a:pt x="121" y="115"/>
                    <a:pt x="121" y="115"/>
                    <a:pt x="121" y="115"/>
                  </a:cubicBezTo>
                  <a:lnTo>
                    <a:pt x="0" y="115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2426" y="2781"/>
              <a:ext cx="275" cy="273"/>
            </a:xfrm>
            <a:custGeom>
              <a:avLst/>
              <a:gdLst>
                <a:gd name="T0" fmla="*/ 0 w 115"/>
                <a:gd name="T1" fmla="*/ 114 h 114"/>
                <a:gd name="T2" fmla="*/ 115 w 115"/>
                <a:gd name="T3" fmla="*/ 114 h 114"/>
                <a:gd name="T4" fmla="*/ 115 w 115"/>
                <a:gd name="T5" fmla="*/ 0 h 114"/>
                <a:gd name="T6" fmla="*/ 0 w 115"/>
                <a:gd name="T7" fmla="*/ 114 h 114"/>
                <a:gd name="T8" fmla="*/ 15 w 115"/>
                <a:gd name="T9" fmla="*/ 104 h 114"/>
                <a:gd name="T10" fmla="*/ 104 w 115"/>
                <a:gd name="T11" fmla="*/ 14 h 114"/>
                <a:gd name="T12" fmla="*/ 104 w 115"/>
                <a:gd name="T13" fmla="*/ 104 h 114"/>
                <a:gd name="T14" fmla="*/ 15 w 115"/>
                <a:gd name="T15" fmla="*/ 10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5" h="114">
                  <a:moveTo>
                    <a:pt x="0" y="114"/>
                  </a:moveTo>
                  <a:cubicBezTo>
                    <a:pt x="115" y="114"/>
                    <a:pt x="115" y="114"/>
                    <a:pt x="115" y="114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51" y="0"/>
                    <a:pt x="0" y="51"/>
                    <a:pt x="0" y="114"/>
                  </a:cubicBezTo>
                  <a:close/>
                  <a:moveTo>
                    <a:pt x="15" y="104"/>
                  </a:moveTo>
                  <a:cubicBezTo>
                    <a:pt x="15" y="54"/>
                    <a:pt x="55" y="14"/>
                    <a:pt x="104" y="14"/>
                  </a:cubicBezTo>
                  <a:cubicBezTo>
                    <a:pt x="104" y="104"/>
                    <a:pt x="104" y="104"/>
                    <a:pt x="104" y="104"/>
                  </a:cubicBezTo>
                  <a:lnTo>
                    <a:pt x="15" y="104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2" name="Group 18"/>
          <p:cNvGrpSpPr>
            <a:grpSpLocks noChangeAspect="1"/>
          </p:cNvGrpSpPr>
          <p:nvPr/>
        </p:nvGrpSpPr>
        <p:grpSpPr bwMode="auto">
          <a:xfrm>
            <a:off x="7344139" y="3140968"/>
            <a:ext cx="377023" cy="351316"/>
            <a:chOff x="3802" y="2858"/>
            <a:chExt cx="616" cy="574"/>
          </a:xfrm>
          <a:solidFill>
            <a:srgbClr val="005A9E"/>
          </a:solidFill>
        </p:grpSpPr>
        <p:sp>
          <p:nvSpPr>
            <p:cNvPr id="71" name="Rectangle 19"/>
            <p:cNvSpPr>
              <a:spLocks noChangeArrowheads="1"/>
            </p:cNvSpPr>
            <p:nvPr/>
          </p:nvSpPr>
          <p:spPr bwMode="auto">
            <a:xfrm>
              <a:off x="3802" y="3205"/>
              <a:ext cx="129" cy="227"/>
            </a:xfrm>
            <a:prstGeom prst="rect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2" name="Rectangle 20"/>
            <p:cNvSpPr>
              <a:spLocks noChangeArrowheads="1"/>
            </p:cNvSpPr>
            <p:nvPr/>
          </p:nvSpPr>
          <p:spPr bwMode="auto">
            <a:xfrm>
              <a:off x="3964" y="3174"/>
              <a:ext cx="129" cy="258"/>
            </a:xfrm>
            <a:prstGeom prst="rect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3" name="Rectangle 21"/>
            <p:cNvSpPr>
              <a:spLocks noChangeArrowheads="1"/>
            </p:cNvSpPr>
            <p:nvPr/>
          </p:nvSpPr>
          <p:spPr bwMode="auto">
            <a:xfrm>
              <a:off x="4129" y="3131"/>
              <a:ext cx="129" cy="301"/>
            </a:xfrm>
            <a:prstGeom prst="rect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4" name="Rectangle 22"/>
            <p:cNvSpPr>
              <a:spLocks noChangeArrowheads="1"/>
            </p:cNvSpPr>
            <p:nvPr/>
          </p:nvSpPr>
          <p:spPr bwMode="auto">
            <a:xfrm>
              <a:off x="4289" y="3078"/>
              <a:ext cx="129" cy="354"/>
            </a:xfrm>
            <a:prstGeom prst="rect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5" name="Freeform 23"/>
            <p:cNvSpPr/>
            <p:nvPr/>
          </p:nvSpPr>
          <p:spPr bwMode="auto">
            <a:xfrm>
              <a:off x="3888" y="2858"/>
              <a:ext cx="370" cy="270"/>
            </a:xfrm>
            <a:custGeom>
              <a:avLst/>
              <a:gdLst>
                <a:gd name="T0" fmla="*/ 94 w 155"/>
                <a:gd name="T1" fmla="*/ 21 h 113"/>
                <a:gd name="T2" fmla="*/ 0 w 155"/>
                <a:gd name="T3" fmla="*/ 72 h 113"/>
                <a:gd name="T4" fmla="*/ 114 w 155"/>
                <a:gd name="T5" fmla="*/ 63 h 113"/>
                <a:gd name="T6" fmla="*/ 122 w 155"/>
                <a:gd name="T7" fmla="*/ 82 h 113"/>
                <a:gd name="T8" fmla="*/ 155 w 155"/>
                <a:gd name="T9" fmla="*/ 0 h 113"/>
                <a:gd name="T10" fmla="*/ 85 w 155"/>
                <a:gd name="T11" fmla="*/ 2 h 113"/>
                <a:gd name="T12" fmla="*/ 94 w 155"/>
                <a:gd name="T13" fmla="*/ 21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" h="113">
                  <a:moveTo>
                    <a:pt x="94" y="21"/>
                  </a:moveTo>
                  <a:cubicBezTo>
                    <a:pt x="85" y="33"/>
                    <a:pt x="53" y="68"/>
                    <a:pt x="0" y="72"/>
                  </a:cubicBezTo>
                  <a:cubicBezTo>
                    <a:pt x="0" y="72"/>
                    <a:pt x="31" y="113"/>
                    <a:pt x="114" y="63"/>
                  </a:cubicBezTo>
                  <a:cubicBezTo>
                    <a:pt x="122" y="82"/>
                    <a:pt x="122" y="82"/>
                    <a:pt x="122" y="82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85" y="2"/>
                    <a:pt x="85" y="2"/>
                    <a:pt x="85" y="2"/>
                  </a:cubicBezTo>
                  <a:lnTo>
                    <a:pt x="94" y="21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49" name="Group 26"/>
          <p:cNvGrpSpPr>
            <a:grpSpLocks noChangeAspect="1"/>
          </p:cNvGrpSpPr>
          <p:nvPr/>
        </p:nvGrpSpPr>
        <p:grpSpPr bwMode="auto">
          <a:xfrm>
            <a:off x="7334400" y="4246324"/>
            <a:ext cx="487893" cy="241877"/>
            <a:chOff x="5676" y="2597"/>
            <a:chExt cx="1061" cy="526"/>
          </a:xfrm>
          <a:solidFill>
            <a:srgbClr val="18478F"/>
          </a:solidFill>
        </p:grpSpPr>
        <p:sp>
          <p:nvSpPr>
            <p:cNvPr id="77" name="Freeform 27"/>
            <p:cNvSpPr/>
            <p:nvPr/>
          </p:nvSpPr>
          <p:spPr bwMode="auto">
            <a:xfrm>
              <a:off x="5747" y="2597"/>
              <a:ext cx="181" cy="115"/>
            </a:xfrm>
            <a:custGeom>
              <a:avLst/>
              <a:gdLst>
                <a:gd name="T0" fmla="*/ 25 w 76"/>
                <a:gd name="T1" fmla="*/ 48 h 48"/>
                <a:gd name="T2" fmla="*/ 64 w 76"/>
                <a:gd name="T3" fmla="*/ 44 h 48"/>
                <a:gd name="T4" fmla="*/ 76 w 76"/>
                <a:gd name="T5" fmla="*/ 13 h 48"/>
                <a:gd name="T6" fmla="*/ 39 w 76"/>
                <a:gd name="T7" fmla="*/ 15 h 48"/>
                <a:gd name="T8" fmla="*/ 23 w 76"/>
                <a:gd name="T9" fmla="*/ 10 h 48"/>
                <a:gd name="T10" fmla="*/ 7 w 76"/>
                <a:gd name="T11" fmla="*/ 20 h 48"/>
                <a:gd name="T12" fmla="*/ 25 w 76"/>
                <a:gd name="T1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" h="48">
                  <a:moveTo>
                    <a:pt x="25" y="48"/>
                  </a:moveTo>
                  <a:cubicBezTo>
                    <a:pt x="64" y="44"/>
                    <a:pt x="64" y="44"/>
                    <a:pt x="64" y="44"/>
                  </a:cubicBezTo>
                  <a:cubicBezTo>
                    <a:pt x="66" y="36"/>
                    <a:pt x="69" y="26"/>
                    <a:pt x="76" y="13"/>
                  </a:cubicBezTo>
                  <a:cubicBezTo>
                    <a:pt x="76" y="13"/>
                    <a:pt x="70" y="0"/>
                    <a:pt x="39" y="15"/>
                  </a:cubicBezTo>
                  <a:cubicBezTo>
                    <a:pt x="39" y="15"/>
                    <a:pt x="32" y="14"/>
                    <a:pt x="23" y="10"/>
                  </a:cubicBezTo>
                  <a:cubicBezTo>
                    <a:pt x="23" y="10"/>
                    <a:pt x="0" y="4"/>
                    <a:pt x="7" y="20"/>
                  </a:cubicBezTo>
                  <a:lnTo>
                    <a:pt x="25" y="48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8" name="Freeform 28"/>
            <p:cNvSpPr>
              <a:spLocks noEditPoints="1"/>
            </p:cNvSpPr>
            <p:nvPr/>
          </p:nvSpPr>
          <p:spPr bwMode="auto">
            <a:xfrm>
              <a:off x="5759" y="2613"/>
              <a:ext cx="169" cy="101"/>
            </a:xfrm>
            <a:custGeom>
              <a:avLst/>
              <a:gdLst>
                <a:gd name="T0" fmla="*/ 20 w 71"/>
                <a:gd name="T1" fmla="*/ 42 h 42"/>
                <a:gd name="T2" fmla="*/ 2 w 71"/>
                <a:gd name="T3" fmla="*/ 13 h 42"/>
                <a:gd name="T4" fmla="*/ 1 w 71"/>
                <a:gd name="T5" fmla="*/ 4 h 42"/>
                <a:gd name="T6" fmla="*/ 10 w 71"/>
                <a:gd name="T7" fmla="*/ 1 h 42"/>
                <a:gd name="T8" fmla="*/ 18 w 71"/>
                <a:gd name="T9" fmla="*/ 2 h 42"/>
                <a:gd name="T10" fmla="*/ 18 w 71"/>
                <a:gd name="T11" fmla="*/ 2 h 42"/>
                <a:gd name="T12" fmla="*/ 34 w 71"/>
                <a:gd name="T13" fmla="*/ 8 h 42"/>
                <a:gd name="T14" fmla="*/ 59 w 71"/>
                <a:gd name="T15" fmla="*/ 0 h 42"/>
                <a:gd name="T16" fmla="*/ 71 w 71"/>
                <a:gd name="T17" fmla="*/ 6 h 42"/>
                <a:gd name="T18" fmla="*/ 71 w 71"/>
                <a:gd name="T19" fmla="*/ 6 h 42"/>
                <a:gd name="T20" fmla="*/ 71 w 71"/>
                <a:gd name="T21" fmla="*/ 6 h 42"/>
                <a:gd name="T22" fmla="*/ 60 w 71"/>
                <a:gd name="T23" fmla="*/ 37 h 42"/>
                <a:gd name="T24" fmla="*/ 60 w 71"/>
                <a:gd name="T25" fmla="*/ 37 h 42"/>
                <a:gd name="T26" fmla="*/ 20 w 71"/>
                <a:gd name="T27" fmla="*/ 42 h 42"/>
                <a:gd name="T28" fmla="*/ 10 w 71"/>
                <a:gd name="T29" fmla="*/ 2 h 42"/>
                <a:gd name="T30" fmla="*/ 2 w 71"/>
                <a:gd name="T31" fmla="*/ 5 h 42"/>
                <a:gd name="T32" fmla="*/ 3 w 71"/>
                <a:gd name="T33" fmla="*/ 13 h 42"/>
                <a:gd name="T34" fmla="*/ 20 w 71"/>
                <a:gd name="T35" fmla="*/ 40 h 42"/>
                <a:gd name="T36" fmla="*/ 59 w 71"/>
                <a:gd name="T37" fmla="*/ 36 h 42"/>
                <a:gd name="T38" fmla="*/ 70 w 71"/>
                <a:gd name="T39" fmla="*/ 6 h 42"/>
                <a:gd name="T40" fmla="*/ 59 w 71"/>
                <a:gd name="T41" fmla="*/ 1 h 42"/>
                <a:gd name="T42" fmla="*/ 34 w 71"/>
                <a:gd name="T43" fmla="*/ 9 h 42"/>
                <a:gd name="T44" fmla="*/ 34 w 71"/>
                <a:gd name="T45" fmla="*/ 9 h 42"/>
                <a:gd name="T46" fmla="*/ 34 w 71"/>
                <a:gd name="T47" fmla="*/ 9 h 42"/>
                <a:gd name="T48" fmla="*/ 18 w 71"/>
                <a:gd name="T49" fmla="*/ 3 h 42"/>
                <a:gd name="T50" fmla="*/ 10 w 71"/>
                <a:gd name="T51" fmla="*/ 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1" h="42">
                  <a:moveTo>
                    <a:pt x="20" y="42"/>
                  </a:moveTo>
                  <a:cubicBezTo>
                    <a:pt x="2" y="13"/>
                    <a:pt x="2" y="13"/>
                    <a:pt x="2" y="13"/>
                  </a:cubicBezTo>
                  <a:cubicBezTo>
                    <a:pt x="0" y="9"/>
                    <a:pt x="0" y="6"/>
                    <a:pt x="1" y="4"/>
                  </a:cubicBezTo>
                  <a:cubicBezTo>
                    <a:pt x="3" y="2"/>
                    <a:pt x="6" y="1"/>
                    <a:pt x="10" y="1"/>
                  </a:cubicBezTo>
                  <a:cubicBezTo>
                    <a:pt x="14" y="1"/>
                    <a:pt x="18" y="2"/>
                    <a:pt x="18" y="2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26" y="6"/>
                    <a:pt x="33" y="7"/>
                    <a:pt x="34" y="8"/>
                  </a:cubicBezTo>
                  <a:cubicBezTo>
                    <a:pt x="44" y="3"/>
                    <a:pt x="52" y="0"/>
                    <a:pt x="59" y="0"/>
                  </a:cubicBezTo>
                  <a:cubicBezTo>
                    <a:pt x="69" y="0"/>
                    <a:pt x="71" y="6"/>
                    <a:pt x="71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66" y="17"/>
                    <a:pt x="62" y="28"/>
                    <a:pt x="60" y="37"/>
                  </a:cubicBezTo>
                  <a:cubicBezTo>
                    <a:pt x="60" y="37"/>
                    <a:pt x="60" y="37"/>
                    <a:pt x="60" y="37"/>
                  </a:cubicBezTo>
                  <a:lnTo>
                    <a:pt x="20" y="42"/>
                  </a:lnTo>
                  <a:close/>
                  <a:moveTo>
                    <a:pt x="10" y="2"/>
                  </a:moveTo>
                  <a:cubicBezTo>
                    <a:pt x="7" y="2"/>
                    <a:pt x="4" y="3"/>
                    <a:pt x="2" y="5"/>
                  </a:cubicBezTo>
                  <a:cubicBezTo>
                    <a:pt x="1" y="7"/>
                    <a:pt x="1" y="9"/>
                    <a:pt x="3" y="13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59" y="36"/>
                    <a:pt x="59" y="36"/>
                    <a:pt x="59" y="36"/>
                  </a:cubicBezTo>
                  <a:cubicBezTo>
                    <a:pt x="61" y="27"/>
                    <a:pt x="64" y="17"/>
                    <a:pt x="70" y="6"/>
                  </a:cubicBezTo>
                  <a:cubicBezTo>
                    <a:pt x="70" y="5"/>
                    <a:pt x="67" y="1"/>
                    <a:pt x="59" y="1"/>
                  </a:cubicBezTo>
                  <a:cubicBezTo>
                    <a:pt x="52" y="1"/>
                    <a:pt x="44" y="4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4" y="9"/>
                    <a:pt x="27" y="8"/>
                    <a:pt x="18" y="3"/>
                  </a:cubicBezTo>
                  <a:cubicBezTo>
                    <a:pt x="17" y="3"/>
                    <a:pt x="14" y="2"/>
                    <a:pt x="10" y="2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9" name="Freeform 29"/>
            <p:cNvSpPr/>
            <p:nvPr/>
          </p:nvSpPr>
          <p:spPr bwMode="auto">
            <a:xfrm>
              <a:off x="5795" y="2709"/>
              <a:ext cx="119" cy="43"/>
            </a:xfrm>
            <a:custGeom>
              <a:avLst/>
              <a:gdLst>
                <a:gd name="T0" fmla="*/ 41 w 50"/>
                <a:gd name="T1" fmla="*/ 0 h 18"/>
                <a:gd name="T2" fmla="*/ 7 w 50"/>
                <a:gd name="T3" fmla="*/ 4 h 18"/>
                <a:gd name="T4" fmla="*/ 1 w 50"/>
                <a:gd name="T5" fmla="*/ 12 h 18"/>
                <a:gd name="T6" fmla="*/ 8 w 50"/>
                <a:gd name="T7" fmla="*/ 17 h 18"/>
                <a:gd name="T8" fmla="*/ 43 w 50"/>
                <a:gd name="T9" fmla="*/ 14 h 18"/>
                <a:gd name="T10" fmla="*/ 49 w 50"/>
                <a:gd name="T11" fmla="*/ 6 h 18"/>
                <a:gd name="T12" fmla="*/ 41 w 50"/>
                <a:gd name="T1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" h="18">
                  <a:moveTo>
                    <a:pt x="41" y="0"/>
                  </a:moveTo>
                  <a:cubicBezTo>
                    <a:pt x="7" y="4"/>
                    <a:pt x="7" y="4"/>
                    <a:pt x="7" y="4"/>
                  </a:cubicBezTo>
                  <a:cubicBezTo>
                    <a:pt x="3" y="5"/>
                    <a:pt x="0" y="8"/>
                    <a:pt x="1" y="12"/>
                  </a:cubicBezTo>
                  <a:cubicBezTo>
                    <a:pt x="1" y="15"/>
                    <a:pt x="5" y="18"/>
                    <a:pt x="8" y="17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7" y="13"/>
                    <a:pt x="50" y="10"/>
                    <a:pt x="49" y="6"/>
                  </a:cubicBezTo>
                  <a:cubicBezTo>
                    <a:pt x="49" y="3"/>
                    <a:pt x="45" y="0"/>
                    <a:pt x="41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0" name="Freeform 30"/>
            <p:cNvSpPr>
              <a:spLocks noEditPoints="1"/>
            </p:cNvSpPr>
            <p:nvPr/>
          </p:nvSpPr>
          <p:spPr bwMode="auto">
            <a:xfrm>
              <a:off x="5795" y="2707"/>
              <a:ext cx="119" cy="45"/>
            </a:xfrm>
            <a:custGeom>
              <a:avLst/>
              <a:gdLst>
                <a:gd name="T0" fmla="*/ 8 w 50"/>
                <a:gd name="T1" fmla="*/ 19 h 19"/>
                <a:gd name="T2" fmla="*/ 0 w 50"/>
                <a:gd name="T3" fmla="*/ 13 h 19"/>
                <a:gd name="T4" fmla="*/ 2 w 50"/>
                <a:gd name="T5" fmla="*/ 7 h 19"/>
                <a:gd name="T6" fmla="*/ 7 w 50"/>
                <a:gd name="T7" fmla="*/ 5 h 19"/>
                <a:gd name="T8" fmla="*/ 41 w 50"/>
                <a:gd name="T9" fmla="*/ 1 h 19"/>
                <a:gd name="T10" fmla="*/ 50 w 50"/>
                <a:gd name="T11" fmla="*/ 7 h 19"/>
                <a:gd name="T12" fmla="*/ 48 w 50"/>
                <a:gd name="T13" fmla="*/ 12 h 19"/>
                <a:gd name="T14" fmla="*/ 43 w 50"/>
                <a:gd name="T15" fmla="*/ 15 h 19"/>
                <a:gd name="T16" fmla="*/ 9 w 50"/>
                <a:gd name="T17" fmla="*/ 19 h 19"/>
                <a:gd name="T18" fmla="*/ 8 w 50"/>
                <a:gd name="T19" fmla="*/ 19 h 19"/>
                <a:gd name="T20" fmla="*/ 42 w 50"/>
                <a:gd name="T21" fmla="*/ 2 h 19"/>
                <a:gd name="T22" fmla="*/ 41 w 50"/>
                <a:gd name="T23" fmla="*/ 2 h 19"/>
                <a:gd name="T24" fmla="*/ 7 w 50"/>
                <a:gd name="T25" fmla="*/ 6 h 19"/>
                <a:gd name="T26" fmla="*/ 3 w 50"/>
                <a:gd name="T27" fmla="*/ 8 h 19"/>
                <a:gd name="T28" fmla="*/ 1 w 50"/>
                <a:gd name="T29" fmla="*/ 12 h 19"/>
                <a:gd name="T30" fmla="*/ 8 w 50"/>
                <a:gd name="T31" fmla="*/ 18 h 19"/>
                <a:gd name="T32" fmla="*/ 43 w 50"/>
                <a:gd name="T33" fmla="*/ 14 h 19"/>
                <a:gd name="T34" fmla="*/ 47 w 50"/>
                <a:gd name="T35" fmla="*/ 12 h 19"/>
                <a:gd name="T36" fmla="*/ 49 w 50"/>
                <a:gd name="T37" fmla="*/ 7 h 19"/>
                <a:gd name="T38" fmla="*/ 42 w 50"/>
                <a:gd name="T39" fmla="*/ 2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19">
                  <a:moveTo>
                    <a:pt x="8" y="19"/>
                  </a:moveTo>
                  <a:cubicBezTo>
                    <a:pt x="4" y="19"/>
                    <a:pt x="0" y="16"/>
                    <a:pt x="0" y="13"/>
                  </a:cubicBezTo>
                  <a:cubicBezTo>
                    <a:pt x="0" y="11"/>
                    <a:pt x="0" y="9"/>
                    <a:pt x="2" y="7"/>
                  </a:cubicBezTo>
                  <a:cubicBezTo>
                    <a:pt x="3" y="6"/>
                    <a:pt x="5" y="5"/>
                    <a:pt x="7" y="5"/>
                  </a:cubicBezTo>
                  <a:cubicBezTo>
                    <a:pt x="41" y="1"/>
                    <a:pt x="41" y="1"/>
                    <a:pt x="41" y="1"/>
                  </a:cubicBezTo>
                  <a:cubicBezTo>
                    <a:pt x="45" y="0"/>
                    <a:pt x="49" y="3"/>
                    <a:pt x="50" y="7"/>
                  </a:cubicBezTo>
                  <a:cubicBezTo>
                    <a:pt x="50" y="9"/>
                    <a:pt x="49" y="11"/>
                    <a:pt x="48" y="12"/>
                  </a:cubicBezTo>
                  <a:cubicBezTo>
                    <a:pt x="47" y="14"/>
                    <a:pt x="45" y="15"/>
                    <a:pt x="43" y="15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8" y="19"/>
                    <a:pt x="8" y="19"/>
                    <a:pt x="8" y="19"/>
                  </a:cubicBezTo>
                  <a:close/>
                  <a:moveTo>
                    <a:pt x="42" y="2"/>
                  </a:moveTo>
                  <a:cubicBezTo>
                    <a:pt x="42" y="2"/>
                    <a:pt x="42" y="2"/>
                    <a:pt x="41" y="2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5" y="6"/>
                    <a:pt x="4" y="7"/>
                    <a:pt x="3" y="8"/>
                  </a:cubicBezTo>
                  <a:cubicBezTo>
                    <a:pt x="1" y="9"/>
                    <a:pt x="1" y="11"/>
                    <a:pt x="1" y="12"/>
                  </a:cubicBezTo>
                  <a:cubicBezTo>
                    <a:pt x="2" y="16"/>
                    <a:pt x="5" y="18"/>
                    <a:pt x="8" y="18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5" y="14"/>
                    <a:pt x="46" y="13"/>
                    <a:pt x="47" y="12"/>
                  </a:cubicBezTo>
                  <a:cubicBezTo>
                    <a:pt x="48" y="10"/>
                    <a:pt x="49" y="9"/>
                    <a:pt x="49" y="7"/>
                  </a:cubicBezTo>
                  <a:cubicBezTo>
                    <a:pt x="48" y="4"/>
                    <a:pt x="45" y="2"/>
                    <a:pt x="42" y="2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1" name="Freeform 31"/>
            <p:cNvSpPr>
              <a:spLocks noEditPoints="1"/>
            </p:cNvSpPr>
            <p:nvPr/>
          </p:nvSpPr>
          <p:spPr bwMode="auto">
            <a:xfrm>
              <a:off x="5676" y="2752"/>
              <a:ext cx="424" cy="371"/>
            </a:xfrm>
            <a:custGeom>
              <a:avLst/>
              <a:gdLst>
                <a:gd name="T0" fmla="*/ 153 w 178"/>
                <a:gd name="T1" fmla="*/ 137 h 155"/>
                <a:gd name="T2" fmla="*/ 157 w 178"/>
                <a:gd name="T3" fmla="*/ 137 h 155"/>
                <a:gd name="T4" fmla="*/ 165 w 178"/>
                <a:gd name="T5" fmla="*/ 138 h 155"/>
                <a:gd name="T6" fmla="*/ 168 w 178"/>
                <a:gd name="T7" fmla="*/ 139 h 155"/>
                <a:gd name="T8" fmla="*/ 176 w 178"/>
                <a:gd name="T9" fmla="*/ 135 h 155"/>
                <a:gd name="T10" fmla="*/ 172 w 178"/>
                <a:gd name="T11" fmla="*/ 128 h 155"/>
                <a:gd name="T12" fmla="*/ 166 w 178"/>
                <a:gd name="T13" fmla="*/ 105 h 155"/>
                <a:gd name="T14" fmla="*/ 134 w 178"/>
                <a:gd name="T15" fmla="*/ 34 h 155"/>
                <a:gd name="T16" fmla="*/ 95 w 178"/>
                <a:gd name="T17" fmla="*/ 2 h 155"/>
                <a:gd name="T18" fmla="*/ 94 w 178"/>
                <a:gd name="T19" fmla="*/ 0 h 155"/>
                <a:gd name="T20" fmla="*/ 58 w 178"/>
                <a:gd name="T21" fmla="*/ 4 h 155"/>
                <a:gd name="T22" fmla="*/ 35 w 178"/>
                <a:gd name="T23" fmla="*/ 37 h 155"/>
                <a:gd name="T24" fmla="*/ 21 w 178"/>
                <a:gd name="T25" fmla="*/ 133 h 155"/>
                <a:gd name="T26" fmla="*/ 15 w 178"/>
                <a:gd name="T27" fmla="*/ 148 h 155"/>
                <a:gd name="T28" fmla="*/ 15 w 178"/>
                <a:gd name="T29" fmla="*/ 153 h 155"/>
                <a:gd name="T30" fmla="*/ 24 w 178"/>
                <a:gd name="T31" fmla="*/ 153 h 155"/>
                <a:gd name="T32" fmla="*/ 36 w 178"/>
                <a:gd name="T33" fmla="*/ 150 h 155"/>
                <a:gd name="T34" fmla="*/ 36 w 178"/>
                <a:gd name="T35" fmla="*/ 150 h 155"/>
                <a:gd name="T36" fmla="*/ 36 w 178"/>
                <a:gd name="T37" fmla="*/ 150 h 155"/>
                <a:gd name="T38" fmla="*/ 68 w 178"/>
                <a:gd name="T39" fmla="*/ 153 h 155"/>
                <a:gd name="T40" fmla="*/ 153 w 178"/>
                <a:gd name="T41" fmla="*/ 137 h 155"/>
                <a:gd name="T42" fmla="*/ 67 w 178"/>
                <a:gd name="T43" fmla="*/ 57 h 155"/>
                <a:gd name="T44" fmla="*/ 81 w 178"/>
                <a:gd name="T45" fmla="*/ 50 h 155"/>
                <a:gd name="T46" fmla="*/ 80 w 178"/>
                <a:gd name="T47" fmla="*/ 42 h 155"/>
                <a:gd name="T48" fmla="*/ 86 w 178"/>
                <a:gd name="T49" fmla="*/ 41 h 155"/>
                <a:gd name="T50" fmla="*/ 88 w 178"/>
                <a:gd name="T51" fmla="*/ 49 h 155"/>
                <a:gd name="T52" fmla="*/ 102 w 178"/>
                <a:gd name="T53" fmla="*/ 50 h 155"/>
                <a:gd name="T54" fmla="*/ 100 w 178"/>
                <a:gd name="T55" fmla="*/ 55 h 155"/>
                <a:gd name="T56" fmla="*/ 75 w 178"/>
                <a:gd name="T57" fmla="*/ 62 h 155"/>
                <a:gd name="T58" fmla="*/ 92 w 178"/>
                <a:gd name="T59" fmla="*/ 70 h 155"/>
                <a:gd name="T60" fmla="*/ 106 w 178"/>
                <a:gd name="T61" fmla="*/ 92 h 155"/>
                <a:gd name="T62" fmla="*/ 93 w 178"/>
                <a:gd name="T63" fmla="*/ 98 h 155"/>
                <a:gd name="T64" fmla="*/ 94 w 178"/>
                <a:gd name="T65" fmla="*/ 106 h 155"/>
                <a:gd name="T66" fmla="*/ 87 w 178"/>
                <a:gd name="T67" fmla="*/ 107 h 155"/>
                <a:gd name="T68" fmla="*/ 86 w 178"/>
                <a:gd name="T69" fmla="*/ 99 h 155"/>
                <a:gd name="T70" fmla="*/ 69 w 178"/>
                <a:gd name="T71" fmla="*/ 97 h 155"/>
                <a:gd name="T72" fmla="*/ 70 w 178"/>
                <a:gd name="T73" fmla="*/ 92 h 155"/>
                <a:gd name="T74" fmla="*/ 97 w 178"/>
                <a:gd name="T75" fmla="*/ 90 h 155"/>
                <a:gd name="T76" fmla="*/ 93 w 178"/>
                <a:gd name="T77" fmla="*/ 78 h 155"/>
                <a:gd name="T78" fmla="*/ 78 w 178"/>
                <a:gd name="T79" fmla="*/ 74 h 155"/>
                <a:gd name="T80" fmla="*/ 67 w 178"/>
                <a:gd name="T81" fmla="*/ 57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78" h="155">
                  <a:moveTo>
                    <a:pt x="153" y="137"/>
                  </a:moveTo>
                  <a:cubicBezTo>
                    <a:pt x="153" y="137"/>
                    <a:pt x="154" y="137"/>
                    <a:pt x="157" y="137"/>
                  </a:cubicBezTo>
                  <a:cubicBezTo>
                    <a:pt x="160" y="137"/>
                    <a:pt x="162" y="137"/>
                    <a:pt x="165" y="138"/>
                  </a:cubicBezTo>
                  <a:cubicBezTo>
                    <a:pt x="165" y="138"/>
                    <a:pt x="166" y="139"/>
                    <a:pt x="168" y="139"/>
                  </a:cubicBezTo>
                  <a:cubicBezTo>
                    <a:pt x="172" y="139"/>
                    <a:pt x="174" y="137"/>
                    <a:pt x="176" y="135"/>
                  </a:cubicBezTo>
                  <a:cubicBezTo>
                    <a:pt x="176" y="135"/>
                    <a:pt x="178" y="132"/>
                    <a:pt x="172" y="128"/>
                  </a:cubicBezTo>
                  <a:cubicBezTo>
                    <a:pt x="172" y="128"/>
                    <a:pt x="162" y="123"/>
                    <a:pt x="166" y="105"/>
                  </a:cubicBezTo>
                  <a:cubicBezTo>
                    <a:pt x="166" y="105"/>
                    <a:pt x="171" y="57"/>
                    <a:pt x="134" y="34"/>
                  </a:cubicBezTo>
                  <a:cubicBezTo>
                    <a:pt x="133" y="33"/>
                    <a:pt x="96" y="10"/>
                    <a:pt x="95" y="2"/>
                  </a:cubicBezTo>
                  <a:cubicBezTo>
                    <a:pt x="95" y="2"/>
                    <a:pt x="95" y="1"/>
                    <a:pt x="94" y="0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4" y="12"/>
                    <a:pt x="46" y="24"/>
                    <a:pt x="35" y="37"/>
                  </a:cubicBezTo>
                  <a:cubicBezTo>
                    <a:pt x="35" y="37"/>
                    <a:pt x="0" y="78"/>
                    <a:pt x="21" y="133"/>
                  </a:cubicBezTo>
                  <a:cubicBezTo>
                    <a:pt x="21" y="134"/>
                    <a:pt x="22" y="137"/>
                    <a:pt x="15" y="148"/>
                  </a:cubicBezTo>
                  <a:cubicBezTo>
                    <a:pt x="15" y="148"/>
                    <a:pt x="14" y="151"/>
                    <a:pt x="15" y="153"/>
                  </a:cubicBezTo>
                  <a:cubicBezTo>
                    <a:pt x="16" y="155"/>
                    <a:pt x="19" y="155"/>
                    <a:pt x="24" y="153"/>
                  </a:cubicBezTo>
                  <a:cubicBezTo>
                    <a:pt x="24" y="153"/>
                    <a:pt x="28" y="151"/>
                    <a:pt x="36" y="150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6" y="150"/>
                    <a:pt x="49" y="153"/>
                    <a:pt x="68" y="153"/>
                  </a:cubicBezTo>
                  <a:cubicBezTo>
                    <a:pt x="88" y="153"/>
                    <a:pt x="119" y="150"/>
                    <a:pt x="153" y="137"/>
                  </a:cubicBezTo>
                  <a:close/>
                  <a:moveTo>
                    <a:pt x="67" y="57"/>
                  </a:moveTo>
                  <a:cubicBezTo>
                    <a:pt x="67" y="57"/>
                    <a:pt x="69" y="52"/>
                    <a:pt x="81" y="50"/>
                  </a:cubicBezTo>
                  <a:cubicBezTo>
                    <a:pt x="80" y="42"/>
                    <a:pt x="80" y="42"/>
                    <a:pt x="80" y="42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9"/>
                    <a:pt x="96" y="48"/>
                    <a:pt x="102" y="50"/>
                  </a:cubicBezTo>
                  <a:cubicBezTo>
                    <a:pt x="100" y="55"/>
                    <a:pt x="100" y="55"/>
                    <a:pt x="100" y="55"/>
                  </a:cubicBezTo>
                  <a:cubicBezTo>
                    <a:pt x="100" y="55"/>
                    <a:pt x="78" y="52"/>
                    <a:pt x="75" y="62"/>
                  </a:cubicBezTo>
                  <a:cubicBezTo>
                    <a:pt x="75" y="62"/>
                    <a:pt x="73" y="69"/>
                    <a:pt x="92" y="70"/>
                  </a:cubicBezTo>
                  <a:cubicBezTo>
                    <a:pt x="92" y="70"/>
                    <a:pt x="119" y="73"/>
                    <a:pt x="106" y="92"/>
                  </a:cubicBezTo>
                  <a:cubicBezTo>
                    <a:pt x="106" y="92"/>
                    <a:pt x="102" y="97"/>
                    <a:pt x="93" y="98"/>
                  </a:cubicBezTo>
                  <a:cubicBezTo>
                    <a:pt x="94" y="106"/>
                    <a:pt x="94" y="106"/>
                    <a:pt x="94" y="106"/>
                  </a:cubicBezTo>
                  <a:cubicBezTo>
                    <a:pt x="87" y="107"/>
                    <a:pt x="87" y="107"/>
                    <a:pt x="87" y="107"/>
                  </a:cubicBezTo>
                  <a:cubicBezTo>
                    <a:pt x="86" y="99"/>
                    <a:pt x="86" y="99"/>
                    <a:pt x="86" y="99"/>
                  </a:cubicBezTo>
                  <a:cubicBezTo>
                    <a:pt x="86" y="99"/>
                    <a:pt x="75" y="100"/>
                    <a:pt x="69" y="97"/>
                  </a:cubicBezTo>
                  <a:cubicBezTo>
                    <a:pt x="70" y="92"/>
                    <a:pt x="70" y="92"/>
                    <a:pt x="70" y="92"/>
                  </a:cubicBezTo>
                  <a:cubicBezTo>
                    <a:pt x="70" y="92"/>
                    <a:pt x="84" y="98"/>
                    <a:pt x="97" y="90"/>
                  </a:cubicBezTo>
                  <a:cubicBezTo>
                    <a:pt x="97" y="90"/>
                    <a:pt x="108" y="82"/>
                    <a:pt x="93" y="78"/>
                  </a:cubicBezTo>
                  <a:cubicBezTo>
                    <a:pt x="93" y="78"/>
                    <a:pt x="85" y="76"/>
                    <a:pt x="78" y="74"/>
                  </a:cubicBezTo>
                  <a:cubicBezTo>
                    <a:pt x="78" y="74"/>
                    <a:pt x="60" y="70"/>
                    <a:pt x="67" y="57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2" name="Freeform 32"/>
            <p:cNvSpPr/>
            <p:nvPr/>
          </p:nvSpPr>
          <p:spPr bwMode="auto">
            <a:xfrm>
              <a:off x="6433" y="2606"/>
              <a:ext cx="176" cy="108"/>
            </a:xfrm>
            <a:custGeom>
              <a:avLst/>
              <a:gdLst>
                <a:gd name="T0" fmla="*/ 21 w 74"/>
                <a:gd name="T1" fmla="*/ 45 h 45"/>
                <a:gd name="T2" fmla="*/ 60 w 74"/>
                <a:gd name="T3" fmla="*/ 44 h 45"/>
                <a:gd name="T4" fmla="*/ 74 w 74"/>
                <a:gd name="T5" fmla="*/ 15 h 45"/>
                <a:gd name="T6" fmla="*/ 38 w 74"/>
                <a:gd name="T7" fmla="*/ 14 h 45"/>
                <a:gd name="T8" fmla="*/ 23 w 74"/>
                <a:gd name="T9" fmla="*/ 8 h 45"/>
                <a:gd name="T10" fmla="*/ 6 w 74"/>
                <a:gd name="T11" fmla="*/ 17 h 45"/>
                <a:gd name="T12" fmla="*/ 21 w 74"/>
                <a:gd name="T1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" h="45">
                  <a:moveTo>
                    <a:pt x="21" y="45"/>
                  </a:moveTo>
                  <a:cubicBezTo>
                    <a:pt x="60" y="44"/>
                    <a:pt x="60" y="44"/>
                    <a:pt x="60" y="44"/>
                  </a:cubicBezTo>
                  <a:cubicBezTo>
                    <a:pt x="62" y="37"/>
                    <a:pt x="66" y="27"/>
                    <a:pt x="74" y="15"/>
                  </a:cubicBezTo>
                  <a:cubicBezTo>
                    <a:pt x="74" y="15"/>
                    <a:pt x="69" y="2"/>
                    <a:pt x="38" y="14"/>
                  </a:cubicBezTo>
                  <a:cubicBezTo>
                    <a:pt x="38" y="14"/>
                    <a:pt x="31" y="13"/>
                    <a:pt x="23" y="8"/>
                  </a:cubicBezTo>
                  <a:cubicBezTo>
                    <a:pt x="23" y="8"/>
                    <a:pt x="0" y="0"/>
                    <a:pt x="6" y="17"/>
                  </a:cubicBezTo>
                  <a:lnTo>
                    <a:pt x="21" y="45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3" name="Freeform 33"/>
            <p:cNvSpPr>
              <a:spLocks noEditPoints="1"/>
            </p:cNvSpPr>
            <p:nvPr/>
          </p:nvSpPr>
          <p:spPr bwMode="auto">
            <a:xfrm>
              <a:off x="6442" y="2621"/>
              <a:ext cx="167" cy="95"/>
            </a:xfrm>
            <a:custGeom>
              <a:avLst/>
              <a:gdLst>
                <a:gd name="T0" fmla="*/ 17 w 70"/>
                <a:gd name="T1" fmla="*/ 40 h 40"/>
                <a:gd name="T2" fmla="*/ 2 w 70"/>
                <a:gd name="T3" fmla="*/ 11 h 40"/>
                <a:gd name="T4" fmla="*/ 2 w 70"/>
                <a:gd name="T5" fmla="*/ 2 h 40"/>
                <a:gd name="T6" fmla="*/ 9 w 70"/>
                <a:gd name="T7" fmla="*/ 0 h 40"/>
                <a:gd name="T8" fmla="*/ 19 w 70"/>
                <a:gd name="T9" fmla="*/ 1 h 40"/>
                <a:gd name="T10" fmla="*/ 19 w 70"/>
                <a:gd name="T11" fmla="*/ 1 h 40"/>
                <a:gd name="T12" fmla="*/ 34 w 70"/>
                <a:gd name="T13" fmla="*/ 8 h 40"/>
                <a:gd name="T14" fmla="*/ 56 w 70"/>
                <a:gd name="T15" fmla="*/ 2 h 40"/>
                <a:gd name="T16" fmla="*/ 70 w 70"/>
                <a:gd name="T17" fmla="*/ 9 h 40"/>
                <a:gd name="T18" fmla="*/ 70 w 70"/>
                <a:gd name="T19" fmla="*/ 9 h 40"/>
                <a:gd name="T20" fmla="*/ 70 w 70"/>
                <a:gd name="T21" fmla="*/ 10 h 40"/>
                <a:gd name="T22" fmla="*/ 56 w 70"/>
                <a:gd name="T23" fmla="*/ 39 h 40"/>
                <a:gd name="T24" fmla="*/ 56 w 70"/>
                <a:gd name="T25" fmla="*/ 39 h 40"/>
                <a:gd name="T26" fmla="*/ 17 w 70"/>
                <a:gd name="T27" fmla="*/ 40 h 40"/>
                <a:gd name="T28" fmla="*/ 9 w 70"/>
                <a:gd name="T29" fmla="*/ 1 h 40"/>
                <a:gd name="T30" fmla="*/ 3 w 70"/>
                <a:gd name="T31" fmla="*/ 3 h 40"/>
                <a:gd name="T32" fmla="*/ 3 w 70"/>
                <a:gd name="T33" fmla="*/ 11 h 40"/>
                <a:gd name="T34" fmla="*/ 17 w 70"/>
                <a:gd name="T35" fmla="*/ 39 h 40"/>
                <a:gd name="T36" fmla="*/ 55 w 70"/>
                <a:gd name="T37" fmla="*/ 38 h 40"/>
                <a:gd name="T38" fmla="*/ 69 w 70"/>
                <a:gd name="T39" fmla="*/ 9 h 40"/>
                <a:gd name="T40" fmla="*/ 56 w 70"/>
                <a:gd name="T41" fmla="*/ 4 h 40"/>
                <a:gd name="T42" fmla="*/ 34 w 70"/>
                <a:gd name="T43" fmla="*/ 9 h 40"/>
                <a:gd name="T44" fmla="*/ 34 w 70"/>
                <a:gd name="T45" fmla="*/ 9 h 40"/>
                <a:gd name="T46" fmla="*/ 34 w 70"/>
                <a:gd name="T47" fmla="*/ 9 h 40"/>
                <a:gd name="T48" fmla="*/ 18 w 70"/>
                <a:gd name="T49" fmla="*/ 2 h 40"/>
                <a:gd name="T50" fmla="*/ 9 w 70"/>
                <a:gd name="T51" fmla="*/ 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0" h="40">
                  <a:moveTo>
                    <a:pt x="17" y="40"/>
                  </a:moveTo>
                  <a:cubicBezTo>
                    <a:pt x="2" y="11"/>
                    <a:pt x="2" y="11"/>
                    <a:pt x="2" y="11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3" y="0"/>
                    <a:pt x="5" y="0"/>
                    <a:pt x="9" y="0"/>
                  </a:cubicBezTo>
                  <a:cubicBezTo>
                    <a:pt x="14" y="0"/>
                    <a:pt x="19" y="1"/>
                    <a:pt x="19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26" y="6"/>
                    <a:pt x="33" y="8"/>
                    <a:pt x="34" y="8"/>
                  </a:cubicBezTo>
                  <a:cubicBezTo>
                    <a:pt x="43" y="4"/>
                    <a:pt x="50" y="2"/>
                    <a:pt x="56" y="2"/>
                  </a:cubicBezTo>
                  <a:cubicBezTo>
                    <a:pt x="68" y="2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64" y="20"/>
                    <a:pt x="59" y="30"/>
                    <a:pt x="56" y="39"/>
                  </a:cubicBezTo>
                  <a:cubicBezTo>
                    <a:pt x="56" y="39"/>
                    <a:pt x="56" y="39"/>
                    <a:pt x="56" y="39"/>
                  </a:cubicBezTo>
                  <a:lnTo>
                    <a:pt x="17" y="40"/>
                  </a:lnTo>
                  <a:close/>
                  <a:moveTo>
                    <a:pt x="9" y="1"/>
                  </a:moveTo>
                  <a:cubicBezTo>
                    <a:pt x="6" y="1"/>
                    <a:pt x="4" y="1"/>
                    <a:pt x="3" y="3"/>
                  </a:cubicBezTo>
                  <a:cubicBezTo>
                    <a:pt x="1" y="4"/>
                    <a:pt x="1" y="7"/>
                    <a:pt x="3" y="11"/>
                  </a:cubicBezTo>
                  <a:cubicBezTo>
                    <a:pt x="17" y="39"/>
                    <a:pt x="17" y="39"/>
                    <a:pt x="17" y="39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8" y="29"/>
                    <a:pt x="63" y="19"/>
                    <a:pt x="69" y="9"/>
                  </a:cubicBezTo>
                  <a:cubicBezTo>
                    <a:pt x="69" y="8"/>
                    <a:pt x="66" y="4"/>
                    <a:pt x="56" y="4"/>
                  </a:cubicBezTo>
                  <a:cubicBezTo>
                    <a:pt x="50" y="4"/>
                    <a:pt x="43" y="5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9"/>
                    <a:pt x="27" y="8"/>
                    <a:pt x="18" y="2"/>
                  </a:cubicBezTo>
                  <a:cubicBezTo>
                    <a:pt x="18" y="2"/>
                    <a:pt x="13" y="1"/>
                    <a:pt x="9" y="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4" name="Freeform 34"/>
            <p:cNvSpPr/>
            <p:nvPr/>
          </p:nvSpPr>
          <p:spPr bwMode="auto">
            <a:xfrm>
              <a:off x="6471" y="2721"/>
              <a:ext cx="114" cy="34"/>
            </a:xfrm>
            <a:custGeom>
              <a:avLst/>
              <a:gdLst>
                <a:gd name="T0" fmla="*/ 40 w 48"/>
                <a:gd name="T1" fmla="*/ 0 h 14"/>
                <a:gd name="T2" fmla="*/ 6 w 48"/>
                <a:gd name="T3" fmla="*/ 1 h 14"/>
                <a:gd name="T4" fmla="*/ 0 w 48"/>
                <a:gd name="T5" fmla="*/ 7 h 14"/>
                <a:gd name="T6" fmla="*/ 7 w 48"/>
                <a:gd name="T7" fmla="*/ 14 h 14"/>
                <a:gd name="T8" fmla="*/ 41 w 48"/>
                <a:gd name="T9" fmla="*/ 13 h 14"/>
                <a:gd name="T10" fmla="*/ 48 w 48"/>
                <a:gd name="T11" fmla="*/ 6 h 14"/>
                <a:gd name="T12" fmla="*/ 40 w 48"/>
                <a:gd name="T1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14">
                  <a:moveTo>
                    <a:pt x="40" y="0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3" y="1"/>
                    <a:pt x="0" y="4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41" y="13"/>
                    <a:pt x="41" y="13"/>
                    <a:pt x="41" y="13"/>
                  </a:cubicBezTo>
                  <a:cubicBezTo>
                    <a:pt x="45" y="12"/>
                    <a:pt x="48" y="10"/>
                    <a:pt x="48" y="6"/>
                  </a:cubicBezTo>
                  <a:cubicBezTo>
                    <a:pt x="47" y="2"/>
                    <a:pt x="44" y="0"/>
                    <a:pt x="40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5" name="Freeform 35"/>
            <p:cNvSpPr>
              <a:spLocks noEditPoints="1"/>
            </p:cNvSpPr>
            <p:nvPr/>
          </p:nvSpPr>
          <p:spPr bwMode="auto">
            <a:xfrm>
              <a:off x="6468" y="2719"/>
              <a:ext cx="117" cy="36"/>
            </a:xfrm>
            <a:custGeom>
              <a:avLst/>
              <a:gdLst>
                <a:gd name="T0" fmla="*/ 8 w 49"/>
                <a:gd name="T1" fmla="*/ 15 h 15"/>
                <a:gd name="T2" fmla="*/ 0 w 49"/>
                <a:gd name="T3" fmla="*/ 8 h 15"/>
                <a:gd name="T4" fmla="*/ 2 w 49"/>
                <a:gd name="T5" fmla="*/ 3 h 15"/>
                <a:gd name="T6" fmla="*/ 7 w 49"/>
                <a:gd name="T7" fmla="*/ 1 h 15"/>
                <a:gd name="T8" fmla="*/ 42 w 49"/>
                <a:gd name="T9" fmla="*/ 0 h 15"/>
                <a:gd name="T10" fmla="*/ 49 w 49"/>
                <a:gd name="T11" fmla="*/ 7 h 15"/>
                <a:gd name="T12" fmla="*/ 42 w 49"/>
                <a:gd name="T13" fmla="*/ 14 h 15"/>
                <a:gd name="T14" fmla="*/ 8 w 49"/>
                <a:gd name="T15" fmla="*/ 15 h 15"/>
                <a:gd name="T16" fmla="*/ 42 w 49"/>
                <a:gd name="T17" fmla="*/ 1 h 15"/>
                <a:gd name="T18" fmla="*/ 41 w 49"/>
                <a:gd name="T19" fmla="*/ 1 h 15"/>
                <a:gd name="T20" fmla="*/ 7 w 49"/>
                <a:gd name="T21" fmla="*/ 2 h 15"/>
                <a:gd name="T22" fmla="*/ 3 w 49"/>
                <a:gd name="T23" fmla="*/ 4 h 15"/>
                <a:gd name="T24" fmla="*/ 1 w 49"/>
                <a:gd name="T25" fmla="*/ 8 h 15"/>
                <a:gd name="T26" fmla="*/ 8 w 49"/>
                <a:gd name="T27" fmla="*/ 14 h 15"/>
                <a:gd name="T28" fmla="*/ 8 w 49"/>
                <a:gd name="T29" fmla="*/ 14 h 15"/>
                <a:gd name="T30" fmla="*/ 42 w 49"/>
                <a:gd name="T31" fmla="*/ 13 h 15"/>
                <a:gd name="T32" fmla="*/ 48 w 49"/>
                <a:gd name="T33" fmla="*/ 7 h 15"/>
                <a:gd name="T34" fmla="*/ 42 w 49"/>
                <a:gd name="T35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9" h="15">
                  <a:moveTo>
                    <a:pt x="8" y="15"/>
                  </a:moveTo>
                  <a:cubicBezTo>
                    <a:pt x="4" y="15"/>
                    <a:pt x="0" y="12"/>
                    <a:pt x="0" y="8"/>
                  </a:cubicBezTo>
                  <a:cubicBezTo>
                    <a:pt x="0" y="6"/>
                    <a:pt x="1" y="5"/>
                    <a:pt x="2" y="3"/>
                  </a:cubicBezTo>
                  <a:cubicBezTo>
                    <a:pt x="4" y="2"/>
                    <a:pt x="5" y="1"/>
                    <a:pt x="7" y="1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6" y="0"/>
                    <a:pt x="49" y="3"/>
                    <a:pt x="49" y="7"/>
                  </a:cubicBezTo>
                  <a:cubicBezTo>
                    <a:pt x="49" y="11"/>
                    <a:pt x="46" y="14"/>
                    <a:pt x="42" y="14"/>
                  </a:cubicBezTo>
                  <a:lnTo>
                    <a:pt x="8" y="15"/>
                  </a:lnTo>
                  <a:close/>
                  <a:moveTo>
                    <a:pt x="42" y="1"/>
                  </a:moveTo>
                  <a:cubicBezTo>
                    <a:pt x="41" y="1"/>
                    <a:pt x="41" y="1"/>
                    <a:pt x="41" y="1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6" y="2"/>
                    <a:pt x="4" y="3"/>
                    <a:pt x="3" y="4"/>
                  </a:cubicBezTo>
                  <a:cubicBezTo>
                    <a:pt x="2" y="5"/>
                    <a:pt x="1" y="7"/>
                    <a:pt x="1" y="8"/>
                  </a:cubicBezTo>
                  <a:cubicBezTo>
                    <a:pt x="1" y="12"/>
                    <a:pt x="4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42" y="13"/>
                    <a:pt x="42" y="13"/>
                    <a:pt x="42" y="13"/>
                  </a:cubicBezTo>
                  <a:cubicBezTo>
                    <a:pt x="45" y="13"/>
                    <a:pt x="48" y="10"/>
                    <a:pt x="48" y="7"/>
                  </a:cubicBezTo>
                  <a:cubicBezTo>
                    <a:pt x="48" y="4"/>
                    <a:pt x="45" y="1"/>
                    <a:pt x="42" y="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6" name="Freeform 36"/>
            <p:cNvSpPr>
              <a:spLocks noEditPoints="1"/>
            </p:cNvSpPr>
            <p:nvPr/>
          </p:nvSpPr>
          <p:spPr bwMode="auto">
            <a:xfrm>
              <a:off x="6335" y="2762"/>
              <a:ext cx="402" cy="354"/>
            </a:xfrm>
            <a:custGeom>
              <a:avLst/>
              <a:gdLst>
                <a:gd name="T0" fmla="*/ 163 w 169"/>
                <a:gd name="T1" fmla="*/ 131 h 148"/>
                <a:gd name="T2" fmla="*/ 159 w 169"/>
                <a:gd name="T3" fmla="*/ 108 h 148"/>
                <a:gd name="T4" fmla="*/ 135 w 169"/>
                <a:gd name="T5" fmla="*/ 36 h 148"/>
                <a:gd name="T6" fmla="*/ 99 w 169"/>
                <a:gd name="T7" fmla="*/ 2 h 148"/>
                <a:gd name="T8" fmla="*/ 99 w 169"/>
                <a:gd name="T9" fmla="*/ 0 h 148"/>
                <a:gd name="T10" fmla="*/ 63 w 169"/>
                <a:gd name="T11" fmla="*/ 1 h 148"/>
                <a:gd name="T12" fmla="*/ 38 w 169"/>
                <a:gd name="T13" fmla="*/ 31 h 148"/>
                <a:gd name="T14" fmla="*/ 15 w 169"/>
                <a:gd name="T15" fmla="*/ 124 h 148"/>
                <a:gd name="T16" fmla="*/ 8 w 169"/>
                <a:gd name="T17" fmla="*/ 139 h 148"/>
                <a:gd name="T18" fmla="*/ 8 w 169"/>
                <a:gd name="T19" fmla="*/ 139 h 148"/>
                <a:gd name="T20" fmla="*/ 7 w 169"/>
                <a:gd name="T21" fmla="*/ 143 h 148"/>
                <a:gd name="T22" fmla="*/ 16 w 169"/>
                <a:gd name="T23" fmla="*/ 144 h 148"/>
                <a:gd name="T24" fmla="*/ 28 w 169"/>
                <a:gd name="T25" fmla="*/ 142 h 148"/>
                <a:gd name="T26" fmla="*/ 28 w 169"/>
                <a:gd name="T27" fmla="*/ 142 h 148"/>
                <a:gd name="T28" fmla="*/ 29 w 169"/>
                <a:gd name="T29" fmla="*/ 142 h 148"/>
                <a:gd name="T30" fmla="*/ 78 w 169"/>
                <a:gd name="T31" fmla="*/ 148 h 148"/>
                <a:gd name="T32" fmla="*/ 143 w 169"/>
                <a:gd name="T33" fmla="*/ 139 h 148"/>
                <a:gd name="T34" fmla="*/ 155 w 169"/>
                <a:gd name="T35" fmla="*/ 141 h 148"/>
                <a:gd name="T36" fmla="*/ 159 w 169"/>
                <a:gd name="T37" fmla="*/ 142 h 148"/>
                <a:gd name="T38" fmla="*/ 167 w 169"/>
                <a:gd name="T39" fmla="*/ 138 h 148"/>
                <a:gd name="T40" fmla="*/ 163 w 169"/>
                <a:gd name="T41" fmla="*/ 131 h 148"/>
                <a:gd name="T42" fmla="*/ 107 w 169"/>
                <a:gd name="T43" fmla="*/ 101 h 148"/>
                <a:gd name="T44" fmla="*/ 56 w 169"/>
                <a:gd name="T45" fmla="*/ 100 h 148"/>
                <a:gd name="T46" fmla="*/ 56 w 169"/>
                <a:gd name="T47" fmla="*/ 96 h 148"/>
                <a:gd name="T48" fmla="*/ 70 w 169"/>
                <a:gd name="T49" fmla="*/ 79 h 148"/>
                <a:gd name="T50" fmla="*/ 70 w 169"/>
                <a:gd name="T51" fmla="*/ 73 h 148"/>
                <a:gd name="T52" fmla="*/ 57 w 169"/>
                <a:gd name="T53" fmla="*/ 73 h 148"/>
                <a:gd name="T54" fmla="*/ 57 w 169"/>
                <a:gd name="T55" fmla="*/ 67 h 148"/>
                <a:gd name="T56" fmla="*/ 68 w 169"/>
                <a:gd name="T57" fmla="*/ 67 h 148"/>
                <a:gd name="T58" fmla="*/ 67 w 169"/>
                <a:gd name="T59" fmla="*/ 57 h 148"/>
                <a:gd name="T60" fmla="*/ 91 w 169"/>
                <a:gd name="T61" fmla="*/ 39 h 148"/>
                <a:gd name="T62" fmla="*/ 104 w 169"/>
                <a:gd name="T63" fmla="*/ 41 h 148"/>
                <a:gd name="T64" fmla="*/ 102 w 169"/>
                <a:gd name="T65" fmla="*/ 47 h 148"/>
                <a:gd name="T66" fmla="*/ 91 w 169"/>
                <a:gd name="T67" fmla="*/ 45 h 148"/>
                <a:gd name="T68" fmla="*/ 77 w 169"/>
                <a:gd name="T69" fmla="*/ 57 h 148"/>
                <a:gd name="T70" fmla="*/ 79 w 169"/>
                <a:gd name="T71" fmla="*/ 67 h 148"/>
                <a:gd name="T72" fmla="*/ 97 w 169"/>
                <a:gd name="T73" fmla="*/ 67 h 148"/>
                <a:gd name="T74" fmla="*/ 96 w 169"/>
                <a:gd name="T75" fmla="*/ 73 h 148"/>
                <a:gd name="T76" fmla="*/ 80 w 169"/>
                <a:gd name="T77" fmla="*/ 73 h 148"/>
                <a:gd name="T78" fmla="*/ 79 w 169"/>
                <a:gd name="T79" fmla="*/ 83 h 148"/>
                <a:gd name="T80" fmla="*/ 71 w 169"/>
                <a:gd name="T81" fmla="*/ 93 h 148"/>
                <a:gd name="T82" fmla="*/ 71 w 169"/>
                <a:gd name="T83" fmla="*/ 94 h 148"/>
                <a:gd name="T84" fmla="*/ 107 w 169"/>
                <a:gd name="T85" fmla="*/ 94 h 148"/>
                <a:gd name="T86" fmla="*/ 107 w 169"/>
                <a:gd name="T87" fmla="*/ 10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9" h="148">
                  <a:moveTo>
                    <a:pt x="163" y="131"/>
                  </a:moveTo>
                  <a:cubicBezTo>
                    <a:pt x="163" y="131"/>
                    <a:pt x="154" y="125"/>
                    <a:pt x="159" y="108"/>
                  </a:cubicBezTo>
                  <a:cubicBezTo>
                    <a:pt x="159" y="108"/>
                    <a:pt x="168" y="62"/>
                    <a:pt x="135" y="36"/>
                  </a:cubicBezTo>
                  <a:cubicBezTo>
                    <a:pt x="133" y="35"/>
                    <a:pt x="100" y="10"/>
                    <a:pt x="99" y="2"/>
                  </a:cubicBezTo>
                  <a:cubicBezTo>
                    <a:pt x="99" y="2"/>
                    <a:pt x="99" y="1"/>
                    <a:pt x="99" y="0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58" y="9"/>
                    <a:pt x="50" y="19"/>
                    <a:pt x="38" y="31"/>
                  </a:cubicBezTo>
                  <a:cubicBezTo>
                    <a:pt x="37" y="32"/>
                    <a:pt x="0" y="69"/>
                    <a:pt x="15" y="124"/>
                  </a:cubicBezTo>
                  <a:cubicBezTo>
                    <a:pt x="15" y="125"/>
                    <a:pt x="16" y="128"/>
                    <a:pt x="8" y="139"/>
                  </a:cubicBezTo>
                  <a:cubicBezTo>
                    <a:pt x="8" y="139"/>
                    <a:pt x="8" y="139"/>
                    <a:pt x="8" y="139"/>
                  </a:cubicBezTo>
                  <a:cubicBezTo>
                    <a:pt x="8" y="139"/>
                    <a:pt x="6" y="142"/>
                    <a:pt x="7" y="143"/>
                  </a:cubicBezTo>
                  <a:cubicBezTo>
                    <a:pt x="9" y="145"/>
                    <a:pt x="12" y="145"/>
                    <a:pt x="16" y="144"/>
                  </a:cubicBezTo>
                  <a:cubicBezTo>
                    <a:pt x="16" y="144"/>
                    <a:pt x="21" y="143"/>
                    <a:pt x="28" y="142"/>
                  </a:cubicBezTo>
                  <a:cubicBezTo>
                    <a:pt x="28" y="142"/>
                    <a:pt x="28" y="142"/>
                    <a:pt x="28" y="142"/>
                  </a:cubicBezTo>
                  <a:cubicBezTo>
                    <a:pt x="29" y="142"/>
                    <a:pt x="29" y="142"/>
                    <a:pt x="29" y="142"/>
                  </a:cubicBezTo>
                  <a:cubicBezTo>
                    <a:pt x="29" y="142"/>
                    <a:pt x="48" y="148"/>
                    <a:pt x="78" y="148"/>
                  </a:cubicBezTo>
                  <a:cubicBezTo>
                    <a:pt x="100" y="148"/>
                    <a:pt x="122" y="145"/>
                    <a:pt x="143" y="139"/>
                  </a:cubicBezTo>
                  <a:cubicBezTo>
                    <a:pt x="143" y="139"/>
                    <a:pt x="149" y="138"/>
                    <a:pt x="155" y="141"/>
                  </a:cubicBezTo>
                  <a:cubicBezTo>
                    <a:pt x="155" y="141"/>
                    <a:pt x="157" y="142"/>
                    <a:pt x="159" y="142"/>
                  </a:cubicBezTo>
                  <a:cubicBezTo>
                    <a:pt x="162" y="142"/>
                    <a:pt x="165" y="140"/>
                    <a:pt x="167" y="138"/>
                  </a:cubicBezTo>
                  <a:cubicBezTo>
                    <a:pt x="167" y="138"/>
                    <a:pt x="169" y="135"/>
                    <a:pt x="163" y="131"/>
                  </a:cubicBezTo>
                  <a:close/>
                  <a:moveTo>
                    <a:pt x="107" y="101"/>
                  </a:moveTo>
                  <a:cubicBezTo>
                    <a:pt x="56" y="100"/>
                    <a:pt x="56" y="100"/>
                    <a:pt x="56" y="100"/>
                  </a:cubicBezTo>
                  <a:cubicBezTo>
                    <a:pt x="56" y="96"/>
                    <a:pt x="56" y="96"/>
                    <a:pt x="56" y="96"/>
                  </a:cubicBezTo>
                  <a:cubicBezTo>
                    <a:pt x="64" y="93"/>
                    <a:pt x="70" y="86"/>
                    <a:pt x="70" y="79"/>
                  </a:cubicBezTo>
                  <a:cubicBezTo>
                    <a:pt x="70" y="77"/>
                    <a:pt x="70" y="75"/>
                    <a:pt x="70" y="73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68" y="67"/>
                    <a:pt x="68" y="67"/>
                    <a:pt x="68" y="67"/>
                  </a:cubicBezTo>
                  <a:cubicBezTo>
                    <a:pt x="68" y="64"/>
                    <a:pt x="67" y="61"/>
                    <a:pt x="67" y="57"/>
                  </a:cubicBezTo>
                  <a:cubicBezTo>
                    <a:pt x="67" y="46"/>
                    <a:pt x="77" y="39"/>
                    <a:pt x="91" y="39"/>
                  </a:cubicBezTo>
                  <a:cubicBezTo>
                    <a:pt x="97" y="39"/>
                    <a:pt x="102" y="40"/>
                    <a:pt x="104" y="41"/>
                  </a:cubicBezTo>
                  <a:cubicBezTo>
                    <a:pt x="102" y="47"/>
                    <a:pt x="102" y="47"/>
                    <a:pt x="102" y="47"/>
                  </a:cubicBezTo>
                  <a:cubicBezTo>
                    <a:pt x="100" y="46"/>
                    <a:pt x="96" y="45"/>
                    <a:pt x="91" y="45"/>
                  </a:cubicBezTo>
                  <a:cubicBezTo>
                    <a:pt x="81" y="45"/>
                    <a:pt x="77" y="50"/>
                    <a:pt x="77" y="57"/>
                  </a:cubicBezTo>
                  <a:cubicBezTo>
                    <a:pt x="77" y="61"/>
                    <a:pt x="78" y="64"/>
                    <a:pt x="79" y="67"/>
                  </a:cubicBezTo>
                  <a:cubicBezTo>
                    <a:pt x="97" y="67"/>
                    <a:pt x="97" y="67"/>
                    <a:pt x="97" y="67"/>
                  </a:cubicBezTo>
                  <a:cubicBezTo>
                    <a:pt x="96" y="73"/>
                    <a:pt x="96" y="73"/>
                    <a:pt x="96" y="73"/>
                  </a:cubicBezTo>
                  <a:cubicBezTo>
                    <a:pt x="80" y="73"/>
                    <a:pt x="80" y="73"/>
                    <a:pt x="80" y="73"/>
                  </a:cubicBezTo>
                  <a:cubicBezTo>
                    <a:pt x="80" y="76"/>
                    <a:pt x="80" y="80"/>
                    <a:pt x="79" y="83"/>
                  </a:cubicBezTo>
                  <a:cubicBezTo>
                    <a:pt x="78" y="87"/>
                    <a:pt x="75" y="91"/>
                    <a:pt x="71" y="93"/>
                  </a:cubicBezTo>
                  <a:cubicBezTo>
                    <a:pt x="71" y="94"/>
                    <a:pt x="71" y="94"/>
                    <a:pt x="71" y="94"/>
                  </a:cubicBezTo>
                  <a:cubicBezTo>
                    <a:pt x="107" y="94"/>
                    <a:pt x="107" y="94"/>
                    <a:pt x="107" y="94"/>
                  </a:cubicBezTo>
                  <a:lnTo>
                    <a:pt x="107" y="101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7" name="Freeform 37"/>
            <p:cNvSpPr/>
            <p:nvPr/>
          </p:nvSpPr>
          <p:spPr bwMode="auto">
            <a:xfrm>
              <a:off x="6147" y="2633"/>
              <a:ext cx="129" cy="81"/>
            </a:xfrm>
            <a:custGeom>
              <a:avLst/>
              <a:gdLst>
                <a:gd name="T0" fmla="*/ 14 w 54"/>
                <a:gd name="T1" fmla="*/ 34 h 34"/>
                <a:gd name="T2" fmla="*/ 43 w 54"/>
                <a:gd name="T3" fmla="*/ 34 h 34"/>
                <a:gd name="T4" fmla="*/ 54 w 54"/>
                <a:gd name="T5" fmla="*/ 13 h 34"/>
                <a:gd name="T6" fmla="*/ 28 w 54"/>
                <a:gd name="T7" fmla="*/ 12 h 34"/>
                <a:gd name="T8" fmla="*/ 16 w 54"/>
                <a:gd name="T9" fmla="*/ 6 h 34"/>
                <a:gd name="T10" fmla="*/ 4 w 54"/>
                <a:gd name="T11" fmla="*/ 13 h 34"/>
                <a:gd name="T12" fmla="*/ 14 w 54"/>
                <a:gd name="T1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34">
                  <a:moveTo>
                    <a:pt x="14" y="34"/>
                  </a:moveTo>
                  <a:cubicBezTo>
                    <a:pt x="43" y="34"/>
                    <a:pt x="43" y="34"/>
                    <a:pt x="43" y="34"/>
                  </a:cubicBezTo>
                  <a:cubicBezTo>
                    <a:pt x="45" y="29"/>
                    <a:pt x="48" y="22"/>
                    <a:pt x="54" y="13"/>
                  </a:cubicBezTo>
                  <a:cubicBezTo>
                    <a:pt x="54" y="13"/>
                    <a:pt x="51" y="3"/>
                    <a:pt x="28" y="12"/>
                  </a:cubicBezTo>
                  <a:cubicBezTo>
                    <a:pt x="28" y="12"/>
                    <a:pt x="22" y="11"/>
                    <a:pt x="16" y="6"/>
                  </a:cubicBezTo>
                  <a:cubicBezTo>
                    <a:pt x="16" y="6"/>
                    <a:pt x="0" y="0"/>
                    <a:pt x="4" y="13"/>
                  </a:cubicBezTo>
                  <a:lnTo>
                    <a:pt x="14" y="34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8" name="Freeform 38"/>
            <p:cNvSpPr>
              <a:spLocks noEditPoints="1"/>
            </p:cNvSpPr>
            <p:nvPr/>
          </p:nvSpPr>
          <p:spPr bwMode="auto">
            <a:xfrm>
              <a:off x="6152" y="2642"/>
              <a:ext cx="126" cy="74"/>
            </a:xfrm>
            <a:custGeom>
              <a:avLst/>
              <a:gdLst>
                <a:gd name="T0" fmla="*/ 12 w 53"/>
                <a:gd name="T1" fmla="*/ 31 h 31"/>
                <a:gd name="T2" fmla="*/ 1 w 53"/>
                <a:gd name="T3" fmla="*/ 9 h 31"/>
                <a:gd name="T4" fmla="*/ 2 w 53"/>
                <a:gd name="T5" fmla="*/ 2 h 31"/>
                <a:gd name="T6" fmla="*/ 7 w 53"/>
                <a:gd name="T7" fmla="*/ 0 h 31"/>
                <a:gd name="T8" fmla="*/ 15 w 53"/>
                <a:gd name="T9" fmla="*/ 2 h 31"/>
                <a:gd name="T10" fmla="*/ 15 w 53"/>
                <a:gd name="T11" fmla="*/ 2 h 31"/>
                <a:gd name="T12" fmla="*/ 25 w 53"/>
                <a:gd name="T13" fmla="*/ 7 h 31"/>
                <a:gd name="T14" fmla="*/ 42 w 53"/>
                <a:gd name="T15" fmla="*/ 3 h 31"/>
                <a:gd name="T16" fmla="*/ 53 w 53"/>
                <a:gd name="T17" fmla="*/ 9 h 31"/>
                <a:gd name="T18" fmla="*/ 53 w 53"/>
                <a:gd name="T19" fmla="*/ 9 h 31"/>
                <a:gd name="T20" fmla="*/ 53 w 53"/>
                <a:gd name="T21" fmla="*/ 9 h 31"/>
                <a:gd name="T22" fmla="*/ 42 w 53"/>
                <a:gd name="T23" fmla="*/ 31 h 31"/>
                <a:gd name="T24" fmla="*/ 42 w 53"/>
                <a:gd name="T25" fmla="*/ 31 h 31"/>
                <a:gd name="T26" fmla="*/ 12 w 53"/>
                <a:gd name="T27" fmla="*/ 31 h 31"/>
                <a:gd name="T28" fmla="*/ 7 w 53"/>
                <a:gd name="T29" fmla="*/ 1 h 31"/>
                <a:gd name="T30" fmla="*/ 2 w 53"/>
                <a:gd name="T31" fmla="*/ 3 h 31"/>
                <a:gd name="T32" fmla="*/ 2 w 53"/>
                <a:gd name="T33" fmla="*/ 9 h 31"/>
                <a:gd name="T34" fmla="*/ 13 w 53"/>
                <a:gd name="T35" fmla="*/ 30 h 31"/>
                <a:gd name="T36" fmla="*/ 41 w 53"/>
                <a:gd name="T37" fmla="*/ 30 h 31"/>
                <a:gd name="T38" fmla="*/ 52 w 53"/>
                <a:gd name="T39" fmla="*/ 9 h 31"/>
                <a:gd name="T40" fmla="*/ 42 w 53"/>
                <a:gd name="T41" fmla="*/ 4 h 31"/>
                <a:gd name="T42" fmla="*/ 26 w 53"/>
                <a:gd name="T43" fmla="*/ 8 h 31"/>
                <a:gd name="T44" fmla="*/ 26 w 53"/>
                <a:gd name="T45" fmla="*/ 8 h 31"/>
                <a:gd name="T46" fmla="*/ 25 w 53"/>
                <a:gd name="T47" fmla="*/ 8 h 31"/>
                <a:gd name="T48" fmla="*/ 14 w 53"/>
                <a:gd name="T49" fmla="*/ 3 h 31"/>
                <a:gd name="T50" fmla="*/ 7 w 53"/>
                <a:gd name="T51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3" h="31">
                  <a:moveTo>
                    <a:pt x="12" y="31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0" y="6"/>
                    <a:pt x="0" y="4"/>
                    <a:pt x="2" y="2"/>
                  </a:cubicBezTo>
                  <a:cubicBezTo>
                    <a:pt x="3" y="1"/>
                    <a:pt x="4" y="0"/>
                    <a:pt x="7" y="0"/>
                  </a:cubicBezTo>
                  <a:cubicBezTo>
                    <a:pt x="10" y="0"/>
                    <a:pt x="14" y="2"/>
                    <a:pt x="15" y="2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20" y="6"/>
                    <a:pt x="25" y="7"/>
                    <a:pt x="25" y="7"/>
                  </a:cubicBezTo>
                  <a:cubicBezTo>
                    <a:pt x="32" y="5"/>
                    <a:pt x="37" y="3"/>
                    <a:pt x="42" y="3"/>
                  </a:cubicBezTo>
                  <a:cubicBezTo>
                    <a:pt x="51" y="3"/>
                    <a:pt x="53" y="9"/>
                    <a:pt x="53" y="9"/>
                  </a:cubicBezTo>
                  <a:cubicBezTo>
                    <a:pt x="53" y="9"/>
                    <a:pt x="53" y="9"/>
                    <a:pt x="53" y="9"/>
                  </a:cubicBezTo>
                  <a:cubicBezTo>
                    <a:pt x="53" y="9"/>
                    <a:pt x="53" y="9"/>
                    <a:pt x="53" y="9"/>
                  </a:cubicBezTo>
                  <a:cubicBezTo>
                    <a:pt x="48" y="17"/>
                    <a:pt x="44" y="24"/>
                    <a:pt x="42" y="31"/>
                  </a:cubicBezTo>
                  <a:cubicBezTo>
                    <a:pt x="42" y="31"/>
                    <a:pt x="42" y="31"/>
                    <a:pt x="42" y="31"/>
                  </a:cubicBezTo>
                  <a:lnTo>
                    <a:pt x="12" y="31"/>
                  </a:lnTo>
                  <a:close/>
                  <a:moveTo>
                    <a:pt x="7" y="1"/>
                  </a:moveTo>
                  <a:cubicBezTo>
                    <a:pt x="5" y="1"/>
                    <a:pt x="3" y="2"/>
                    <a:pt x="2" y="3"/>
                  </a:cubicBezTo>
                  <a:cubicBezTo>
                    <a:pt x="1" y="4"/>
                    <a:pt x="1" y="6"/>
                    <a:pt x="2" y="9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41" y="30"/>
                    <a:pt x="41" y="30"/>
                    <a:pt x="41" y="30"/>
                  </a:cubicBezTo>
                  <a:cubicBezTo>
                    <a:pt x="43" y="23"/>
                    <a:pt x="47" y="16"/>
                    <a:pt x="52" y="9"/>
                  </a:cubicBezTo>
                  <a:cubicBezTo>
                    <a:pt x="51" y="8"/>
                    <a:pt x="49" y="4"/>
                    <a:pt x="42" y="4"/>
                  </a:cubicBezTo>
                  <a:cubicBezTo>
                    <a:pt x="37" y="4"/>
                    <a:pt x="32" y="6"/>
                    <a:pt x="26" y="8"/>
                  </a:cubicBezTo>
                  <a:cubicBezTo>
                    <a:pt x="26" y="8"/>
                    <a:pt x="26" y="8"/>
                    <a:pt x="26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25" y="8"/>
                    <a:pt x="20" y="7"/>
                    <a:pt x="14" y="3"/>
                  </a:cubicBezTo>
                  <a:cubicBezTo>
                    <a:pt x="14" y="3"/>
                    <a:pt x="10" y="1"/>
                    <a:pt x="7" y="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9" name="Freeform 39"/>
            <p:cNvSpPr/>
            <p:nvPr/>
          </p:nvSpPr>
          <p:spPr bwMode="auto">
            <a:xfrm>
              <a:off x="6171" y="2721"/>
              <a:ext cx="86" cy="24"/>
            </a:xfrm>
            <a:custGeom>
              <a:avLst/>
              <a:gdLst>
                <a:gd name="T0" fmla="*/ 31 w 36"/>
                <a:gd name="T1" fmla="*/ 0 h 10"/>
                <a:gd name="T2" fmla="*/ 5 w 36"/>
                <a:gd name="T3" fmla="*/ 0 h 10"/>
                <a:gd name="T4" fmla="*/ 0 w 36"/>
                <a:gd name="T5" fmla="*/ 5 h 10"/>
                <a:gd name="T6" fmla="*/ 5 w 36"/>
                <a:gd name="T7" fmla="*/ 10 h 10"/>
                <a:gd name="T8" fmla="*/ 31 w 36"/>
                <a:gd name="T9" fmla="*/ 10 h 10"/>
                <a:gd name="T10" fmla="*/ 36 w 36"/>
                <a:gd name="T11" fmla="*/ 5 h 10"/>
                <a:gd name="T12" fmla="*/ 31 w 36"/>
                <a:gd name="T13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0">
                  <a:moveTo>
                    <a:pt x="31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7"/>
                    <a:pt x="2" y="10"/>
                    <a:pt x="5" y="10"/>
                  </a:cubicBezTo>
                  <a:cubicBezTo>
                    <a:pt x="31" y="10"/>
                    <a:pt x="31" y="10"/>
                    <a:pt x="31" y="10"/>
                  </a:cubicBezTo>
                  <a:cubicBezTo>
                    <a:pt x="34" y="10"/>
                    <a:pt x="36" y="7"/>
                    <a:pt x="36" y="5"/>
                  </a:cubicBezTo>
                  <a:cubicBezTo>
                    <a:pt x="36" y="2"/>
                    <a:pt x="34" y="0"/>
                    <a:pt x="31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90" name="Freeform 40"/>
            <p:cNvSpPr>
              <a:spLocks noEditPoints="1"/>
            </p:cNvSpPr>
            <p:nvPr/>
          </p:nvSpPr>
          <p:spPr bwMode="auto">
            <a:xfrm>
              <a:off x="6171" y="2719"/>
              <a:ext cx="86" cy="26"/>
            </a:xfrm>
            <a:custGeom>
              <a:avLst/>
              <a:gdLst>
                <a:gd name="T0" fmla="*/ 5 w 36"/>
                <a:gd name="T1" fmla="*/ 11 h 11"/>
                <a:gd name="T2" fmla="*/ 0 w 36"/>
                <a:gd name="T3" fmla="*/ 6 h 11"/>
                <a:gd name="T4" fmla="*/ 1 w 36"/>
                <a:gd name="T5" fmla="*/ 2 h 11"/>
                <a:gd name="T6" fmla="*/ 5 w 36"/>
                <a:gd name="T7" fmla="*/ 0 h 11"/>
                <a:gd name="T8" fmla="*/ 31 w 36"/>
                <a:gd name="T9" fmla="*/ 0 h 11"/>
                <a:gd name="T10" fmla="*/ 36 w 36"/>
                <a:gd name="T11" fmla="*/ 6 h 11"/>
                <a:gd name="T12" fmla="*/ 31 w 36"/>
                <a:gd name="T13" fmla="*/ 11 h 11"/>
                <a:gd name="T14" fmla="*/ 5 w 36"/>
                <a:gd name="T15" fmla="*/ 11 h 11"/>
                <a:gd name="T16" fmla="*/ 31 w 36"/>
                <a:gd name="T17" fmla="*/ 1 h 11"/>
                <a:gd name="T18" fmla="*/ 5 w 36"/>
                <a:gd name="T19" fmla="*/ 1 h 11"/>
                <a:gd name="T20" fmla="*/ 2 w 36"/>
                <a:gd name="T21" fmla="*/ 3 h 11"/>
                <a:gd name="T22" fmla="*/ 1 w 36"/>
                <a:gd name="T23" fmla="*/ 6 h 11"/>
                <a:gd name="T24" fmla="*/ 5 w 36"/>
                <a:gd name="T25" fmla="*/ 10 h 11"/>
                <a:gd name="T26" fmla="*/ 5 w 36"/>
                <a:gd name="T27" fmla="*/ 11 h 11"/>
                <a:gd name="T28" fmla="*/ 5 w 36"/>
                <a:gd name="T29" fmla="*/ 10 h 11"/>
                <a:gd name="T30" fmla="*/ 31 w 36"/>
                <a:gd name="T31" fmla="*/ 10 h 11"/>
                <a:gd name="T32" fmla="*/ 35 w 36"/>
                <a:gd name="T33" fmla="*/ 6 h 11"/>
                <a:gd name="T34" fmla="*/ 31 w 36"/>
                <a:gd name="T35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" h="11">
                  <a:moveTo>
                    <a:pt x="5" y="11"/>
                  </a:moveTo>
                  <a:cubicBezTo>
                    <a:pt x="2" y="11"/>
                    <a:pt x="0" y="9"/>
                    <a:pt x="0" y="6"/>
                  </a:cubicBezTo>
                  <a:cubicBezTo>
                    <a:pt x="0" y="4"/>
                    <a:pt x="0" y="3"/>
                    <a:pt x="1" y="2"/>
                  </a:cubicBezTo>
                  <a:cubicBezTo>
                    <a:pt x="2" y="1"/>
                    <a:pt x="4" y="0"/>
                    <a:pt x="5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4" y="0"/>
                    <a:pt x="36" y="3"/>
                    <a:pt x="36" y="6"/>
                  </a:cubicBezTo>
                  <a:cubicBezTo>
                    <a:pt x="36" y="9"/>
                    <a:pt x="34" y="11"/>
                    <a:pt x="31" y="11"/>
                  </a:cubicBezTo>
                  <a:lnTo>
                    <a:pt x="5" y="11"/>
                  </a:lnTo>
                  <a:close/>
                  <a:moveTo>
                    <a:pt x="31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4" y="1"/>
                    <a:pt x="3" y="2"/>
                    <a:pt x="2" y="3"/>
                  </a:cubicBezTo>
                  <a:cubicBezTo>
                    <a:pt x="1" y="3"/>
                    <a:pt x="1" y="5"/>
                    <a:pt x="1" y="6"/>
                  </a:cubicBezTo>
                  <a:cubicBezTo>
                    <a:pt x="1" y="8"/>
                    <a:pt x="3" y="10"/>
                    <a:pt x="5" y="10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31" y="10"/>
                    <a:pt x="31" y="10"/>
                    <a:pt x="31" y="10"/>
                  </a:cubicBezTo>
                  <a:cubicBezTo>
                    <a:pt x="33" y="10"/>
                    <a:pt x="35" y="8"/>
                    <a:pt x="35" y="6"/>
                  </a:cubicBezTo>
                  <a:cubicBezTo>
                    <a:pt x="35" y="3"/>
                    <a:pt x="33" y="1"/>
                    <a:pt x="31" y="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91" name="Freeform 41"/>
            <p:cNvSpPr>
              <a:spLocks noEditPoints="1"/>
            </p:cNvSpPr>
            <p:nvPr/>
          </p:nvSpPr>
          <p:spPr bwMode="auto">
            <a:xfrm>
              <a:off x="6066" y="2752"/>
              <a:ext cx="300" cy="264"/>
            </a:xfrm>
            <a:custGeom>
              <a:avLst/>
              <a:gdLst>
                <a:gd name="T0" fmla="*/ 120 w 126"/>
                <a:gd name="T1" fmla="*/ 99 h 110"/>
                <a:gd name="T2" fmla="*/ 118 w 126"/>
                <a:gd name="T3" fmla="*/ 82 h 110"/>
                <a:gd name="T4" fmla="*/ 101 w 126"/>
                <a:gd name="T5" fmla="*/ 28 h 110"/>
                <a:gd name="T6" fmla="*/ 76 w 126"/>
                <a:gd name="T7" fmla="*/ 2 h 110"/>
                <a:gd name="T8" fmla="*/ 75 w 126"/>
                <a:gd name="T9" fmla="*/ 0 h 110"/>
                <a:gd name="T10" fmla="*/ 48 w 126"/>
                <a:gd name="T11" fmla="*/ 0 h 110"/>
                <a:gd name="T12" fmla="*/ 29 w 126"/>
                <a:gd name="T13" fmla="*/ 22 h 110"/>
                <a:gd name="T14" fmla="*/ 10 w 126"/>
                <a:gd name="T15" fmla="*/ 91 h 110"/>
                <a:gd name="T16" fmla="*/ 4 w 126"/>
                <a:gd name="T17" fmla="*/ 102 h 110"/>
                <a:gd name="T18" fmla="*/ 4 w 126"/>
                <a:gd name="T19" fmla="*/ 105 h 110"/>
                <a:gd name="T20" fmla="*/ 10 w 126"/>
                <a:gd name="T21" fmla="*/ 106 h 110"/>
                <a:gd name="T22" fmla="*/ 19 w 126"/>
                <a:gd name="T23" fmla="*/ 105 h 110"/>
                <a:gd name="T24" fmla="*/ 19 w 126"/>
                <a:gd name="T25" fmla="*/ 105 h 110"/>
                <a:gd name="T26" fmla="*/ 20 w 126"/>
                <a:gd name="T27" fmla="*/ 105 h 110"/>
                <a:gd name="T28" fmla="*/ 61 w 126"/>
                <a:gd name="T29" fmla="*/ 110 h 110"/>
                <a:gd name="T30" fmla="*/ 105 w 126"/>
                <a:gd name="T31" fmla="*/ 104 h 110"/>
                <a:gd name="T32" fmla="*/ 107 w 126"/>
                <a:gd name="T33" fmla="*/ 104 h 110"/>
                <a:gd name="T34" fmla="*/ 114 w 126"/>
                <a:gd name="T35" fmla="*/ 106 h 110"/>
                <a:gd name="T36" fmla="*/ 118 w 126"/>
                <a:gd name="T37" fmla="*/ 107 h 110"/>
                <a:gd name="T38" fmla="*/ 123 w 126"/>
                <a:gd name="T39" fmla="*/ 104 h 110"/>
                <a:gd name="T40" fmla="*/ 120 w 126"/>
                <a:gd name="T41" fmla="*/ 99 h 110"/>
                <a:gd name="T42" fmla="*/ 81 w 126"/>
                <a:gd name="T43" fmla="*/ 55 h 110"/>
                <a:gd name="T44" fmla="*/ 81 w 126"/>
                <a:gd name="T45" fmla="*/ 58 h 110"/>
                <a:gd name="T46" fmla="*/ 53 w 126"/>
                <a:gd name="T47" fmla="*/ 57 h 110"/>
                <a:gd name="T48" fmla="*/ 53 w 126"/>
                <a:gd name="T49" fmla="*/ 62 h 110"/>
                <a:gd name="T50" fmla="*/ 81 w 126"/>
                <a:gd name="T51" fmla="*/ 62 h 110"/>
                <a:gd name="T52" fmla="*/ 81 w 126"/>
                <a:gd name="T53" fmla="*/ 66 h 110"/>
                <a:gd name="T54" fmla="*/ 53 w 126"/>
                <a:gd name="T55" fmla="*/ 65 h 110"/>
                <a:gd name="T56" fmla="*/ 67 w 126"/>
                <a:gd name="T57" fmla="*/ 80 h 110"/>
                <a:gd name="T58" fmla="*/ 83 w 126"/>
                <a:gd name="T59" fmla="*/ 78 h 110"/>
                <a:gd name="T60" fmla="*/ 85 w 126"/>
                <a:gd name="T61" fmla="*/ 83 h 110"/>
                <a:gd name="T62" fmla="*/ 54 w 126"/>
                <a:gd name="T63" fmla="*/ 81 h 110"/>
                <a:gd name="T64" fmla="*/ 45 w 126"/>
                <a:gd name="T65" fmla="*/ 65 h 110"/>
                <a:gd name="T66" fmla="*/ 38 w 126"/>
                <a:gd name="T67" fmla="*/ 65 h 110"/>
                <a:gd name="T68" fmla="*/ 39 w 126"/>
                <a:gd name="T69" fmla="*/ 61 h 110"/>
                <a:gd name="T70" fmla="*/ 44 w 126"/>
                <a:gd name="T71" fmla="*/ 61 h 110"/>
                <a:gd name="T72" fmla="*/ 45 w 126"/>
                <a:gd name="T73" fmla="*/ 58 h 110"/>
                <a:gd name="T74" fmla="*/ 39 w 126"/>
                <a:gd name="T75" fmla="*/ 57 h 110"/>
                <a:gd name="T76" fmla="*/ 39 w 126"/>
                <a:gd name="T77" fmla="*/ 53 h 110"/>
                <a:gd name="T78" fmla="*/ 45 w 126"/>
                <a:gd name="T79" fmla="*/ 53 h 110"/>
                <a:gd name="T80" fmla="*/ 67 w 126"/>
                <a:gd name="T81" fmla="*/ 35 h 110"/>
                <a:gd name="T82" fmla="*/ 86 w 126"/>
                <a:gd name="T83" fmla="*/ 38 h 110"/>
                <a:gd name="T84" fmla="*/ 83 w 126"/>
                <a:gd name="T85" fmla="*/ 43 h 110"/>
                <a:gd name="T86" fmla="*/ 54 w 126"/>
                <a:gd name="T87" fmla="*/ 54 h 110"/>
                <a:gd name="T88" fmla="*/ 81 w 126"/>
                <a:gd name="T89" fmla="*/ 5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26" h="110">
                  <a:moveTo>
                    <a:pt x="120" y="99"/>
                  </a:moveTo>
                  <a:cubicBezTo>
                    <a:pt x="120" y="99"/>
                    <a:pt x="114" y="94"/>
                    <a:pt x="118" y="82"/>
                  </a:cubicBezTo>
                  <a:cubicBezTo>
                    <a:pt x="118" y="82"/>
                    <a:pt x="126" y="48"/>
                    <a:pt x="101" y="28"/>
                  </a:cubicBezTo>
                  <a:cubicBezTo>
                    <a:pt x="99" y="26"/>
                    <a:pt x="76" y="7"/>
                    <a:pt x="76" y="2"/>
                  </a:cubicBezTo>
                  <a:cubicBezTo>
                    <a:pt x="76" y="1"/>
                    <a:pt x="75" y="1"/>
                    <a:pt x="75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5" y="6"/>
                    <a:pt x="38" y="13"/>
                    <a:pt x="29" y="22"/>
                  </a:cubicBezTo>
                  <a:cubicBezTo>
                    <a:pt x="29" y="22"/>
                    <a:pt x="0" y="49"/>
                    <a:pt x="10" y="91"/>
                  </a:cubicBezTo>
                  <a:cubicBezTo>
                    <a:pt x="10" y="92"/>
                    <a:pt x="10" y="94"/>
                    <a:pt x="4" y="102"/>
                  </a:cubicBezTo>
                  <a:cubicBezTo>
                    <a:pt x="4" y="102"/>
                    <a:pt x="3" y="104"/>
                    <a:pt x="4" y="105"/>
                  </a:cubicBezTo>
                  <a:cubicBezTo>
                    <a:pt x="5" y="106"/>
                    <a:pt x="7" y="107"/>
                    <a:pt x="10" y="106"/>
                  </a:cubicBezTo>
                  <a:cubicBezTo>
                    <a:pt x="10" y="106"/>
                    <a:pt x="14" y="105"/>
                    <a:pt x="19" y="105"/>
                  </a:cubicBezTo>
                  <a:cubicBezTo>
                    <a:pt x="19" y="105"/>
                    <a:pt x="19" y="105"/>
                    <a:pt x="19" y="105"/>
                  </a:cubicBezTo>
                  <a:cubicBezTo>
                    <a:pt x="20" y="105"/>
                    <a:pt x="20" y="105"/>
                    <a:pt x="20" y="105"/>
                  </a:cubicBezTo>
                  <a:cubicBezTo>
                    <a:pt x="20" y="105"/>
                    <a:pt x="36" y="110"/>
                    <a:pt x="61" y="110"/>
                  </a:cubicBezTo>
                  <a:cubicBezTo>
                    <a:pt x="76" y="110"/>
                    <a:pt x="91" y="108"/>
                    <a:pt x="105" y="104"/>
                  </a:cubicBezTo>
                  <a:cubicBezTo>
                    <a:pt x="105" y="104"/>
                    <a:pt x="106" y="104"/>
                    <a:pt x="107" y="104"/>
                  </a:cubicBezTo>
                  <a:cubicBezTo>
                    <a:pt x="109" y="104"/>
                    <a:pt x="112" y="105"/>
                    <a:pt x="114" y="106"/>
                  </a:cubicBezTo>
                  <a:cubicBezTo>
                    <a:pt x="114" y="106"/>
                    <a:pt x="116" y="107"/>
                    <a:pt x="118" y="107"/>
                  </a:cubicBezTo>
                  <a:cubicBezTo>
                    <a:pt x="119" y="107"/>
                    <a:pt x="121" y="106"/>
                    <a:pt x="123" y="104"/>
                  </a:cubicBezTo>
                  <a:cubicBezTo>
                    <a:pt x="123" y="104"/>
                    <a:pt x="125" y="102"/>
                    <a:pt x="120" y="99"/>
                  </a:cubicBezTo>
                  <a:close/>
                  <a:moveTo>
                    <a:pt x="81" y="55"/>
                  </a:moveTo>
                  <a:cubicBezTo>
                    <a:pt x="81" y="58"/>
                    <a:pt x="81" y="58"/>
                    <a:pt x="81" y="58"/>
                  </a:cubicBezTo>
                  <a:cubicBezTo>
                    <a:pt x="53" y="57"/>
                    <a:pt x="53" y="57"/>
                    <a:pt x="53" y="57"/>
                  </a:cubicBezTo>
                  <a:cubicBezTo>
                    <a:pt x="53" y="57"/>
                    <a:pt x="52" y="61"/>
                    <a:pt x="53" y="62"/>
                  </a:cubicBezTo>
                  <a:cubicBezTo>
                    <a:pt x="81" y="62"/>
                    <a:pt x="81" y="62"/>
                    <a:pt x="81" y="62"/>
                  </a:cubicBezTo>
                  <a:cubicBezTo>
                    <a:pt x="81" y="66"/>
                    <a:pt x="81" y="66"/>
                    <a:pt x="81" y="66"/>
                  </a:cubicBezTo>
                  <a:cubicBezTo>
                    <a:pt x="53" y="65"/>
                    <a:pt x="53" y="65"/>
                    <a:pt x="53" y="65"/>
                  </a:cubicBezTo>
                  <a:cubicBezTo>
                    <a:pt x="53" y="65"/>
                    <a:pt x="54" y="78"/>
                    <a:pt x="67" y="80"/>
                  </a:cubicBezTo>
                  <a:cubicBezTo>
                    <a:pt x="67" y="80"/>
                    <a:pt x="76" y="82"/>
                    <a:pt x="83" y="78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3"/>
                    <a:pt x="71" y="91"/>
                    <a:pt x="54" y="81"/>
                  </a:cubicBezTo>
                  <a:cubicBezTo>
                    <a:pt x="54" y="81"/>
                    <a:pt x="46" y="76"/>
                    <a:pt x="45" y="65"/>
                  </a:cubicBezTo>
                  <a:cubicBezTo>
                    <a:pt x="38" y="65"/>
                    <a:pt x="38" y="65"/>
                    <a:pt x="38" y="65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44" y="61"/>
                    <a:pt x="44" y="61"/>
                    <a:pt x="44" y="61"/>
                  </a:cubicBezTo>
                  <a:cubicBezTo>
                    <a:pt x="44" y="61"/>
                    <a:pt x="44" y="60"/>
                    <a:pt x="45" y="58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45" y="53"/>
                    <a:pt x="45" y="53"/>
                    <a:pt x="45" y="53"/>
                  </a:cubicBezTo>
                  <a:cubicBezTo>
                    <a:pt x="45" y="53"/>
                    <a:pt x="48" y="37"/>
                    <a:pt x="67" y="35"/>
                  </a:cubicBezTo>
                  <a:cubicBezTo>
                    <a:pt x="67" y="35"/>
                    <a:pt x="81" y="33"/>
                    <a:pt x="86" y="38"/>
                  </a:cubicBezTo>
                  <a:cubicBezTo>
                    <a:pt x="83" y="43"/>
                    <a:pt x="83" y="43"/>
                    <a:pt x="83" y="43"/>
                  </a:cubicBezTo>
                  <a:cubicBezTo>
                    <a:pt x="83" y="43"/>
                    <a:pt x="61" y="33"/>
                    <a:pt x="54" y="54"/>
                  </a:cubicBezTo>
                  <a:lnTo>
                    <a:pt x="81" y="55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92" name="Freeform 108"/>
          <p:cNvSpPr>
            <a:spLocks noEditPoints="1"/>
          </p:cNvSpPr>
          <p:nvPr/>
        </p:nvSpPr>
        <p:spPr bwMode="auto">
          <a:xfrm>
            <a:off x="7344140" y="5173204"/>
            <a:ext cx="418193" cy="416036"/>
          </a:xfrm>
          <a:custGeom>
            <a:avLst/>
            <a:gdLst>
              <a:gd name="T0" fmla="*/ 97 w 115"/>
              <a:gd name="T1" fmla="*/ 48 h 115"/>
              <a:gd name="T2" fmla="*/ 91 w 115"/>
              <a:gd name="T3" fmla="*/ 41 h 115"/>
              <a:gd name="T4" fmla="*/ 102 w 115"/>
              <a:gd name="T5" fmla="*/ 26 h 115"/>
              <a:gd name="T6" fmla="*/ 94 w 115"/>
              <a:gd name="T7" fmla="*/ 13 h 115"/>
              <a:gd name="T8" fmla="*/ 79 w 115"/>
              <a:gd name="T9" fmla="*/ 23 h 115"/>
              <a:gd name="T10" fmla="*/ 70 w 115"/>
              <a:gd name="T11" fmla="*/ 22 h 115"/>
              <a:gd name="T12" fmla="*/ 67 w 115"/>
              <a:gd name="T13" fmla="*/ 3 h 115"/>
              <a:gd name="T14" fmla="*/ 52 w 115"/>
              <a:gd name="T15" fmla="*/ 0 h 115"/>
              <a:gd name="T16" fmla="*/ 48 w 115"/>
              <a:gd name="T17" fmla="*/ 18 h 115"/>
              <a:gd name="T18" fmla="*/ 41 w 115"/>
              <a:gd name="T19" fmla="*/ 24 h 115"/>
              <a:gd name="T20" fmla="*/ 26 w 115"/>
              <a:gd name="T21" fmla="*/ 13 h 115"/>
              <a:gd name="T22" fmla="*/ 13 w 115"/>
              <a:gd name="T23" fmla="*/ 21 h 115"/>
              <a:gd name="T24" fmla="*/ 23 w 115"/>
              <a:gd name="T25" fmla="*/ 36 h 115"/>
              <a:gd name="T26" fmla="*/ 22 w 115"/>
              <a:gd name="T27" fmla="*/ 45 h 115"/>
              <a:gd name="T28" fmla="*/ 4 w 115"/>
              <a:gd name="T29" fmla="*/ 48 h 115"/>
              <a:gd name="T30" fmla="*/ 0 w 115"/>
              <a:gd name="T31" fmla="*/ 63 h 115"/>
              <a:gd name="T32" fmla="*/ 18 w 115"/>
              <a:gd name="T33" fmla="*/ 66 h 115"/>
              <a:gd name="T34" fmla="*/ 24 w 115"/>
              <a:gd name="T35" fmla="*/ 73 h 115"/>
              <a:gd name="T36" fmla="*/ 13 w 115"/>
              <a:gd name="T37" fmla="*/ 89 h 115"/>
              <a:gd name="T38" fmla="*/ 21 w 115"/>
              <a:gd name="T39" fmla="*/ 102 h 115"/>
              <a:gd name="T40" fmla="*/ 36 w 115"/>
              <a:gd name="T41" fmla="*/ 92 h 115"/>
              <a:gd name="T42" fmla="*/ 45 w 115"/>
              <a:gd name="T43" fmla="*/ 92 h 115"/>
              <a:gd name="T44" fmla="*/ 48 w 115"/>
              <a:gd name="T45" fmla="*/ 111 h 115"/>
              <a:gd name="T46" fmla="*/ 63 w 115"/>
              <a:gd name="T47" fmla="*/ 115 h 115"/>
              <a:gd name="T48" fmla="*/ 67 w 115"/>
              <a:gd name="T49" fmla="*/ 97 h 115"/>
              <a:gd name="T50" fmla="*/ 74 w 115"/>
              <a:gd name="T51" fmla="*/ 91 h 115"/>
              <a:gd name="T52" fmla="*/ 89 w 115"/>
              <a:gd name="T53" fmla="*/ 102 h 115"/>
              <a:gd name="T54" fmla="*/ 102 w 115"/>
              <a:gd name="T55" fmla="*/ 94 h 115"/>
              <a:gd name="T56" fmla="*/ 92 w 115"/>
              <a:gd name="T57" fmla="*/ 79 h 115"/>
              <a:gd name="T58" fmla="*/ 93 w 115"/>
              <a:gd name="T59" fmla="*/ 70 h 115"/>
              <a:gd name="T60" fmla="*/ 112 w 115"/>
              <a:gd name="T61" fmla="*/ 66 h 115"/>
              <a:gd name="T62" fmla="*/ 115 w 115"/>
              <a:gd name="T63" fmla="*/ 52 h 115"/>
              <a:gd name="T64" fmla="*/ 58 w 115"/>
              <a:gd name="T65" fmla="*/ 79 h 115"/>
              <a:gd name="T66" fmla="*/ 58 w 115"/>
              <a:gd name="T67" fmla="*/ 36 h 115"/>
              <a:gd name="T68" fmla="*/ 58 w 115"/>
              <a:gd name="T69" fmla="*/ 79 h 115"/>
              <a:gd name="T70" fmla="*/ 49 w 115"/>
              <a:gd name="T71" fmla="*/ 57 h 115"/>
              <a:gd name="T72" fmla="*/ 67 w 115"/>
              <a:gd name="T73" fmla="*/ 57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15" h="115">
                <a:moveTo>
                  <a:pt x="112" y="48"/>
                </a:moveTo>
                <a:cubicBezTo>
                  <a:pt x="97" y="48"/>
                  <a:pt x="97" y="48"/>
                  <a:pt x="97" y="48"/>
                </a:cubicBezTo>
                <a:cubicBezTo>
                  <a:pt x="95" y="48"/>
                  <a:pt x="93" y="47"/>
                  <a:pt x="93" y="45"/>
                </a:cubicBezTo>
                <a:cubicBezTo>
                  <a:pt x="91" y="41"/>
                  <a:pt x="91" y="41"/>
                  <a:pt x="91" y="41"/>
                </a:cubicBezTo>
                <a:cubicBezTo>
                  <a:pt x="90" y="40"/>
                  <a:pt x="91" y="37"/>
                  <a:pt x="92" y="36"/>
                </a:cubicBezTo>
                <a:cubicBezTo>
                  <a:pt x="102" y="26"/>
                  <a:pt x="102" y="26"/>
                  <a:pt x="102" y="26"/>
                </a:cubicBezTo>
                <a:cubicBezTo>
                  <a:pt x="104" y="24"/>
                  <a:pt x="104" y="22"/>
                  <a:pt x="102" y="21"/>
                </a:cubicBezTo>
                <a:cubicBezTo>
                  <a:pt x="94" y="13"/>
                  <a:pt x="94" y="13"/>
                  <a:pt x="94" y="13"/>
                </a:cubicBezTo>
                <a:cubicBezTo>
                  <a:pt x="93" y="11"/>
                  <a:pt x="91" y="11"/>
                  <a:pt x="89" y="13"/>
                </a:cubicBezTo>
                <a:cubicBezTo>
                  <a:pt x="79" y="23"/>
                  <a:pt x="79" y="23"/>
                  <a:pt x="79" y="23"/>
                </a:cubicBezTo>
                <a:cubicBezTo>
                  <a:pt x="78" y="24"/>
                  <a:pt x="75" y="25"/>
                  <a:pt x="74" y="24"/>
                </a:cubicBezTo>
                <a:cubicBezTo>
                  <a:pt x="70" y="22"/>
                  <a:pt x="70" y="22"/>
                  <a:pt x="70" y="22"/>
                </a:cubicBezTo>
                <a:cubicBezTo>
                  <a:pt x="68" y="22"/>
                  <a:pt x="67" y="20"/>
                  <a:pt x="67" y="18"/>
                </a:cubicBezTo>
                <a:cubicBezTo>
                  <a:pt x="67" y="3"/>
                  <a:pt x="67" y="3"/>
                  <a:pt x="67" y="3"/>
                </a:cubicBezTo>
                <a:cubicBezTo>
                  <a:pt x="67" y="1"/>
                  <a:pt x="65" y="0"/>
                  <a:pt x="63" y="0"/>
                </a:cubicBezTo>
                <a:cubicBezTo>
                  <a:pt x="52" y="0"/>
                  <a:pt x="52" y="0"/>
                  <a:pt x="52" y="0"/>
                </a:cubicBezTo>
                <a:cubicBezTo>
                  <a:pt x="50" y="0"/>
                  <a:pt x="48" y="1"/>
                  <a:pt x="48" y="3"/>
                </a:cubicBezTo>
                <a:cubicBezTo>
                  <a:pt x="48" y="18"/>
                  <a:pt x="48" y="18"/>
                  <a:pt x="48" y="18"/>
                </a:cubicBezTo>
                <a:cubicBezTo>
                  <a:pt x="48" y="20"/>
                  <a:pt x="47" y="22"/>
                  <a:pt x="45" y="22"/>
                </a:cubicBezTo>
                <a:cubicBezTo>
                  <a:pt x="41" y="24"/>
                  <a:pt x="41" y="24"/>
                  <a:pt x="41" y="24"/>
                </a:cubicBezTo>
                <a:cubicBezTo>
                  <a:pt x="40" y="25"/>
                  <a:pt x="37" y="24"/>
                  <a:pt x="36" y="23"/>
                </a:cubicBezTo>
                <a:cubicBezTo>
                  <a:pt x="26" y="13"/>
                  <a:pt x="26" y="13"/>
                  <a:pt x="26" y="13"/>
                </a:cubicBezTo>
                <a:cubicBezTo>
                  <a:pt x="25" y="11"/>
                  <a:pt x="22" y="11"/>
                  <a:pt x="21" y="13"/>
                </a:cubicBezTo>
                <a:cubicBezTo>
                  <a:pt x="13" y="21"/>
                  <a:pt x="13" y="21"/>
                  <a:pt x="13" y="21"/>
                </a:cubicBezTo>
                <a:cubicBezTo>
                  <a:pt x="12" y="22"/>
                  <a:pt x="12" y="24"/>
                  <a:pt x="13" y="26"/>
                </a:cubicBezTo>
                <a:cubicBezTo>
                  <a:pt x="23" y="36"/>
                  <a:pt x="23" y="36"/>
                  <a:pt x="23" y="36"/>
                </a:cubicBezTo>
                <a:cubicBezTo>
                  <a:pt x="24" y="37"/>
                  <a:pt x="25" y="40"/>
                  <a:pt x="24" y="41"/>
                </a:cubicBezTo>
                <a:cubicBezTo>
                  <a:pt x="22" y="45"/>
                  <a:pt x="22" y="45"/>
                  <a:pt x="22" y="45"/>
                </a:cubicBezTo>
                <a:cubicBezTo>
                  <a:pt x="22" y="47"/>
                  <a:pt x="20" y="48"/>
                  <a:pt x="18" y="48"/>
                </a:cubicBezTo>
                <a:cubicBezTo>
                  <a:pt x="4" y="48"/>
                  <a:pt x="4" y="48"/>
                  <a:pt x="4" y="48"/>
                </a:cubicBezTo>
                <a:cubicBezTo>
                  <a:pt x="2" y="48"/>
                  <a:pt x="0" y="50"/>
                  <a:pt x="0" y="52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65"/>
                  <a:pt x="2" y="66"/>
                  <a:pt x="4" y="66"/>
                </a:cubicBezTo>
                <a:cubicBezTo>
                  <a:pt x="18" y="66"/>
                  <a:pt x="18" y="66"/>
                  <a:pt x="18" y="66"/>
                </a:cubicBezTo>
                <a:cubicBezTo>
                  <a:pt x="20" y="66"/>
                  <a:pt x="22" y="68"/>
                  <a:pt x="22" y="70"/>
                </a:cubicBezTo>
                <a:cubicBezTo>
                  <a:pt x="24" y="73"/>
                  <a:pt x="24" y="73"/>
                  <a:pt x="24" y="73"/>
                </a:cubicBezTo>
                <a:cubicBezTo>
                  <a:pt x="25" y="75"/>
                  <a:pt x="24" y="78"/>
                  <a:pt x="23" y="79"/>
                </a:cubicBezTo>
                <a:cubicBezTo>
                  <a:pt x="13" y="89"/>
                  <a:pt x="13" y="89"/>
                  <a:pt x="13" y="89"/>
                </a:cubicBezTo>
                <a:cubicBezTo>
                  <a:pt x="12" y="90"/>
                  <a:pt x="12" y="93"/>
                  <a:pt x="13" y="94"/>
                </a:cubicBezTo>
                <a:cubicBezTo>
                  <a:pt x="21" y="102"/>
                  <a:pt x="21" y="102"/>
                  <a:pt x="21" y="102"/>
                </a:cubicBezTo>
                <a:cubicBezTo>
                  <a:pt x="22" y="103"/>
                  <a:pt x="25" y="103"/>
                  <a:pt x="26" y="102"/>
                </a:cubicBezTo>
                <a:cubicBezTo>
                  <a:pt x="36" y="92"/>
                  <a:pt x="36" y="92"/>
                  <a:pt x="36" y="92"/>
                </a:cubicBezTo>
                <a:cubicBezTo>
                  <a:pt x="37" y="90"/>
                  <a:pt x="40" y="90"/>
                  <a:pt x="41" y="91"/>
                </a:cubicBezTo>
                <a:cubicBezTo>
                  <a:pt x="45" y="92"/>
                  <a:pt x="45" y="92"/>
                  <a:pt x="45" y="92"/>
                </a:cubicBezTo>
                <a:cubicBezTo>
                  <a:pt x="47" y="93"/>
                  <a:pt x="48" y="95"/>
                  <a:pt x="48" y="97"/>
                </a:cubicBezTo>
                <a:cubicBezTo>
                  <a:pt x="48" y="111"/>
                  <a:pt x="48" y="111"/>
                  <a:pt x="48" y="111"/>
                </a:cubicBezTo>
                <a:cubicBezTo>
                  <a:pt x="48" y="113"/>
                  <a:pt x="50" y="115"/>
                  <a:pt x="52" y="115"/>
                </a:cubicBezTo>
                <a:cubicBezTo>
                  <a:pt x="63" y="115"/>
                  <a:pt x="63" y="115"/>
                  <a:pt x="63" y="115"/>
                </a:cubicBezTo>
                <a:cubicBezTo>
                  <a:pt x="65" y="115"/>
                  <a:pt x="67" y="113"/>
                  <a:pt x="67" y="111"/>
                </a:cubicBezTo>
                <a:cubicBezTo>
                  <a:pt x="67" y="97"/>
                  <a:pt x="67" y="97"/>
                  <a:pt x="67" y="97"/>
                </a:cubicBezTo>
                <a:cubicBezTo>
                  <a:pt x="67" y="95"/>
                  <a:pt x="68" y="93"/>
                  <a:pt x="70" y="92"/>
                </a:cubicBezTo>
                <a:cubicBezTo>
                  <a:pt x="74" y="91"/>
                  <a:pt x="74" y="91"/>
                  <a:pt x="74" y="91"/>
                </a:cubicBezTo>
                <a:cubicBezTo>
                  <a:pt x="75" y="90"/>
                  <a:pt x="78" y="90"/>
                  <a:pt x="79" y="92"/>
                </a:cubicBezTo>
                <a:cubicBezTo>
                  <a:pt x="89" y="102"/>
                  <a:pt x="89" y="102"/>
                  <a:pt x="89" y="102"/>
                </a:cubicBezTo>
                <a:cubicBezTo>
                  <a:pt x="91" y="103"/>
                  <a:pt x="93" y="103"/>
                  <a:pt x="94" y="102"/>
                </a:cubicBezTo>
                <a:cubicBezTo>
                  <a:pt x="102" y="94"/>
                  <a:pt x="102" y="94"/>
                  <a:pt x="102" y="94"/>
                </a:cubicBezTo>
                <a:cubicBezTo>
                  <a:pt x="104" y="93"/>
                  <a:pt x="104" y="90"/>
                  <a:pt x="102" y="89"/>
                </a:cubicBezTo>
                <a:cubicBezTo>
                  <a:pt x="92" y="79"/>
                  <a:pt x="92" y="79"/>
                  <a:pt x="92" y="79"/>
                </a:cubicBezTo>
                <a:cubicBezTo>
                  <a:pt x="91" y="78"/>
                  <a:pt x="90" y="75"/>
                  <a:pt x="91" y="73"/>
                </a:cubicBezTo>
                <a:cubicBezTo>
                  <a:pt x="93" y="70"/>
                  <a:pt x="93" y="70"/>
                  <a:pt x="93" y="70"/>
                </a:cubicBezTo>
                <a:cubicBezTo>
                  <a:pt x="93" y="68"/>
                  <a:pt x="95" y="66"/>
                  <a:pt x="97" y="66"/>
                </a:cubicBezTo>
                <a:cubicBezTo>
                  <a:pt x="112" y="66"/>
                  <a:pt x="112" y="66"/>
                  <a:pt x="112" y="66"/>
                </a:cubicBezTo>
                <a:cubicBezTo>
                  <a:pt x="113" y="66"/>
                  <a:pt x="115" y="65"/>
                  <a:pt x="115" y="63"/>
                </a:cubicBezTo>
                <a:cubicBezTo>
                  <a:pt x="115" y="52"/>
                  <a:pt x="115" y="52"/>
                  <a:pt x="115" y="52"/>
                </a:cubicBezTo>
                <a:cubicBezTo>
                  <a:pt x="115" y="50"/>
                  <a:pt x="113" y="48"/>
                  <a:pt x="112" y="48"/>
                </a:cubicBezTo>
                <a:close/>
                <a:moveTo>
                  <a:pt x="58" y="79"/>
                </a:moveTo>
                <a:cubicBezTo>
                  <a:pt x="46" y="79"/>
                  <a:pt x="36" y="69"/>
                  <a:pt x="36" y="57"/>
                </a:cubicBezTo>
                <a:cubicBezTo>
                  <a:pt x="36" y="46"/>
                  <a:pt x="46" y="36"/>
                  <a:pt x="58" y="36"/>
                </a:cubicBezTo>
                <a:cubicBezTo>
                  <a:pt x="69" y="36"/>
                  <a:pt x="79" y="46"/>
                  <a:pt x="79" y="57"/>
                </a:cubicBezTo>
                <a:cubicBezTo>
                  <a:pt x="79" y="69"/>
                  <a:pt x="69" y="79"/>
                  <a:pt x="58" y="79"/>
                </a:cubicBezTo>
                <a:close/>
                <a:moveTo>
                  <a:pt x="58" y="48"/>
                </a:moveTo>
                <a:cubicBezTo>
                  <a:pt x="53" y="48"/>
                  <a:pt x="49" y="52"/>
                  <a:pt x="49" y="57"/>
                </a:cubicBezTo>
                <a:cubicBezTo>
                  <a:pt x="49" y="62"/>
                  <a:pt x="53" y="66"/>
                  <a:pt x="58" y="66"/>
                </a:cubicBezTo>
                <a:cubicBezTo>
                  <a:pt x="63" y="66"/>
                  <a:pt x="67" y="62"/>
                  <a:pt x="67" y="57"/>
                </a:cubicBezTo>
                <a:cubicBezTo>
                  <a:pt x="67" y="52"/>
                  <a:pt x="63" y="48"/>
                  <a:pt x="58" y="48"/>
                </a:cubicBezTo>
                <a:close/>
              </a:path>
            </a:pathLst>
          </a:cu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9" tIns="45719" rIns="91439" bIns="45719" numCol="1" anchor="t" anchorCtr="0" compatLnSpc="1"/>
          <a:lstStyle/>
          <a:p>
            <a:pPr defTabSz="1219170">
              <a:defRPr/>
            </a:pPr>
            <a:endParaRPr lang="zh-CN" altLang="en-US" sz="24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93" name="文本框 128"/>
          <p:cNvSpPr txBox="1"/>
          <p:nvPr/>
        </p:nvSpPr>
        <p:spPr>
          <a:xfrm>
            <a:off x="8639396" y="5145335"/>
            <a:ext cx="3329574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ИНСТРУМЕНТАРИЙ ИНТЕНСИФИКАЦИИ </a:t>
            </a:r>
          </a:p>
          <a:p>
            <a:pPr algn="ctr"/>
            <a:r>
              <a:rPr lang="ru-RU" sz="1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ОПТИМИЗАЦИИ</a:t>
            </a:r>
          </a:p>
        </p:txBody>
      </p:sp>
      <p:sp>
        <p:nvSpPr>
          <p:cNvPr id="94" name="文本框 128"/>
          <p:cNvSpPr txBox="1"/>
          <p:nvPr/>
        </p:nvSpPr>
        <p:spPr>
          <a:xfrm>
            <a:off x="8601692" y="2865359"/>
            <a:ext cx="3342361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ДОРОЖНАЯ КАРТА 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ВНЕДРЕНИЮ ГИБРИДНОГО (ИНТЕГРАТИВНОГО) 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ПОДХОДА К ОБУЧЕНИЮ РАБОЧИХ И СПЕЦИАЛИСТОВ СФЕРЫ СЕРВИСА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文本框 128"/>
          <p:cNvSpPr txBox="1"/>
          <p:nvPr/>
        </p:nvSpPr>
        <p:spPr>
          <a:xfrm>
            <a:off x="8582281" y="4223372"/>
            <a:ext cx="3375051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fontAlgn="base"/>
            <a:r>
              <a:rPr lang="ru-RU" altLang="zh-CN" sz="1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КОМПЛЕКТ  МОДЕЛЕЙ ГИБРИДНОГО (ИНТЕГРИРОВАННОГО) ОБУЧЕНИЯ</a:t>
            </a:r>
            <a:endParaRPr lang="zh-CN" altLang="en-US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文本框 128"/>
          <p:cNvSpPr txBox="1"/>
          <p:nvPr/>
        </p:nvSpPr>
        <p:spPr>
          <a:xfrm>
            <a:off x="8572590" y="1559418"/>
            <a:ext cx="3417708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200" b="1" kern="1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ПОЛОЖЕНИЕ</a:t>
            </a:r>
          </a:p>
          <a:p>
            <a:pPr algn="ctr">
              <a:spcAft>
                <a:spcPts val="0"/>
              </a:spcAft>
            </a:pPr>
            <a:r>
              <a:rPr lang="ru-RU" sz="1200" b="1" i="1" kern="1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СОВМЕСТНОМ ОТРАСЛЕВОМ МЕТОДИЧЕСКОМ</a:t>
            </a:r>
            <a:r>
              <a:rPr lang="ru-RU" sz="1200" b="0" i="1" kern="1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b="1" i="1" kern="1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СОВЕТЕ В УСЛОВИЯХ ГИБРИДНОГО (ИНТЕГРАТИВНОГО) ОБУЧЕНИЯ</a:t>
            </a:r>
            <a:endParaRPr lang="ru-RU" sz="1200" b="1" i="1" kern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199434" y="1956713"/>
            <a:ext cx="294584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Организационно-педагогические условия </a:t>
            </a: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гибридного (интегративного) подхода к обучению через механизм взаимодействия с отраслевыми партнёрами</a:t>
            </a:r>
            <a:endParaRPr lang="ru-RU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89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269933" y="1158844"/>
            <a:ext cx="4363770" cy="4224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 СОГЛАШЕНИЯ</a:t>
            </a:r>
            <a:endParaRPr lang="ru-RU" sz="1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0"/>
              </a:spcAft>
              <a:tabLst>
                <a:tab pos="630555" algn="l"/>
              </a:tabLs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1.1. Предметом соглашения является взаимодействие Сторон, осуществляемое в целях реализации гибридного (интегративного) обучения </a:t>
            </a:r>
            <a:endParaRPr lang="ru-RU" sz="1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1.2. Настоящее положение определяет основные цели, направления и порядок взаимодействия сторон.</a:t>
            </a:r>
            <a:endParaRPr lang="ru-RU" sz="1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1.2. Стороны обязуются организовывать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2024-2025 учебном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году совместную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подготовку квалифицированных рабочих кадров и специалистов среднего звена для предприятий сферы услуг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условиях гибридного (интегративного) обучения в отношении обучающихся очной, заочной формы обучения, в том числе поступившим по целевому набору по профессиям и специальностям среднего профессионального образования, слушателей программ дополнительного профессионального образования </a:t>
            </a:r>
            <a:endParaRPr lang="ru-RU" sz="1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939993" y="602872"/>
            <a:ext cx="36111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СОГЛАШЕНИЕ О ВЗАИМОДЕЙСТВИИ 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6283" y="148442"/>
            <a:ext cx="558320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ru-RU" sz="1400" b="1" kern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ПОЛОЖЕНИЕ</a:t>
            </a:r>
            <a:endParaRPr lang="ru-RU" sz="1400" b="1" kern="1600" dirty="0" smtClean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ru-RU" sz="1400" b="1" kern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СОВМЕСТНОМ ОТРАСЛЕВОМ МЕТОДИЧЕСКОМ</a:t>
            </a:r>
            <a:r>
              <a:rPr lang="ru-RU" sz="1400" kern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kern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СОВЕТЕ В УСЛОВИЯХ ГИБРИДНОГО (ИНТЕГРАТИВНОГО) </a:t>
            </a:r>
            <a:r>
              <a:rPr lang="ru-RU" sz="1400" b="1" kern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ОБУЧЕНИЯ</a:t>
            </a:r>
            <a:endParaRPr lang="ru-RU" sz="1400" b="1" kern="1600" dirty="0" smtClean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3004" y="1633656"/>
            <a:ext cx="5880636" cy="4681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 гибридного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(интегративного) обучения на предприятиях сферы услуг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условий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синхронного (практика + теория + производственные технологии + производственные стандарты и требования) освоения профессиональных образовательных программ; использования электронного, совмещенного, параллельного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обучения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Выбор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актуальных для предприятия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сферы услуг возможных сочетаний модулей для реализации в образовательном процессе.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Привлечение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ведущих специалистов предприятий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сферы услуг в образовательный процесс. Закрепление наставников на производстве. 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Выработка рекомендаций по совершенствованию учебно-материальной базы и методическому обеспечению образовательного процесса как в техникуме, так и на предприятиях сферы услуг.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условий для трудоустройства и успешной карьеры выпускников.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Действие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контексте общей стратегии социального партнерства, уважения позиций и учета интересов разных сторон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Мотивация и стимулирование участников совместного образовательного процесса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032685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911393"/>
              </p:ext>
            </p:extLst>
          </p:nvPr>
        </p:nvGraphicFramePr>
        <p:xfrm>
          <a:off x="677010" y="1512277"/>
          <a:ext cx="10937627" cy="45983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6667">
                  <a:extLst>
                    <a:ext uri="{9D8B030D-6E8A-4147-A177-3AD203B41FA5}">
                      <a16:colId xmlns:a16="http://schemas.microsoft.com/office/drawing/2014/main" val="3154489237"/>
                    </a:ext>
                  </a:extLst>
                </a:gridCol>
                <a:gridCol w="3718072">
                  <a:extLst>
                    <a:ext uri="{9D8B030D-6E8A-4147-A177-3AD203B41FA5}">
                      <a16:colId xmlns:a16="http://schemas.microsoft.com/office/drawing/2014/main" val="2843463428"/>
                    </a:ext>
                  </a:extLst>
                </a:gridCol>
                <a:gridCol w="689071">
                  <a:extLst>
                    <a:ext uri="{9D8B030D-6E8A-4147-A177-3AD203B41FA5}">
                      <a16:colId xmlns:a16="http://schemas.microsoft.com/office/drawing/2014/main" val="701703780"/>
                    </a:ext>
                  </a:extLst>
                </a:gridCol>
                <a:gridCol w="472505">
                  <a:extLst>
                    <a:ext uri="{9D8B030D-6E8A-4147-A177-3AD203B41FA5}">
                      <a16:colId xmlns:a16="http://schemas.microsoft.com/office/drawing/2014/main" val="1694896723"/>
                    </a:ext>
                  </a:extLst>
                </a:gridCol>
                <a:gridCol w="472505">
                  <a:extLst>
                    <a:ext uri="{9D8B030D-6E8A-4147-A177-3AD203B41FA5}">
                      <a16:colId xmlns:a16="http://schemas.microsoft.com/office/drawing/2014/main" val="2615719397"/>
                    </a:ext>
                  </a:extLst>
                </a:gridCol>
                <a:gridCol w="472505">
                  <a:extLst>
                    <a:ext uri="{9D8B030D-6E8A-4147-A177-3AD203B41FA5}">
                      <a16:colId xmlns:a16="http://schemas.microsoft.com/office/drawing/2014/main" val="1296259306"/>
                    </a:ext>
                  </a:extLst>
                </a:gridCol>
                <a:gridCol w="472505">
                  <a:extLst>
                    <a:ext uri="{9D8B030D-6E8A-4147-A177-3AD203B41FA5}">
                      <a16:colId xmlns:a16="http://schemas.microsoft.com/office/drawing/2014/main" val="1177958965"/>
                    </a:ext>
                  </a:extLst>
                </a:gridCol>
                <a:gridCol w="472505">
                  <a:extLst>
                    <a:ext uri="{9D8B030D-6E8A-4147-A177-3AD203B41FA5}">
                      <a16:colId xmlns:a16="http://schemas.microsoft.com/office/drawing/2014/main" val="21473047"/>
                    </a:ext>
                  </a:extLst>
                </a:gridCol>
                <a:gridCol w="470318">
                  <a:extLst>
                    <a:ext uri="{9D8B030D-6E8A-4147-A177-3AD203B41FA5}">
                      <a16:colId xmlns:a16="http://schemas.microsoft.com/office/drawing/2014/main" val="4127586584"/>
                    </a:ext>
                  </a:extLst>
                </a:gridCol>
                <a:gridCol w="470318">
                  <a:extLst>
                    <a:ext uri="{9D8B030D-6E8A-4147-A177-3AD203B41FA5}">
                      <a16:colId xmlns:a16="http://schemas.microsoft.com/office/drawing/2014/main" val="4254207409"/>
                    </a:ext>
                  </a:extLst>
                </a:gridCol>
                <a:gridCol w="470318">
                  <a:extLst>
                    <a:ext uri="{9D8B030D-6E8A-4147-A177-3AD203B41FA5}">
                      <a16:colId xmlns:a16="http://schemas.microsoft.com/office/drawing/2014/main" val="3403440888"/>
                    </a:ext>
                  </a:extLst>
                </a:gridCol>
                <a:gridCol w="470318">
                  <a:extLst>
                    <a:ext uri="{9D8B030D-6E8A-4147-A177-3AD203B41FA5}">
                      <a16:colId xmlns:a16="http://schemas.microsoft.com/office/drawing/2014/main" val="2143856274"/>
                    </a:ext>
                  </a:extLst>
                </a:gridCol>
                <a:gridCol w="470318">
                  <a:extLst>
                    <a:ext uri="{9D8B030D-6E8A-4147-A177-3AD203B41FA5}">
                      <a16:colId xmlns:a16="http://schemas.microsoft.com/office/drawing/2014/main" val="2504586503"/>
                    </a:ext>
                  </a:extLst>
                </a:gridCol>
                <a:gridCol w="470318">
                  <a:extLst>
                    <a:ext uri="{9D8B030D-6E8A-4147-A177-3AD203B41FA5}">
                      <a16:colId xmlns:a16="http://schemas.microsoft.com/office/drawing/2014/main" val="1614937108"/>
                    </a:ext>
                  </a:extLst>
                </a:gridCol>
                <a:gridCol w="470318">
                  <a:extLst>
                    <a:ext uri="{9D8B030D-6E8A-4147-A177-3AD203B41FA5}">
                      <a16:colId xmlns:a16="http://schemas.microsoft.com/office/drawing/2014/main" val="2949815174"/>
                    </a:ext>
                  </a:extLst>
                </a:gridCol>
                <a:gridCol w="269066">
                  <a:extLst>
                    <a:ext uri="{9D8B030D-6E8A-4147-A177-3AD203B41FA5}">
                      <a16:colId xmlns:a16="http://schemas.microsoft.com/office/drawing/2014/main" val="415676592"/>
                    </a:ext>
                  </a:extLst>
                </a:gridCol>
              </a:tblGrid>
              <a:tr h="257653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мероприятий по реализации по внедрению гибридного (интегративного)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подхода к обучению рабочих и специалистов сферы сервиса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  <a:endParaRPr lang="ru-RU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</a:t>
                      </a:r>
                      <a:endParaRPr lang="ru-RU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779214"/>
                  </a:ext>
                </a:extLst>
              </a:tr>
              <a:tr h="8817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Август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extLst>
                  <a:ext uri="{0D108BD9-81ED-4DB2-BD59-A6C34878D82A}">
                    <a16:rowId xmlns:a16="http://schemas.microsoft.com/office/drawing/2014/main" val="1004373574"/>
                  </a:ext>
                </a:extLst>
              </a:tr>
              <a:tr h="38713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 gridSpan="1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Подготовительный этап по внедрению гибридного (интегративного)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подхода к обучению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640479"/>
                  </a:ext>
                </a:extLst>
              </a:tr>
              <a:tr h="5850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Подписание соглашений о взаимодействии 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партнерами  по внедрению гибридного (интегративного) подхода к обучению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extLst>
                  <a:ext uri="{0D108BD9-81ED-4DB2-BD59-A6C34878D82A}">
                    <a16:rowId xmlns:a16="http://schemas.microsoft.com/office/drawing/2014/main" val="25679509"/>
                  </a:ext>
                </a:extLst>
              </a:tr>
              <a:tr h="7227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Согласование с партнерами направлений подготовки в рамках гибридного (интегративного) подхода к обучению.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Определение актуальных перспективных потребностей предприятий в кадрах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extLst>
                  <a:ext uri="{0D108BD9-81ED-4DB2-BD59-A6C34878D82A}">
                    <a16:rowId xmlns:a16="http://schemas.microsoft.com/office/drawing/2014/main" val="2616869006"/>
                  </a:ext>
                </a:extLst>
              </a:tr>
              <a:tr h="9809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предложений по реструктуризации образовательного процесса обновлению образовательных программ. 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Выявление и определение потребности в компетенциях  будущих работников профильных  предприятий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extLst>
                  <a:ext uri="{0D108BD9-81ED-4DB2-BD59-A6C34878D82A}">
                    <a16:rowId xmlns:a16="http://schemas.microsoft.com/office/drawing/2014/main" val="859999776"/>
                  </a:ext>
                </a:extLst>
              </a:tr>
              <a:tr h="7830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1.4.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материальной базы на профильных предприятиях: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выделение специальных помещений для реализации гибридного (интегративного) обучения</a:t>
                      </a:r>
                      <a:endParaRPr lang="ru-RU" sz="1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extLst>
                  <a:ext uri="{0D108BD9-81ED-4DB2-BD59-A6C34878D82A}">
                    <a16:rowId xmlns:a16="http://schemas.microsoft.com/office/drawing/2014/main" val="321290207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 rot="10800000" flipV="1">
            <a:off x="2708030" y="488291"/>
            <a:ext cx="70016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ДОРОЖНАЯ КАРТА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ВНЕДРЕНИЮ ГИБРИДНОГО (ИНТЕГРАТИВНОГО)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ПОДХОДА К ОБУЧЕНИЮ РАБОЧИХ И СПЕЦИАЛИСТОВ СФЕРЫ СЕРВИСА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82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623739"/>
              </p:ext>
            </p:extLst>
          </p:nvPr>
        </p:nvGraphicFramePr>
        <p:xfrm>
          <a:off x="808893" y="2294793"/>
          <a:ext cx="10668001" cy="44254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6202">
                  <a:extLst>
                    <a:ext uri="{9D8B030D-6E8A-4147-A177-3AD203B41FA5}">
                      <a16:colId xmlns:a16="http://schemas.microsoft.com/office/drawing/2014/main" val="3702520583"/>
                    </a:ext>
                  </a:extLst>
                </a:gridCol>
                <a:gridCol w="3546042">
                  <a:extLst>
                    <a:ext uri="{9D8B030D-6E8A-4147-A177-3AD203B41FA5}">
                      <a16:colId xmlns:a16="http://schemas.microsoft.com/office/drawing/2014/main" val="3897660030"/>
                    </a:ext>
                  </a:extLst>
                </a:gridCol>
                <a:gridCol w="672084">
                  <a:extLst>
                    <a:ext uri="{9D8B030D-6E8A-4147-A177-3AD203B41FA5}">
                      <a16:colId xmlns:a16="http://schemas.microsoft.com/office/drawing/2014/main" val="812725595"/>
                    </a:ext>
                  </a:extLst>
                </a:gridCol>
                <a:gridCol w="422453">
                  <a:extLst>
                    <a:ext uri="{9D8B030D-6E8A-4147-A177-3AD203B41FA5}">
                      <a16:colId xmlns:a16="http://schemas.microsoft.com/office/drawing/2014/main" val="3909927162"/>
                    </a:ext>
                  </a:extLst>
                </a:gridCol>
                <a:gridCol w="460858">
                  <a:extLst>
                    <a:ext uri="{9D8B030D-6E8A-4147-A177-3AD203B41FA5}">
                      <a16:colId xmlns:a16="http://schemas.microsoft.com/office/drawing/2014/main" val="170322297"/>
                    </a:ext>
                  </a:extLst>
                </a:gridCol>
                <a:gridCol w="460858">
                  <a:extLst>
                    <a:ext uri="{9D8B030D-6E8A-4147-A177-3AD203B41FA5}">
                      <a16:colId xmlns:a16="http://schemas.microsoft.com/office/drawing/2014/main" val="2547676960"/>
                    </a:ext>
                  </a:extLst>
                </a:gridCol>
                <a:gridCol w="460858">
                  <a:extLst>
                    <a:ext uri="{9D8B030D-6E8A-4147-A177-3AD203B41FA5}">
                      <a16:colId xmlns:a16="http://schemas.microsoft.com/office/drawing/2014/main" val="1276417323"/>
                    </a:ext>
                  </a:extLst>
                </a:gridCol>
                <a:gridCol w="460858">
                  <a:extLst>
                    <a:ext uri="{9D8B030D-6E8A-4147-A177-3AD203B41FA5}">
                      <a16:colId xmlns:a16="http://schemas.microsoft.com/office/drawing/2014/main" val="3217178192"/>
                    </a:ext>
                  </a:extLst>
                </a:gridCol>
                <a:gridCol w="458724">
                  <a:extLst>
                    <a:ext uri="{9D8B030D-6E8A-4147-A177-3AD203B41FA5}">
                      <a16:colId xmlns:a16="http://schemas.microsoft.com/office/drawing/2014/main" val="2881327046"/>
                    </a:ext>
                  </a:extLst>
                </a:gridCol>
                <a:gridCol w="458724">
                  <a:extLst>
                    <a:ext uri="{9D8B030D-6E8A-4147-A177-3AD203B41FA5}">
                      <a16:colId xmlns:a16="http://schemas.microsoft.com/office/drawing/2014/main" val="3666733188"/>
                    </a:ext>
                  </a:extLst>
                </a:gridCol>
                <a:gridCol w="458724">
                  <a:extLst>
                    <a:ext uri="{9D8B030D-6E8A-4147-A177-3AD203B41FA5}">
                      <a16:colId xmlns:a16="http://schemas.microsoft.com/office/drawing/2014/main" val="834747947"/>
                    </a:ext>
                  </a:extLst>
                </a:gridCol>
                <a:gridCol w="458724">
                  <a:extLst>
                    <a:ext uri="{9D8B030D-6E8A-4147-A177-3AD203B41FA5}">
                      <a16:colId xmlns:a16="http://schemas.microsoft.com/office/drawing/2014/main" val="1120925834"/>
                    </a:ext>
                  </a:extLst>
                </a:gridCol>
                <a:gridCol w="458724">
                  <a:extLst>
                    <a:ext uri="{9D8B030D-6E8A-4147-A177-3AD203B41FA5}">
                      <a16:colId xmlns:a16="http://schemas.microsoft.com/office/drawing/2014/main" val="2481758833"/>
                    </a:ext>
                  </a:extLst>
                </a:gridCol>
                <a:gridCol w="458724">
                  <a:extLst>
                    <a:ext uri="{9D8B030D-6E8A-4147-A177-3AD203B41FA5}">
                      <a16:colId xmlns:a16="http://schemas.microsoft.com/office/drawing/2014/main" val="1081112118"/>
                    </a:ext>
                  </a:extLst>
                </a:gridCol>
                <a:gridCol w="458724">
                  <a:extLst>
                    <a:ext uri="{9D8B030D-6E8A-4147-A177-3AD203B41FA5}">
                      <a16:colId xmlns:a16="http://schemas.microsoft.com/office/drawing/2014/main" val="153786864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3701001425"/>
                    </a:ext>
                  </a:extLst>
                </a:gridCol>
              </a:tblGrid>
              <a:tr h="5582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1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внедрения.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 гибридного (интегративного) обучения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439777"/>
                  </a:ext>
                </a:extLst>
              </a:tr>
              <a:tr h="8749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2.1..</a:t>
                      </a:r>
                      <a:endParaRPr lang="ru-RU" sz="110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Формирование контингента обучающихся, графика обучения для каждого предприятия для осуществления гибридного (интегративного) обучения</a:t>
                      </a:r>
                      <a:endParaRPr lang="ru-RU" sz="110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307198"/>
                  </a:ext>
                </a:extLst>
              </a:tr>
              <a:tr h="5582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Совместное планирование объема часов на обучение на базе профильных предприятий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9002694"/>
                  </a:ext>
                </a:extLst>
              </a:tr>
              <a:tr h="9013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2.3.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Экспертиза, корректировка, согласование Учебных планов, рабочих программ учебных дисциплин, междисциплинарных курсов, программ практик по внедрению гибридного (интегративного) обучения .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1239593"/>
                  </a:ext>
                </a:extLst>
              </a:tr>
              <a:tr h="5582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2.4.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Согласование процесса обучения на базе предприятий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1808863"/>
                  </a:ext>
                </a:extLst>
              </a:tr>
              <a:tr h="2791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2.5.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Закрепление наставников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1752227"/>
                  </a:ext>
                </a:extLst>
              </a:tr>
              <a:tr h="69548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2.6.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Привлечение ведущих специалистов предприятий для ведения образовательного процесса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8546159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11470" y="290037"/>
            <a:ext cx="1021959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ДОРОЖНАЯ КАРТА </a:t>
            </a:r>
            <a:endParaRPr lang="ru-RU" alt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ВНЕДРЕНИЮ ГИБРИДНОГО (ИНТЕГРАТИВНОГО) </a:t>
            </a:r>
            <a:endParaRPr lang="ru-RU" alt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ПОДХОДА К ОБУЧЕНИЮ РАБОЧИХ И СПЕЦИАЛИСТОВ СФЕРЫ СЕРВИСА</a:t>
            </a:r>
            <a:endParaRPr lang="ru-RU" alt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704823"/>
              </p:ext>
            </p:extLst>
          </p:nvPr>
        </p:nvGraphicFramePr>
        <p:xfrm>
          <a:off x="808893" y="1156328"/>
          <a:ext cx="10638694" cy="1138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3915">
                  <a:extLst>
                    <a:ext uri="{9D8B030D-6E8A-4147-A177-3AD203B41FA5}">
                      <a16:colId xmlns:a16="http://schemas.microsoft.com/office/drawing/2014/main" val="2631878297"/>
                    </a:ext>
                  </a:extLst>
                </a:gridCol>
                <a:gridCol w="3496407">
                  <a:extLst>
                    <a:ext uri="{9D8B030D-6E8A-4147-A177-3AD203B41FA5}">
                      <a16:colId xmlns:a16="http://schemas.microsoft.com/office/drawing/2014/main" val="3171923854"/>
                    </a:ext>
                  </a:extLst>
                </a:gridCol>
                <a:gridCol w="694592">
                  <a:extLst>
                    <a:ext uri="{9D8B030D-6E8A-4147-A177-3AD203B41FA5}">
                      <a16:colId xmlns:a16="http://schemas.microsoft.com/office/drawing/2014/main" val="3468561522"/>
                    </a:ext>
                  </a:extLst>
                </a:gridCol>
                <a:gridCol w="404447">
                  <a:extLst>
                    <a:ext uri="{9D8B030D-6E8A-4147-A177-3AD203B41FA5}">
                      <a16:colId xmlns:a16="http://schemas.microsoft.com/office/drawing/2014/main" val="902945083"/>
                    </a:ext>
                  </a:extLst>
                </a:gridCol>
                <a:gridCol w="465992">
                  <a:extLst>
                    <a:ext uri="{9D8B030D-6E8A-4147-A177-3AD203B41FA5}">
                      <a16:colId xmlns:a16="http://schemas.microsoft.com/office/drawing/2014/main" val="3868886704"/>
                    </a:ext>
                  </a:extLst>
                </a:gridCol>
                <a:gridCol w="474784">
                  <a:extLst>
                    <a:ext uri="{9D8B030D-6E8A-4147-A177-3AD203B41FA5}">
                      <a16:colId xmlns:a16="http://schemas.microsoft.com/office/drawing/2014/main" val="2501418906"/>
                    </a:ext>
                  </a:extLst>
                </a:gridCol>
                <a:gridCol w="448408">
                  <a:extLst>
                    <a:ext uri="{9D8B030D-6E8A-4147-A177-3AD203B41FA5}">
                      <a16:colId xmlns:a16="http://schemas.microsoft.com/office/drawing/2014/main" val="2506734222"/>
                    </a:ext>
                  </a:extLst>
                </a:gridCol>
                <a:gridCol w="465992">
                  <a:extLst>
                    <a:ext uri="{9D8B030D-6E8A-4147-A177-3AD203B41FA5}">
                      <a16:colId xmlns:a16="http://schemas.microsoft.com/office/drawing/2014/main" val="102498435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46551057"/>
                    </a:ext>
                  </a:extLst>
                </a:gridCol>
                <a:gridCol w="483577">
                  <a:extLst>
                    <a:ext uri="{9D8B030D-6E8A-4147-A177-3AD203B41FA5}">
                      <a16:colId xmlns:a16="http://schemas.microsoft.com/office/drawing/2014/main" val="2528757522"/>
                    </a:ext>
                  </a:extLst>
                </a:gridCol>
                <a:gridCol w="439616">
                  <a:extLst>
                    <a:ext uri="{9D8B030D-6E8A-4147-A177-3AD203B41FA5}">
                      <a16:colId xmlns:a16="http://schemas.microsoft.com/office/drawing/2014/main" val="3542585837"/>
                    </a:ext>
                  </a:extLst>
                </a:gridCol>
                <a:gridCol w="439615">
                  <a:extLst>
                    <a:ext uri="{9D8B030D-6E8A-4147-A177-3AD203B41FA5}">
                      <a16:colId xmlns:a16="http://schemas.microsoft.com/office/drawing/2014/main" val="1697710032"/>
                    </a:ext>
                  </a:extLst>
                </a:gridCol>
                <a:gridCol w="474785">
                  <a:extLst>
                    <a:ext uri="{9D8B030D-6E8A-4147-A177-3AD203B41FA5}">
                      <a16:colId xmlns:a16="http://schemas.microsoft.com/office/drawing/2014/main" val="194712575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6949176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66173841"/>
                    </a:ext>
                  </a:extLst>
                </a:gridCol>
                <a:gridCol w="424964">
                  <a:extLst>
                    <a:ext uri="{9D8B030D-6E8A-4147-A177-3AD203B41FA5}">
                      <a16:colId xmlns:a16="http://schemas.microsoft.com/office/drawing/2014/main" val="1189990128"/>
                    </a:ext>
                  </a:extLst>
                </a:gridCol>
              </a:tblGrid>
              <a:tr h="273341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мероприятий по реализации по внедрению гибридного (интегративного)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подхода к обучению рабочих и специалистов сферы сервиса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494956"/>
                  </a:ext>
                </a:extLst>
              </a:tr>
              <a:tr h="8651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Август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extLst>
                  <a:ext uri="{0D108BD9-81ED-4DB2-BD59-A6C34878D82A}">
                    <a16:rowId xmlns:a16="http://schemas.microsoft.com/office/drawing/2014/main" val="785356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0917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3577" y="290035"/>
            <a:ext cx="110958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ДОРОЖНАЯ КАРТА 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ВНЕДРЕНИЮ ГИБРИДНОГО (ИНТЕГРАТИВНОГО) 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ПОДХОДА К ОБУЧЕНИЮ РАБОЧИХ И СПЕЦИАЛИСТОВ СФЕРЫ СЕРВИСА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417539"/>
              </p:ext>
            </p:extLst>
          </p:nvPr>
        </p:nvGraphicFramePr>
        <p:xfrm>
          <a:off x="808893" y="1156328"/>
          <a:ext cx="10638694" cy="1138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3915">
                  <a:extLst>
                    <a:ext uri="{9D8B030D-6E8A-4147-A177-3AD203B41FA5}">
                      <a16:colId xmlns:a16="http://schemas.microsoft.com/office/drawing/2014/main" val="2631878297"/>
                    </a:ext>
                  </a:extLst>
                </a:gridCol>
                <a:gridCol w="3496407">
                  <a:extLst>
                    <a:ext uri="{9D8B030D-6E8A-4147-A177-3AD203B41FA5}">
                      <a16:colId xmlns:a16="http://schemas.microsoft.com/office/drawing/2014/main" val="3171923854"/>
                    </a:ext>
                  </a:extLst>
                </a:gridCol>
                <a:gridCol w="694592">
                  <a:extLst>
                    <a:ext uri="{9D8B030D-6E8A-4147-A177-3AD203B41FA5}">
                      <a16:colId xmlns:a16="http://schemas.microsoft.com/office/drawing/2014/main" val="3468561522"/>
                    </a:ext>
                  </a:extLst>
                </a:gridCol>
                <a:gridCol w="404447">
                  <a:extLst>
                    <a:ext uri="{9D8B030D-6E8A-4147-A177-3AD203B41FA5}">
                      <a16:colId xmlns:a16="http://schemas.microsoft.com/office/drawing/2014/main" val="902945083"/>
                    </a:ext>
                  </a:extLst>
                </a:gridCol>
                <a:gridCol w="465992">
                  <a:extLst>
                    <a:ext uri="{9D8B030D-6E8A-4147-A177-3AD203B41FA5}">
                      <a16:colId xmlns:a16="http://schemas.microsoft.com/office/drawing/2014/main" val="3868886704"/>
                    </a:ext>
                  </a:extLst>
                </a:gridCol>
                <a:gridCol w="474784">
                  <a:extLst>
                    <a:ext uri="{9D8B030D-6E8A-4147-A177-3AD203B41FA5}">
                      <a16:colId xmlns:a16="http://schemas.microsoft.com/office/drawing/2014/main" val="2501418906"/>
                    </a:ext>
                  </a:extLst>
                </a:gridCol>
                <a:gridCol w="448408">
                  <a:extLst>
                    <a:ext uri="{9D8B030D-6E8A-4147-A177-3AD203B41FA5}">
                      <a16:colId xmlns:a16="http://schemas.microsoft.com/office/drawing/2014/main" val="2506734222"/>
                    </a:ext>
                  </a:extLst>
                </a:gridCol>
                <a:gridCol w="465992">
                  <a:extLst>
                    <a:ext uri="{9D8B030D-6E8A-4147-A177-3AD203B41FA5}">
                      <a16:colId xmlns:a16="http://schemas.microsoft.com/office/drawing/2014/main" val="102498435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46551057"/>
                    </a:ext>
                  </a:extLst>
                </a:gridCol>
                <a:gridCol w="483577">
                  <a:extLst>
                    <a:ext uri="{9D8B030D-6E8A-4147-A177-3AD203B41FA5}">
                      <a16:colId xmlns:a16="http://schemas.microsoft.com/office/drawing/2014/main" val="2528757522"/>
                    </a:ext>
                  </a:extLst>
                </a:gridCol>
                <a:gridCol w="439616">
                  <a:extLst>
                    <a:ext uri="{9D8B030D-6E8A-4147-A177-3AD203B41FA5}">
                      <a16:colId xmlns:a16="http://schemas.microsoft.com/office/drawing/2014/main" val="3542585837"/>
                    </a:ext>
                  </a:extLst>
                </a:gridCol>
                <a:gridCol w="439615">
                  <a:extLst>
                    <a:ext uri="{9D8B030D-6E8A-4147-A177-3AD203B41FA5}">
                      <a16:colId xmlns:a16="http://schemas.microsoft.com/office/drawing/2014/main" val="1697710032"/>
                    </a:ext>
                  </a:extLst>
                </a:gridCol>
                <a:gridCol w="474785">
                  <a:extLst>
                    <a:ext uri="{9D8B030D-6E8A-4147-A177-3AD203B41FA5}">
                      <a16:colId xmlns:a16="http://schemas.microsoft.com/office/drawing/2014/main" val="194712575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6949176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66173841"/>
                    </a:ext>
                  </a:extLst>
                </a:gridCol>
                <a:gridCol w="424964">
                  <a:extLst>
                    <a:ext uri="{9D8B030D-6E8A-4147-A177-3AD203B41FA5}">
                      <a16:colId xmlns:a16="http://schemas.microsoft.com/office/drawing/2014/main" val="1189990128"/>
                    </a:ext>
                  </a:extLst>
                </a:gridCol>
              </a:tblGrid>
              <a:tr h="273341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мероприятий по реализации по внедрению гибридного (интегративного)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подхода к обучению рабочих и специалистов сферы сервиса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494956"/>
                  </a:ext>
                </a:extLst>
              </a:tr>
              <a:tr h="8651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Август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extLst>
                  <a:ext uri="{0D108BD9-81ED-4DB2-BD59-A6C34878D82A}">
                    <a16:rowId xmlns:a16="http://schemas.microsoft.com/office/drawing/2014/main" val="78535686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109131"/>
              </p:ext>
            </p:extLst>
          </p:nvPr>
        </p:nvGraphicFramePr>
        <p:xfrm>
          <a:off x="808893" y="2294793"/>
          <a:ext cx="10638694" cy="42851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4701">
                  <a:extLst>
                    <a:ext uri="{9D8B030D-6E8A-4147-A177-3AD203B41FA5}">
                      <a16:colId xmlns:a16="http://schemas.microsoft.com/office/drawing/2014/main" val="1645094522"/>
                    </a:ext>
                  </a:extLst>
                </a:gridCol>
                <a:gridCol w="3536299">
                  <a:extLst>
                    <a:ext uri="{9D8B030D-6E8A-4147-A177-3AD203B41FA5}">
                      <a16:colId xmlns:a16="http://schemas.microsoft.com/office/drawing/2014/main" val="870445789"/>
                    </a:ext>
                  </a:extLst>
                </a:gridCol>
                <a:gridCol w="670237">
                  <a:extLst>
                    <a:ext uri="{9D8B030D-6E8A-4147-A177-3AD203B41FA5}">
                      <a16:colId xmlns:a16="http://schemas.microsoft.com/office/drawing/2014/main" val="1487506561"/>
                    </a:ext>
                  </a:extLst>
                </a:gridCol>
                <a:gridCol w="421293">
                  <a:extLst>
                    <a:ext uri="{9D8B030D-6E8A-4147-A177-3AD203B41FA5}">
                      <a16:colId xmlns:a16="http://schemas.microsoft.com/office/drawing/2014/main" val="688270396"/>
                    </a:ext>
                  </a:extLst>
                </a:gridCol>
                <a:gridCol w="459592">
                  <a:extLst>
                    <a:ext uri="{9D8B030D-6E8A-4147-A177-3AD203B41FA5}">
                      <a16:colId xmlns:a16="http://schemas.microsoft.com/office/drawing/2014/main" val="2031458511"/>
                    </a:ext>
                  </a:extLst>
                </a:gridCol>
                <a:gridCol w="459592">
                  <a:extLst>
                    <a:ext uri="{9D8B030D-6E8A-4147-A177-3AD203B41FA5}">
                      <a16:colId xmlns:a16="http://schemas.microsoft.com/office/drawing/2014/main" val="819786771"/>
                    </a:ext>
                  </a:extLst>
                </a:gridCol>
                <a:gridCol w="459592">
                  <a:extLst>
                    <a:ext uri="{9D8B030D-6E8A-4147-A177-3AD203B41FA5}">
                      <a16:colId xmlns:a16="http://schemas.microsoft.com/office/drawing/2014/main" val="919036136"/>
                    </a:ext>
                  </a:extLst>
                </a:gridCol>
                <a:gridCol w="459592">
                  <a:extLst>
                    <a:ext uri="{9D8B030D-6E8A-4147-A177-3AD203B41FA5}">
                      <a16:colId xmlns:a16="http://schemas.microsoft.com/office/drawing/2014/main" val="1106475541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148437228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3876415883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1915124940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207327336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953002401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908710695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1400176303"/>
                    </a:ext>
                  </a:extLst>
                </a:gridCol>
                <a:gridCol w="425548">
                  <a:extLst>
                    <a:ext uri="{9D8B030D-6E8A-4147-A177-3AD203B41FA5}">
                      <a16:colId xmlns:a16="http://schemas.microsoft.com/office/drawing/2014/main" val="2047234364"/>
                    </a:ext>
                  </a:extLst>
                </a:gridCol>
              </a:tblGrid>
              <a:tr h="5544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2.7.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проведение ИМС по задачам освоения студентами программ гибридного (интегративного обучения)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extLst>
                  <a:ext uri="{0D108BD9-81ED-4DB2-BD59-A6C34878D82A}">
                    <a16:rowId xmlns:a16="http://schemas.microsoft.com/office/drawing/2014/main" val="73937909"/>
                  </a:ext>
                </a:extLst>
              </a:tr>
              <a:tr h="21928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2.8.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Экспертиза, модернизация. согласование ФОС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extLst>
                  <a:ext uri="{0D108BD9-81ED-4DB2-BD59-A6C34878D82A}">
                    <a16:rowId xmlns:a16="http://schemas.microsoft.com/office/drawing/2014/main" val="937702705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2.9.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стажировок педагогических работников на предприятиях партнеров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extLst>
                  <a:ext uri="{0D108BD9-81ED-4DB2-BD59-A6C34878D82A}">
                    <a16:rowId xmlns:a16="http://schemas.microsoft.com/office/drawing/2014/main" val="4219940756"/>
                  </a:ext>
                </a:extLst>
              </a:tr>
              <a:tr h="7392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2.10.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методических консультаций для наставников на предприятии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по методике проведения обучения и проведения практик при реализации гибридного (интегративного) обучения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extLst>
                  <a:ext uri="{0D108BD9-81ED-4DB2-BD59-A6C34878D82A}">
                    <a16:rowId xmlns:a16="http://schemas.microsoft.com/office/drawing/2014/main" val="1710377836"/>
                  </a:ext>
                </a:extLst>
              </a:tr>
              <a:tr h="9240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2.11.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информации об особенностях  гибридного (интегративного) обучения , его участниках, планов реализации  гибридного (интегративного) обучения на официальном сайте техникума., сайтах профильных предприятий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extLst>
                  <a:ext uri="{0D108BD9-81ED-4DB2-BD59-A6C34878D82A}">
                    <a16:rowId xmlns:a16="http://schemas.microsoft.com/office/drawing/2014/main" val="936260697"/>
                  </a:ext>
                </a:extLst>
              </a:tr>
              <a:tr h="7392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2.12.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совместных Педагогических советов с представителями профильных предприятий посвященных реализации  гибридного (интегративного) обучения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extLst>
                  <a:ext uri="{0D108BD9-81ED-4DB2-BD59-A6C34878D82A}">
                    <a16:rowId xmlns:a16="http://schemas.microsoft.com/office/drawing/2014/main" val="1580740146"/>
                  </a:ext>
                </a:extLst>
              </a:tr>
              <a:tr h="7392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2.13.</a:t>
                      </a:r>
                      <a:endParaRPr lang="ru-RU" sz="1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мероприятий по повышению престижа профессий и специальностей партнеров(совместное проведение конкурсов, мастер-классов, </a:t>
                      </a:r>
                      <a:r>
                        <a:rPr lang="ru-RU" sz="11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батллов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и др. мероприятий)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63" marR="64763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823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474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460678"/>
              </p:ext>
            </p:extLst>
          </p:nvPr>
        </p:nvGraphicFramePr>
        <p:xfrm>
          <a:off x="1075592" y="1555274"/>
          <a:ext cx="10638696" cy="4442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4701">
                  <a:extLst>
                    <a:ext uri="{9D8B030D-6E8A-4147-A177-3AD203B41FA5}">
                      <a16:colId xmlns:a16="http://schemas.microsoft.com/office/drawing/2014/main" val="1233245388"/>
                    </a:ext>
                  </a:extLst>
                </a:gridCol>
                <a:gridCol w="3536301">
                  <a:extLst>
                    <a:ext uri="{9D8B030D-6E8A-4147-A177-3AD203B41FA5}">
                      <a16:colId xmlns:a16="http://schemas.microsoft.com/office/drawing/2014/main" val="1604644179"/>
                    </a:ext>
                  </a:extLst>
                </a:gridCol>
                <a:gridCol w="670237">
                  <a:extLst>
                    <a:ext uri="{9D8B030D-6E8A-4147-A177-3AD203B41FA5}">
                      <a16:colId xmlns:a16="http://schemas.microsoft.com/office/drawing/2014/main" val="3222298938"/>
                    </a:ext>
                  </a:extLst>
                </a:gridCol>
                <a:gridCol w="421293">
                  <a:extLst>
                    <a:ext uri="{9D8B030D-6E8A-4147-A177-3AD203B41FA5}">
                      <a16:colId xmlns:a16="http://schemas.microsoft.com/office/drawing/2014/main" val="1943039335"/>
                    </a:ext>
                  </a:extLst>
                </a:gridCol>
                <a:gridCol w="459592">
                  <a:extLst>
                    <a:ext uri="{9D8B030D-6E8A-4147-A177-3AD203B41FA5}">
                      <a16:colId xmlns:a16="http://schemas.microsoft.com/office/drawing/2014/main" val="4032014432"/>
                    </a:ext>
                  </a:extLst>
                </a:gridCol>
                <a:gridCol w="459592">
                  <a:extLst>
                    <a:ext uri="{9D8B030D-6E8A-4147-A177-3AD203B41FA5}">
                      <a16:colId xmlns:a16="http://schemas.microsoft.com/office/drawing/2014/main" val="2848797162"/>
                    </a:ext>
                  </a:extLst>
                </a:gridCol>
                <a:gridCol w="459592">
                  <a:extLst>
                    <a:ext uri="{9D8B030D-6E8A-4147-A177-3AD203B41FA5}">
                      <a16:colId xmlns:a16="http://schemas.microsoft.com/office/drawing/2014/main" val="1896913742"/>
                    </a:ext>
                  </a:extLst>
                </a:gridCol>
                <a:gridCol w="459592">
                  <a:extLst>
                    <a:ext uri="{9D8B030D-6E8A-4147-A177-3AD203B41FA5}">
                      <a16:colId xmlns:a16="http://schemas.microsoft.com/office/drawing/2014/main" val="1587390375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2352776191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1039426620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2840373415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2191889519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2053059694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1131645458"/>
                    </a:ext>
                  </a:extLst>
                </a:gridCol>
                <a:gridCol w="457464">
                  <a:extLst>
                    <a:ext uri="{9D8B030D-6E8A-4147-A177-3AD203B41FA5}">
                      <a16:colId xmlns:a16="http://schemas.microsoft.com/office/drawing/2014/main" val="2179106787"/>
                    </a:ext>
                  </a:extLst>
                </a:gridCol>
                <a:gridCol w="425548">
                  <a:extLst>
                    <a:ext uri="{9D8B030D-6E8A-4147-A177-3AD203B41FA5}">
                      <a16:colId xmlns:a16="http://schemas.microsoft.com/office/drawing/2014/main" val="3513792690"/>
                    </a:ext>
                  </a:extLst>
                </a:gridCol>
              </a:tblGrid>
              <a:tr h="379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9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 gridSpan="1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Заключительный этап.</a:t>
                      </a:r>
                      <a:endParaRPr lang="ru-RU" sz="9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Подведение итогов 1 года реализации  гибридного (интегративного) обучения</a:t>
                      </a:r>
                      <a:endParaRPr lang="ru-RU" sz="9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046235"/>
                  </a:ext>
                </a:extLst>
              </a:tr>
              <a:tr h="6216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</a:t>
                      </a:r>
                      <a:endParaRPr lang="ru-RU" sz="9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Осуществление мониторинга качества  гибридного (интегративного) обучения (в рамках внутренней системы оценки качества образования в техникуме)</a:t>
                      </a:r>
                      <a:endParaRPr lang="ru-RU" sz="9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extLst>
                  <a:ext uri="{0D108BD9-81ED-4DB2-BD59-A6C34878D82A}">
                    <a16:rowId xmlns:a16="http://schemas.microsoft.com/office/drawing/2014/main" val="850756180"/>
                  </a:ext>
                </a:extLst>
              </a:tr>
              <a:tr h="4662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3.2.</a:t>
                      </a:r>
                      <a:endParaRPr lang="ru-RU" sz="9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Представление хода реализации гибридного (интегративного) обучения на конференциях, семинарах, выставках, форумах различного уровня</a:t>
                      </a:r>
                      <a:endParaRPr lang="ru-RU" sz="9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extLst>
                  <a:ext uri="{0D108BD9-81ED-4DB2-BD59-A6C34878D82A}">
                    <a16:rowId xmlns:a16="http://schemas.microsoft.com/office/drawing/2014/main" val="2336535790"/>
                  </a:ext>
                </a:extLst>
              </a:tr>
              <a:tr h="10878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</a:t>
                      </a:r>
                      <a:endParaRPr lang="ru-RU" sz="9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мониторинга удовлетворенности результатами гибридного (интегративного) обучения:</a:t>
                      </a:r>
                      <a:endParaRPr lang="ru-RU" sz="9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профильных предприятий; </a:t>
                      </a:r>
                      <a:endParaRPr lang="ru-RU" sz="9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-обучающихся;</a:t>
                      </a:r>
                      <a:endParaRPr lang="ru-RU" sz="9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-родителей</a:t>
                      </a:r>
                      <a:endParaRPr lang="ru-RU" sz="9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-преподавателей и мастеров .</a:t>
                      </a:r>
                      <a:endParaRPr lang="ru-RU" sz="9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056391"/>
                  </a:ext>
                </a:extLst>
              </a:tr>
              <a:tr h="4662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3.4.</a:t>
                      </a:r>
                      <a:endParaRPr lang="ru-RU" sz="9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виртуальной Доски Почета лучшие наставники на сайтах взаимодействующих организаций</a:t>
                      </a:r>
                      <a:endParaRPr lang="ru-RU" sz="9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extLst>
                  <a:ext uri="{0D108BD9-81ED-4DB2-BD59-A6C34878D82A}">
                    <a16:rowId xmlns:a16="http://schemas.microsoft.com/office/drawing/2014/main" val="2010143001"/>
                  </a:ext>
                </a:extLst>
              </a:tr>
              <a:tr h="9324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3.5.</a:t>
                      </a:r>
                      <a:endParaRPr lang="ru-RU" sz="9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Проведение независимой оценки квалификации (участие специалистов профильных предприятий в оценке ВКР, экзаменов квалификационных по модулям, демонстрационного экзамена) выпускников прошедших программу гибридного (интегративного) обучения</a:t>
                      </a:r>
                      <a:endParaRPr lang="ru-RU" sz="9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577167"/>
                  </a:ext>
                </a:extLst>
              </a:tr>
              <a:tr h="4662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3.6.</a:t>
                      </a:r>
                      <a:endParaRPr lang="ru-RU" sz="9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3.2.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Мониторинг трудоустройства выпускников прошедших программу  гибридного (интегративного) обучения</a:t>
                      </a:r>
                      <a:endParaRPr lang="ru-RU" sz="9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57" marR="54457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2222777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588596"/>
              </p:ext>
            </p:extLst>
          </p:nvPr>
        </p:nvGraphicFramePr>
        <p:xfrm>
          <a:off x="1075592" y="416809"/>
          <a:ext cx="10638694" cy="1138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3915">
                  <a:extLst>
                    <a:ext uri="{9D8B030D-6E8A-4147-A177-3AD203B41FA5}">
                      <a16:colId xmlns:a16="http://schemas.microsoft.com/office/drawing/2014/main" val="655553481"/>
                    </a:ext>
                  </a:extLst>
                </a:gridCol>
                <a:gridCol w="3496407">
                  <a:extLst>
                    <a:ext uri="{9D8B030D-6E8A-4147-A177-3AD203B41FA5}">
                      <a16:colId xmlns:a16="http://schemas.microsoft.com/office/drawing/2014/main" val="1244776369"/>
                    </a:ext>
                  </a:extLst>
                </a:gridCol>
                <a:gridCol w="694592">
                  <a:extLst>
                    <a:ext uri="{9D8B030D-6E8A-4147-A177-3AD203B41FA5}">
                      <a16:colId xmlns:a16="http://schemas.microsoft.com/office/drawing/2014/main" val="194627114"/>
                    </a:ext>
                  </a:extLst>
                </a:gridCol>
                <a:gridCol w="404447">
                  <a:extLst>
                    <a:ext uri="{9D8B030D-6E8A-4147-A177-3AD203B41FA5}">
                      <a16:colId xmlns:a16="http://schemas.microsoft.com/office/drawing/2014/main" val="1652544449"/>
                    </a:ext>
                  </a:extLst>
                </a:gridCol>
                <a:gridCol w="465992">
                  <a:extLst>
                    <a:ext uri="{9D8B030D-6E8A-4147-A177-3AD203B41FA5}">
                      <a16:colId xmlns:a16="http://schemas.microsoft.com/office/drawing/2014/main" val="3288730040"/>
                    </a:ext>
                  </a:extLst>
                </a:gridCol>
                <a:gridCol w="474784">
                  <a:extLst>
                    <a:ext uri="{9D8B030D-6E8A-4147-A177-3AD203B41FA5}">
                      <a16:colId xmlns:a16="http://schemas.microsoft.com/office/drawing/2014/main" val="2135774893"/>
                    </a:ext>
                  </a:extLst>
                </a:gridCol>
                <a:gridCol w="448408">
                  <a:extLst>
                    <a:ext uri="{9D8B030D-6E8A-4147-A177-3AD203B41FA5}">
                      <a16:colId xmlns:a16="http://schemas.microsoft.com/office/drawing/2014/main" val="4133096455"/>
                    </a:ext>
                  </a:extLst>
                </a:gridCol>
                <a:gridCol w="465992">
                  <a:extLst>
                    <a:ext uri="{9D8B030D-6E8A-4147-A177-3AD203B41FA5}">
                      <a16:colId xmlns:a16="http://schemas.microsoft.com/office/drawing/2014/main" val="336570036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743574548"/>
                    </a:ext>
                  </a:extLst>
                </a:gridCol>
                <a:gridCol w="483577">
                  <a:extLst>
                    <a:ext uri="{9D8B030D-6E8A-4147-A177-3AD203B41FA5}">
                      <a16:colId xmlns:a16="http://schemas.microsoft.com/office/drawing/2014/main" val="4291628340"/>
                    </a:ext>
                  </a:extLst>
                </a:gridCol>
                <a:gridCol w="439616">
                  <a:extLst>
                    <a:ext uri="{9D8B030D-6E8A-4147-A177-3AD203B41FA5}">
                      <a16:colId xmlns:a16="http://schemas.microsoft.com/office/drawing/2014/main" val="3786157970"/>
                    </a:ext>
                  </a:extLst>
                </a:gridCol>
                <a:gridCol w="439615">
                  <a:extLst>
                    <a:ext uri="{9D8B030D-6E8A-4147-A177-3AD203B41FA5}">
                      <a16:colId xmlns:a16="http://schemas.microsoft.com/office/drawing/2014/main" val="3462439126"/>
                    </a:ext>
                  </a:extLst>
                </a:gridCol>
                <a:gridCol w="474785">
                  <a:extLst>
                    <a:ext uri="{9D8B030D-6E8A-4147-A177-3AD203B41FA5}">
                      <a16:colId xmlns:a16="http://schemas.microsoft.com/office/drawing/2014/main" val="228871347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28834148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797894898"/>
                    </a:ext>
                  </a:extLst>
                </a:gridCol>
                <a:gridCol w="424964">
                  <a:extLst>
                    <a:ext uri="{9D8B030D-6E8A-4147-A177-3AD203B41FA5}">
                      <a16:colId xmlns:a16="http://schemas.microsoft.com/office/drawing/2014/main" val="3757072260"/>
                    </a:ext>
                  </a:extLst>
                </a:gridCol>
              </a:tblGrid>
              <a:tr h="273341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мероприятий по реализации по внедрению гибридного (интегративного)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подхода к обучению рабочих и специалистов сферы сервиса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773274"/>
                  </a:ext>
                </a:extLst>
              </a:tr>
              <a:tr h="8651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Август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Июль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08" marR="61208" marT="0" marB="0" vert="vert270"/>
                </a:tc>
                <a:extLst>
                  <a:ext uri="{0D108BD9-81ED-4DB2-BD59-A6C34878D82A}">
                    <a16:rowId xmlns:a16="http://schemas.microsoft.com/office/drawing/2014/main" val="2035748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8367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1480</Words>
  <Application>Microsoft Office PowerPoint</Application>
  <PresentationFormat>Широкоэкранный</PresentationFormat>
  <Paragraphs>645</Paragraphs>
  <Slides>10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23" baseType="lpstr">
      <vt:lpstr>微软雅黑</vt:lpstr>
      <vt:lpstr>宋体</vt:lpstr>
      <vt:lpstr>Arial</vt:lpstr>
      <vt:lpstr>Arial Black</vt:lpstr>
      <vt:lpstr>Arial Unicode MS</vt:lpstr>
      <vt:lpstr>Calibri</vt:lpstr>
      <vt:lpstr>Calibri Light</vt:lpstr>
      <vt:lpstr>等线</vt:lpstr>
      <vt:lpstr>Franklin Gothic Book</vt:lpstr>
      <vt:lpstr>Times New Roman</vt:lpstr>
      <vt:lpstr>Wingdings</vt:lpstr>
      <vt:lpstr>Тема Office</vt:lpstr>
      <vt:lpstr>Crop</vt:lpstr>
      <vt:lpstr>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Областное государственное бюджетное  профессиональное образовательное учреждение  «Ульяновский техникум питания и торговли»   ПРИКАЗ   02.09.2024    №317  О формировании в 2024-2025 году и закреплении наставнических пар или групп в ходе реализации целевой модели наставничества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Совместный отраслевой совет (СОМС) –как инструмент создания организационно-педагогических условий гибридного (интегративного) подхода к обучению через механизм взаимодействия с отраслевыми партнёрами</dc:title>
  <dc:creator>38-3</dc:creator>
  <cp:lastModifiedBy>38-3</cp:lastModifiedBy>
  <cp:revision>63</cp:revision>
  <dcterms:created xsi:type="dcterms:W3CDTF">2024-11-18T07:56:43Z</dcterms:created>
  <dcterms:modified xsi:type="dcterms:W3CDTF">2024-12-11T08:04:20Z</dcterms:modified>
</cp:coreProperties>
</file>