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sldIdLst>
    <p:sldId id="289" r:id="rId2"/>
    <p:sldId id="299" r:id="rId3"/>
    <p:sldId id="292" r:id="rId4"/>
    <p:sldId id="322" r:id="rId5"/>
    <p:sldId id="301" r:id="rId6"/>
    <p:sldId id="304" r:id="rId7"/>
    <p:sldId id="313" r:id="rId8"/>
    <p:sldId id="315" r:id="rId9"/>
    <p:sldId id="314" r:id="rId10"/>
    <p:sldId id="316" r:id="rId11"/>
    <p:sldId id="302" r:id="rId12"/>
    <p:sldId id="303" r:id="rId13"/>
    <p:sldId id="305" r:id="rId14"/>
    <p:sldId id="308" r:id="rId15"/>
    <p:sldId id="306" r:id="rId16"/>
    <p:sldId id="309" r:id="rId17"/>
    <p:sldId id="307" r:id="rId18"/>
    <p:sldId id="310" r:id="rId19"/>
    <p:sldId id="311" r:id="rId20"/>
    <p:sldId id="31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ill Egorov" initials="KE" lastIdx="1" clrIdx="0">
    <p:extLst>
      <p:ext uri="{19B8F6BF-5375-455C-9EA6-DF929625EA0E}">
        <p15:presenceInfo xmlns:p15="http://schemas.microsoft.com/office/powerpoint/2012/main" xmlns="" userId="4ba8f900d7a9a67e" providerId="Windows Live"/>
      </p:ext>
    </p:extLst>
  </p:cmAuthor>
  <p:cmAuthor id="2" name="Бесова Юлия Юрьевна" initials="БЮЮ" lastIdx="1" clrIdx="1">
    <p:extLst>
      <p:ext uri="{19B8F6BF-5375-455C-9EA6-DF929625EA0E}">
        <p15:presenceInfo xmlns:p15="http://schemas.microsoft.com/office/powerpoint/2012/main" xmlns="" userId="Бесова Юлия Юрь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0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19755-71BB-4B3B-AB23-38D7442095BB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87129-D72C-43B5-A99F-903BF34005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3352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D8B85-C876-42DE-92A3-AE199542CA7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9B4C6-47B7-4AB9-90F0-4E7E85BB2DC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5C1B5BA-65CB-42B1-B53F-B3E23D5DDB8C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F8CC48D-78E7-462C-9092-2AD59452798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xmlns="" val="2433546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B5BA-65CB-42B1-B53F-B3E23D5DDB8C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C48D-78E7-462C-9092-2AD5945279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71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B5BA-65CB-42B1-B53F-B3E23D5DDB8C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C48D-78E7-462C-9092-2AD5945279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377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B5BA-65CB-42B1-B53F-B3E23D5DDB8C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C48D-78E7-462C-9092-2AD5945279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895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C1B5BA-65CB-42B1-B53F-B3E23D5DDB8C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8CC48D-78E7-462C-9092-2AD5945279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xmlns="" val="1861100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B5BA-65CB-42B1-B53F-B3E23D5DDB8C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C48D-78E7-462C-9092-2AD5945279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437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B5BA-65CB-42B1-B53F-B3E23D5DDB8C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C48D-78E7-462C-9092-2AD5945279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500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B5BA-65CB-42B1-B53F-B3E23D5DDB8C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C48D-78E7-462C-9092-2AD5945279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2929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B5BA-65CB-42B1-B53F-B3E23D5DDB8C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C48D-78E7-462C-9092-2AD5945279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93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C1B5BA-65CB-42B1-B53F-B3E23D5DDB8C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8CC48D-78E7-462C-9092-2AD5945279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72864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C1B5BA-65CB-42B1-B53F-B3E23D5DDB8C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8CC48D-78E7-462C-9092-2AD5945279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066772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75C1B5BA-65CB-42B1-B53F-B3E23D5DDB8C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F8CC48D-78E7-462C-9092-2AD5945279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16902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3.xml"/><Relationship Id="rId1" Type="http://schemas.openxmlformats.org/officeDocument/2006/relationships/video" Target="../media/media1.mp4"/><Relationship Id="rId6" Type="http://schemas.openxmlformats.org/officeDocument/2006/relationships/image" Target="../media/image30.png"/><Relationship Id="rId5" Type="http://schemas.microsoft.com/office/2007/relationships/media" Target="../media/media1.mp4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microsoft.com/office/2007/relationships/media" Target="../media/media2.mp4"/><Relationship Id="rId2" Type="http://schemas.openxmlformats.org/officeDocument/2006/relationships/slideLayout" Target="../slideLayouts/slideLayout8.xml"/><Relationship Id="rId1" Type="http://schemas.openxmlformats.org/officeDocument/2006/relationships/video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8.xml"/><Relationship Id="rId1" Type="http://schemas.openxmlformats.org/officeDocument/2006/relationships/video" Target="../media/media3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media" Target="../media/media3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Media/5.png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2800" y="2239179"/>
            <a:ext cx="5631180" cy="264129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6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Психолого-педагогические условия сопровождения интенсификации освоения обучающимися обучающихся образовательных программ</a:t>
            </a:r>
            <a:endParaRPr lang="ru-RU" sz="2600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4917" y="2269475"/>
            <a:ext cx="3855720" cy="2126255"/>
          </a:xfrm>
        </p:spPr>
        <p:txBody>
          <a:bodyPr/>
          <a:lstStyle/>
          <a:p>
            <a:pPr marL="257175" algn="ctr">
              <a:lnSpc>
                <a:spcPct val="120000"/>
              </a:lnSpc>
              <a:spcAft>
                <a:spcPts val="0"/>
              </a:spcAft>
              <a:buClr>
                <a:srgbClr val="000099"/>
              </a:buClr>
              <a:tabLst>
                <a:tab pos="404813" algn="l"/>
              </a:tabLst>
              <a:defRPr/>
            </a:pPr>
            <a:r>
              <a:rPr lang="ru-RU" altLang="ru-RU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Научный руководитель</a:t>
            </a:r>
            <a:r>
              <a:rPr lang="ru-RU" altLang="ru-RU" b="1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-</a:t>
            </a:r>
          </a:p>
          <a:p>
            <a:pPr marL="257175" algn="ctr">
              <a:lnSpc>
                <a:spcPct val="120000"/>
              </a:lnSpc>
              <a:spcAft>
                <a:spcPts val="0"/>
              </a:spcAft>
              <a:buClr>
                <a:srgbClr val="000099"/>
              </a:buClr>
              <a:tabLst>
                <a:tab pos="404813" algn="l"/>
              </a:tabLst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 Вагина Елена Евгеньевна</a:t>
            </a:r>
          </a:p>
          <a:p>
            <a:pPr marL="257175" algn="ctr">
              <a:lnSpc>
                <a:spcPct val="120000"/>
              </a:lnSpc>
              <a:spcAft>
                <a:spcPts val="0"/>
              </a:spcAft>
              <a:buClr>
                <a:srgbClr val="000099"/>
              </a:buClr>
              <a:tabLst>
                <a:tab pos="404813" algn="l"/>
              </a:tabLst>
              <a:defRPr/>
            </a:pPr>
            <a:r>
              <a:rPr lang="ru-RU" altLang="ru-RU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Руководитель ОО –</a:t>
            </a:r>
          </a:p>
          <a:p>
            <a:pPr marL="257175" algn="ctr">
              <a:lnSpc>
                <a:spcPct val="120000"/>
              </a:lnSpc>
              <a:spcAft>
                <a:spcPts val="0"/>
              </a:spcAft>
              <a:buClr>
                <a:srgbClr val="000099"/>
              </a:buClr>
              <a:tabLst>
                <a:tab pos="404813" algn="l"/>
              </a:tabLst>
              <a:defRPr/>
            </a:pPr>
            <a:r>
              <a:rPr lang="ru-RU" altLang="ru-RU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Красников Андрей Анатольевич</a:t>
            </a:r>
          </a:p>
          <a:p>
            <a:pPr marL="257175" algn="ctr">
              <a:lnSpc>
                <a:spcPct val="120000"/>
              </a:lnSpc>
              <a:spcAft>
                <a:spcPts val="0"/>
              </a:spcAft>
              <a:buClr>
                <a:srgbClr val="000099"/>
              </a:buClr>
              <a:tabLst>
                <a:tab pos="404813" algn="l"/>
              </a:tabLst>
              <a:defRPr/>
            </a:pPr>
            <a:r>
              <a:rPr lang="ru-RU" altLang="ru-RU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Заместитель директора  по НМР</a:t>
            </a:r>
            <a:r>
              <a:rPr lang="ru-RU" altLang="ru-RU" b="1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- Русецкая Наталья Степановна</a:t>
            </a:r>
          </a:p>
          <a:p>
            <a:pPr algn="ctr">
              <a:lnSpc>
                <a:spcPct val="100000"/>
              </a:lnSpc>
              <a:spcAft>
                <a:spcPts val="0"/>
              </a:spcAft>
              <a:defRPr/>
            </a:pPr>
            <a:endParaRPr lang="ru-RU" i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7841290" y="228394"/>
            <a:ext cx="2418514" cy="1484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5824251" y="563341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defRPr/>
            </a:pPr>
            <a:r>
              <a:rPr lang="ru-RU" altLang="ru-RU" i="1" kern="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Статус в программе РИП </a:t>
            </a:r>
          </a:p>
          <a:p>
            <a:pPr algn="ctr">
              <a:lnSpc>
                <a:spcPct val="100000"/>
              </a:lnSpc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НМЦ 2023-2024гг</a:t>
            </a:r>
          </a:p>
          <a:p>
            <a:pPr algn="ctr">
              <a:lnSpc>
                <a:spcPct val="100000"/>
              </a:lnSpc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Стаж в программе-28 лет </a:t>
            </a:r>
            <a:endParaRPr lang="ru-RU" i="1" dirty="0">
              <a:solidFill>
                <a:srgbClr val="002060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Фестиваль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3138" y="204170"/>
            <a:ext cx="5438862" cy="36244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490" y="244696"/>
            <a:ext cx="9321915" cy="33719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Всероссийский , международный уровень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7950" y="852160"/>
            <a:ext cx="4060933" cy="6175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форум классных руководителей в г. Москва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13767" y="1713447"/>
            <a:ext cx="4351338" cy="4351338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5001" y="3257686"/>
            <a:ext cx="3471206" cy="34399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26291" y="6067719"/>
            <a:ext cx="3095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детский центр «Орленок»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Наталья\Desktop\Фестивал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5666" y="3252408"/>
            <a:ext cx="3320673" cy="253720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648241" y="6004193"/>
            <a:ext cx="3404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Всемирный фестиваль молодежи г. Сочи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273668" y="936433"/>
            <a:ext cx="197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Команда региона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868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3132" y="154379"/>
            <a:ext cx="4892634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590177" y="559296"/>
            <a:ext cx="3209439" cy="2183903"/>
          </a:xfrm>
        </p:spPr>
        <p:txBody>
          <a:bodyPr>
            <a:normAutofit lnSpcReduction="10000"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Брейн-ринг посвященный 375-летию города Ульяновска (Диплом -2 место)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Всероссийская просветительская  акция«Поделись своим знанием» (активные участники)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Ежегодная  игра « Что? Где? Когда?» (Диплом -1 место)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«Игры разума»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21434" y="166255"/>
            <a:ext cx="2992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уровень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740181" y="3186490"/>
            <a:ext cx="6257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Формируем и креативное мышление, повышаем уровень интеллекта коммуникации  и работу в команде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1301" y="946703"/>
            <a:ext cx="2976290" cy="2976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21673" y="154379"/>
            <a:ext cx="4979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Образовательный интенсив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«Энергия молодых» 26.10. – 28.10.2023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2942671" y="1442225"/>
            <a:ext cx="28390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Совершенствуем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навыки мышления,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коммуникации.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1620" y="3765785"/>
            <a:ext cx="2908147" cy="2908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142504" y="4548249"/>
            <a:ext cx="18763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Формируем навыки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«МЕДИА»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1595" y="2810303"/>
            <a:ext cx="3191675" cy="2592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17672" y="5480463"/>
            <a:ext cx="2983497" cy="1377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C0222E9-E235-CFE4-C40E-3DC601B2A2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585" y="2695865"/>
            <a:ext cx="2624427" cy="200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Наталья\Desktop\меди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79045" y="762828"/>
            <a:ext cx="2633142" cy="175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Наталья\Desktop\студенты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00199" y="4868883"/>
            <a:ext cx="2735363" cy="182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Наталья\Desktop\Куркова А.Г_\ПРОбизнес\tEi1S1LORgU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552874" y="3360995"/>
            <a:ext cx="4505387" cy="300417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4100080" y="2283154"/>
            <a:ext cx="3798865" cy="73132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Предпринимательские компетенции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Наталья\Desktop\Ли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5177" y="531385"/>
            <a:ext cx="5058890" cy="3197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510769" y="0"/>
            <a:ext cx="515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уровень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386" name="Picture 2" descr="C:\Users\Наталья\Desktop\Куркова А.Г_\Региональный проект Лига студенческого предпринимательства\PPucBRefI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7086" y="3933750"/>
            <a:ext cx="4334492" cy="2781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9" name="Picture 5" descr="C:\Users\Наталья\Desktop\Куркова А.Г_\Городская игра от управления по делам молодежи г.Ульяновск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710" y="593764"/>
            <a:ext cx="3530933" cy="26482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605154" y="4780256"/>
            <a:ext cx="20900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проект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Лига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студенческого предпринимате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льства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5255" y="3374963"/>
            <a:ext cx="1946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Городская интеллектуальная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бизнес-игра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ПРОбизнес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932650"/>
            <a:ext cx="19000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Городская игра от управления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делам молодежи г.Ульяновск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4183" y="1026001"/>
            <a:ext cx="3474558" cy="2315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2398" y="3433294"/>
            <a:ext cx="3726247" cy="2483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6721434" y="150022"/>
            <a:ext cx="5272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Федеральное агентство по делам молодёжи Росмолодёжь, Министерства молодёжного развития Ульяновской области  </a:t>
            </a:r>
          </a:p>
          <a:p>
            <a:pPr algn="ctr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 молодых </a:t>
            </a:r>
          </a:p>
          <a:p>
            <a:pPr algn="ctr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Ульяновский  техникум  питания и торговли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13227" y="3366701"/>
            <a:ext cx="3282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Проект-шоу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«Кто на кухне хозяин?»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11-13.10.2023г.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7071" y="6119336"/>
            <a:ext cx="4886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Команды  студентов и наставников г. Казань, г. Чебоксары, г. Йошкар-Ола, г. Ижевск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1782" y="403760"/>
            <a:ext cx="800219" cy="587003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Учебная мотивация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document_530339227097473408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679737" y="4283417"/>
            <a:ext cx="2435761" cy="243576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06371" y="155176"/>
            <a:ext cx="3074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Межрегиональный уровень</a:t>
            </a:r>
            <a:endParaRPr lang="ru-RU" dirty="0"/>
          </a:p>
        </p:txBody>
      </p:sp>
      <p:pic>
        <p:nvPicPr>
          <p:cNvPr id="16" name="Picture 2" descr="C:\Users\Наталья\Desktop\Межрегион студент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778" y="3434400"/>
            <a:ext cx="4046490" cy="2696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53388" y="463792"/>
            <a:ext cx="6456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600" b="1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Полуфинал «Большая перемена»</a:t>
            </a:r>
          </a:p>
          <a:p>
            <a:pPr algn="ctr"/>
            <a:r>
              <a:rPr lang="ru-RU" altLang="zh-CN" sz="1600" b="1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Межрегиональная образовательная площадка 18.09.2023г.</a:t>
            </a:r>
            <a:br>
              <a:rPr lang="ru-RU" altLang="zh-CN" sz="1600" b="1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3756" y="1427183"/>
            <a:ext cx="29213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zh-CN" sz="1400" b="1" kern="0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Роль модели студенческого самоуправления в формировании СУМ, мягких компетенций, рефлексивно-самооценочных навыков</a:t>
            </a:r>
          </a:p>
          <a:p>
            <a:pPr lvl="0" algn="ctr">
              <a:defRPr/>
            </a:pPr>
            <a:r>
              <a:rPr lang="ru-RU" altLang="zh-CN" sz="1400" b="1" kern="0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Студенты, заместители директоров по УВР, классные руководители, социальные педагоги</a:t>
            </a:r>
            <a:endParaRPr lang="en-US" altLang="zh-CN" sz="1400" b="1" kern="0" dirty="0">
              <a:solidFill>
                <a:srgbClr val="00206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273225"/>
            <a:ext cx="451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Телемост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 вместе: Приморье»  РСМ г. Находка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Наталья\Desktop\большая перемен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84466" y="1067005"/>
            <a:ext cx="3391117" cy="2261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8141" y="724395"/>
            <a:ext cx="11245932" cy="38001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конкурс по освоению социальных навыков «Команда первых»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8672" y="1940428"/>
            <a:ext cx="3468522" cy="3468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1837226" y="5635629"/>
            <a:ext cx="7190595" cy="1021278"/>
          </a:xfrm>
          <a:solidFill>
            <a:schemeClr val="accent1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19 11. по 23..11 2023 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г. Нижний Новгород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студенты техникума   и наставник  представляли Ульяновскую область на Всероссийском уровне  (компетенция «Креативность»)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s://sun9-28.userapi.com/impg/EXMvjimyps51YqHFOhUahcRxFTwNu4ONipm0uA/gZcBZe3We1g.jpg?size=1280x960&amp;quality=95&amp;sign=abc74383093ec37249e5edfb5d4ff93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67" y="2971397"/>
            <a:ext cx="3201952" cy="2401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289157" y="1196616"/>
            <a:ext cx="314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этап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39357" y="1535606"/>
            <a:ext cx="2526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место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«Эмоциональный интеллект»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929358" y="3518044"/>
            <a:ext cx="50688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Эмоциональный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интеллект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3" name="Объект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38205" y="1468246"/>
            <a:ext cx="4028199" cy="402819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6018" y="251752"/>
            <a:ext cx="2533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0821" y="685800"/>
            <a:ext cx="4381994" cy="323603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Стажировка с «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Food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Expo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Москва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753586" y="1398114"/>
            <a:ext cx="4351338" cy="4351338"/>
          </a:xfrm>
          <a:prstGeom prst="rect">
            <a:avLst/>
          </a:prstGeom>
        </p:spPr>
      </p:pic>
      <p:pic>
        <p:nvPicPr>
          <p:cNvPr id="8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53934" y="2093821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201777" y="463137"/>
            <a:ext cx="800219" cy="587003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Учебная мотивация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3570" y="722898"/>
            <a:ext cx="5074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Финал VII Всероссийской научной конференции Имени Льва Толстого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г.Казань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68779" y="5975587"/>
            <a:ext cx="5189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Студентка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УТПиТ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98522" y="216125"/>
            <a:ext cx="2533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668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93271" y="412668"/>
            <a:ext cx="3855720" cy="9767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 Всероссийский итоговый форум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волонтеров общественного мониторинга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г.Пенза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dirty="0"/>
          </a:p>
        </p:txBody>
      </p:sp>
      <p:pic>
        <p:nvPicPr>
          <p:cNvPr id="8" name="Объект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7631" r="17631"/>
          <a:stretch>
            <a:fillRect/>
          </a:stretch>
        </p:blipFill>
        <p:spPr>
          <a:xfrm>
            <a:off x="2237644" y="4346369"/>
            <a:ext cx="2247269" cy="2328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82061"/>
            <a:ext cx="5320328" cy="299268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8129" y="4781620"/>
            <a:ext cx="1840675" cy="555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defRPr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Активист клуба РСМ</a:t>
            </a:r>
          </a:p>
        </p:txBody>
      </p:sp>
      <p:pic>
        <p:nvPicPr>
          <p:cNvPr id="13" name="Объект 4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5727124" y="2185060"/>
            <a:ext cx="5851318" cy="410371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749315" y="1736169"/>
            <a:ext cx="5449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Пространство развития | Проект РСМ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13072" y="794150"/>
            <a:ext cx="6357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форум «Пространство Развития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Киров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708072" y="6276546"/>
            <a:ext cx="5894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13-16 ноября, приняла участие студентка УТПиТ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24204" y="273132"/>
            <a:ext cx="4602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Межрегиональный , всероссийский уровень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66254" y="5783283"/>
            <a:ext cx="187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Эмоциональный интеллект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 rot="5400000">
            <a:off x="10317723" y="3024724"/>
            <a:ext cx="303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Коммуникативные навы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92276" y="2196933"/>
            <a:ext cx="4858656" cy="7837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форум студентов и специалистов СПО «Команда ПРОФИ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Казань 11.10 -15.10.2023г</a:t>
            </a:r>
            <a:r>
              <a:rPr lang="ru-RU" sz="1800" b="1" dirty="0" smtClean="0">
                <a:solidFill>
                  <a:srgbClr val="002060"/>
                </a:solidFill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Содержимое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8918370" y="0"/>
            <a:ext cx="2620566" cy="1776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 rot="5400000">
            <a:off x="8477002" y="2982685"/>
            <a:ext cx="6697683" cy="73231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Формируем  управленческие навыки, совершенствуем работу в кома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нде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8"/>
          <p:cNvPicPr>
            <a:picLocks noChangeAspect="1"/>
          </p:cNvPicPr>
          <p:nvPr/>
        </p:nvPicPr>
        <p:blipFill rotWithShape="1">
          <a:blip r:embed="rId4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74" t="27652" r="12255" b="7940"/>
          <a:stretch/>
        </p:blipFill>
        <p:spPr>
          <a:xfrm>
            <a:off x="5606280" y="354105"/>
            <a:ext cx="3395216" cy="1807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761607" y="287378"/>
            <a:ext cx="2533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dirty="0"/>
          </a:p>
        </p:txBody>
      </p:sp>
      <p:pic>
        <p:nvPicPr>
          <p:cNvPr id="10" name="Объект 5"/>
          <p:cNvPicPr>
            <a:picLocks noChangeAspect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7" y="3004456"/>
            <a:ext cx="2233980" cy="335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50421" y="2227061"/>
            <a:ext cx="2521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фестиваль «РСМ: Разные. Смелые. Молодые»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Объект 4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2620484" y="1059871"/>
            <a:ext cx="2656117" cy="1992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document_530339227097473408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>
            <a:lum bright="10000"/>
          </a:blip>
          <a:stretch>
            <a:fillRect/>
          </a:stretch>
        </p:blipFill>
        <p:spPr>
          <a:xfrm>
            <a:off x="356259" y="213756"/>
            <a:ext cx="1959429" cy="1959429"/>
          </a:xfrm>
          <a:prstGeom prst="rect">
            <a:avLst/>
          </a:prstGeom>
        </p:spPr>
      </p:pic>
      <p:pic>
        <p:nvPicPr>
          <p:cNvPr id="14" name="Объект 6"/>
          <p:cNvPicPr>
            <a:picLocks noChangeAspect="1"/>
          </p:cNvPicPr>
          <p:nvPr/>
        </p:nvPicPr>
        <p:blipFill>
          <a:blip r:embed="rId9" cstate="print">
            <a:lum bright="10000"/>
          </a:blip>
          <a:stretch>
            <a:fillRect/>
          </a:stretch>
        </p:blipFill>
        <p:spPr>
          <a:xfrm>
            <a:off x="2714605" y="3788227"/>
            <a:ext cx="2560071" cy="171004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715491" y="5663033"/>
            <a:ext cx="25809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Москва с 14 по 17 апреля 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Корпоративный конкурс «Команда РСМ»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Заочный и очный этап-3место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2504" y="6488668"/>
            <a:ext cx="2315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34 делегации </a:t>
            </a:r>
            <a:endParaRPr lang="ru-RU" dirty="0"/>
          </a:p>
        </p:txBody>
      </p:sp>
      <p:pic>
        <p:nvPicPr>
          <p:cNvPr id="18" name="Picture 2" descr="C:\Users\Наталья\Desktop\ryYWXTAy48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33903" y="3197595"/>
            <a:ext cx="3657600" cy="3423982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9276528" y="3228739"/>
            <a:ext cx="20169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Международный фестиваль кондитерского мастерства «Сладкий май»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15 - 17 мая 2024 г. Пенза</a:t>
            </a: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среди студентов колледжей и техникумов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Представлено 3 направления: поварское, кондитерское и хлебопечение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C314CD-A8B8-A4BD-0832-77333A50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773" y="475014"/>
            <a:ext cx="6680200" cy="5380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 года </a:t>
            </a: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2023-2024</a:t>
            </a: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CD6E9FD1-C5D0-13D9-55B9-1B3233F6B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7" y="3763984"/>
            <a:ext cx="3541798" cy="2387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7449E008-86B4-F5A9-54CF-850BB224F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9" y="687863"/>
            <a:ext cx="3111335" cy="2921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800103" y="4278978"/>
            <a:ext cx="3949040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a typeface="+mj-ea"/>
                <a:cs typeface="+mj-cs"/>
              </a:rPr>
              <a:t>ГРАН-ПРИ, 1 место</a:t>
            </a:r>
          </a:p>
          <a:p>
            <a:pPr algn="ctr"/>
            <a:r>
              <a:rPr lang="ru-RU" b="1" dirty="0" smtClean="0">
                <a:solidFill>
                  <a:srgbClr val="92D050"/>
                </a:solidFill>
                <a:ea typeface="+mj-ea"/>
                <a:cs typeface="+mj-cs"/>
              </a:rPr>
              <a:t>Общественник года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a typeface="+mj-ea"/>
                <a:cs typeface="+mj-cs"/>
              </a:rPr>
              <a:t>Студенческий клуб года</a:t>
            </a:r>
          </a:p>
          <a:p>
            <a:pPr algn="ctr"/>
            <a:r>
              <a:rPr lang="ru-RU" b="1" dirty="0" smtClean="0">
                <a:solidFill>
                  <a:srgbClr val="92D050"/>
                </a:solidFill>
                <a:ea typeface="+mj-ea"/>
                <a:cs typeface="+mj-cs"/>
              </a:rPr>
              <a:t>Профессионал года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a typeface="+mj-ea"/>
                <a:cs typeface="+mj-cs"/>
              </a:rPr>
              <a:t>Староста года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a typeface="+mj-ea"/>
                <a:cs typeface="+mj-cs"/>
              </a:rPr>
              <a:t>Студенческое медиа года</a:t>
            </a:r>
          </a:p>
        </p:txBody>
      </p:sp>
      <p:sp>
        <p:nvSpPr>
          <p:cNvPr id="7" name="Содержимое 5"/>
          <p:cNvSpPr txBox="1">
            <a:spLocks/>
          </p:cNvSpPr>
          <p:nvPr/>
        </p:nvSpPr>
        <p:spPr>
          <a:xfrm>
            <a:off x="3871354" y="1846777"/>
            <a:ext cx="3930732" cy="2070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marR="0" lvl="0" indent="-38404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 27 11. по 03..12 2023 </a:t>
            </a:r>
          </a:p>
          <a:p>
            <a:pPr marL="0" marR="0" lvl="0" indent="-38404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г. Казань</a:t>
            </a:r>
          </a:p>
          <a:p>
            <a:pPr marL="0" marR="0" lvl="0" indent="-38404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студенты техникума   и наставник  представляли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Ульяновскую область на Всероссийском уровне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6562" y="319210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Региональный</a:t>
            </a:r>
            <a:r>
              <a:rPr lang="ru-RU" b="1" dirty="0" smtClean="0">
                <a:solidFill>
                  <a:srgbClr val="1F497D"/>
                </a:solidFill>
              </a:rPr>
              <a:t> этап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15011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Навыки публичного выступления и креативность</a:t>
            </a:r>
            <a:endParaRPr lang="ru-RU" sz="2800" dirty="0"/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8740" y="1650670"/>
            <a:ext cx="4140964" cy="44176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53248" y="961901"/>
            <a:ext cx="2282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этап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67944" y="144873"/>
            <a:ext cx="2533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889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928" y="305790"/>
            <a:ext cx="3914315" cy="4542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Всемирный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фестиваль молодежи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г. Сочи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5785922" y="2860926"/>
            <a:ext cx="5103751" cy="3455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656088" y="2287870"/>
            <a:ext cx="3253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Минский колледж предпринимательства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0805" y="1207499"/>
            <a:ext cx="30957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Бишкекского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финансово - экономический техникума им. Токтоналиева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document_530339227097473408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063587" y="174945"/>
            <a:ext cx="2918616" cy="29186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750" y="1955518"/>
            <a:ext cx="4839878" cy="36299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06930" y="3078078"/>
            <a:ext cx="1673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ВФМ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49381" y="5688281"/>
            <a:ext cx="4809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Студенты УТПиТ прошли региональный, федеральный отбор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84323" y="320634"/>
            <a:ext cx="3685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Международный телемост</a:t>
            </a:r>
          </a:p>
          <a:p>
            <a:pPr algn="ctr"/>
            <a:r>
              <a:rPr lang="ru-RU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(Белоруссия, Киргизия)</a:t>
            </a:r>
            <a:endParaRPr lang="en-GB" altLang="zh-CN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57652" y="6347227"/>
            <a:ext cx="6634347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ru-RU" altLang="zh-CN" sz="1600" b="1" kern="0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Роль модели студенческого самоуправления в формировании СУМ</a:t>
            </a:r>
            <a:endParaRPr lang="en-US" altLang="zh-CN" sz="1600" b="1" kern="0" dirty="0">
              <a:solidFill>
                <a:srgbClr val="00206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1"/>
          <p:cNvSpPr/>
          <p:nvPr/>
        </p:nvSpPr>
        <p:spPr>
          <a:xfrm>
            <a:off x="1000361" y="3999810"/>
            <a:ext cx="9583144" cy="1299303"/>
          </a:xfrm>
          <a:custGeom>
            <a:avLst/>
            <a:gdLst/>
            <a:ahLst/>
            <a:cxnLst/>
            <a:rect l="l" t="t" r="r" b="b"/>
            <a:pathLst>
              <a:path w="7085181" h="1244248">
                <a:moveTo>
                  <a:pt x="333395" y="0"/>
                </a:moveTo>
                <a:lnTo>
                  <a:pt x="7085181" y="0"/>
                </a:lnTo>
                <a:lnTo>
                  <a:pt x="6751786" y="1244248"/>
                </a:lnTo>
                <a:lnTo>
                  <a:pt x="0" y="12442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38221" tIns="69110" rIns="138221" bIns="69110" rtlCol="0" anchor="ctr"/>
          <a:lstStyle/>
          <a:p>
            <a:pPr defTabSz="1382207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700" b="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5" name="矩形 21"/>
          <p:cNvSpPr/>
          <p:nvPr/>
        </p:nvSpPr>
        <p:spPr>
          <a:xfrm>
            <a:off x="2225407" y="2092904"/>
            <a:ext cx="9691171" cy="1718931"/>
          </a:xfrm>
          <a:custGeom>
            <a:avLst/>
            <a:gdLst/>
            <a:ahLst/>
            <a:cxnLst/>
            <a:rect l="l" t="t" r="r" b="b"/>
            <a:pathLst>
              <a:path w="7085181" h="1244248">
                <a:moveTo>
                  <a:pt x="333395" y="0"/>
                </a:moveTo>
                <a:lnTo>
                  <a:pt x="7085181" y="0"/>
                </a:lnTo>
                <a:lnTo>
                  <a:pt x="6751786" y="1244248"/>
                </a:lnTo>
                <a:lnTo>
                  <a:pt x="0" y="1244248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38221" tIns="69110" rIns="138221" bIns="69110" rtlCol="0" anchor="ctr"/>
          <a:lstStyle/>
          <a:p>
            <a:pPr defTabSz="1382207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700" b="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6" name="矩形 21"/>
          <p:cNvSpPr/>
          <p:nvPr/>
        </p:nvSpPr>
        <p:spPr>
          <a:xfrm>
            <a:off x="1464675" y="746387"/>
            <a:ext cx="9173915" cy="1203599"/>
          </a:xfrm>
          <a:custGeom>
            <a:avLst/>
            <a:gdLst/>
            <a:ahLst/>
            <a:cxnLst/>
            <a:rect l="l" t="t" r="r" b="b"/>
            <a:pathLst>
              <a:path w="7085181" h="1244248">
                <a:moveTo>
                  <a:pt x="333395" y="0"/>
                </a:moveTo>
                <a:lnTo>
                  <a:pt x="7085181" y="0"/>
                </a:lnTo>
                <a:lnTo>
                  <a:pt x="6751786" y="1244248"/>
                </a:lnTo>
                <a:lnTo>
                  <a:pt x="0" y="12442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38221" tIns="69110" rIns="138221" bIns="69110" rtlCol="0" anchor="ctr"/>
          <a:lstStyle/>
          <a:p>
            <a:pPr defTabSz="1382207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700" b="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2520" y="2148289"/>
            <a:ext cx="881349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Федеральный проект «Профессионалитет»</a:t>
            </a:r>
            <a:r>
              <a:rPr lang="ru-RU" sz="1600" dirty="0" smtClean="0"/>
              <a:t>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–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Постановление Правительства Российской Федерации от 16.03.2022 № 387 </a:t>
            </a:r>
            <a:endParaRPr lang="ru-RU" sz="12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/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новая модель практико-ориентированной подготовки квалифицированных кадров по наиболее востребованным профессиям и специальностям, направленная на максимальное приближение условий подготовки обучающихся образовательных организаций среднего профессионального образования к реальным условиям производства 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 в целях разработки, апробации и внедрения новой образовательной технологии конструирования образовательных программ СПО, а также интенсификации образовательной деятельности на основе совершенствования практической подготовки на современном оборудовании с применением интегративных педагогических подходов</a:t>
            </a:r>
            <a:endParaRPr lang="ru-RU" altLang="zh-CN" sz="1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7109" y="4157240"/>
            <a:ext cx="881349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Федеральный проект «Современная школа»</a:t>
            </a:r>
            <a:endParaRPr lang="ru-RU" sz="1600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 на обеспечение возможности детям получать качественное общее образование в условиях, отвечающих современным требованиям, независимо от места проживания ребенка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организацию комплексного психолого-педагогического сопровождения участников образовательных отношений, а также обеспечение возможности профессионального развития педагогических работников</a:t>
            </a:r>
            <a:endParaRPr lang="ru-RU" altLang="zh-CN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8965" y="806658"/>
            <a:ext cx="828124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Федеральный проект «Молодые профессионалы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(Повышение конкурентоспособности профессионального образования)»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 на обеспечение возможности обучающимся образовательных организаций, реализующих программы среднего профессионального образования, получить профессиональное образование, соответствующее требованиям экономики и запросам рынка труда</a:t>
            </a:r>
            <a:r>
              <a:rPr lang="ru-RU" sz="1400" b="1" dirty="0" smtClean="0">
                <a:solidFill>
                  <a:srgbClr val="002060"/>
                </a:solidFill>
              </a:rPr>
              <a:t>.</a:t>
            </a:r>
            <a:endParaRPr lang="ru-RU" altLang="zh-CN" sz="1400" b="1" dirty="0">
              <a:solidFill>
                <a:srgbClr val="002060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23659" y="260648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 темы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矩形 21"/>
          <p:cNvSpPr/>
          <p:nvPr/>
        </p:nvSpPr>
        <p:spPr>
          <a:xfrm>
            <a:off x="1666257" y="5413534"/>
            <a:ext cx="9603998" cy="1273704"/>
          </a:xfrm>
          <a:custGeom>
            <a:avLst/>
            <a:gdLst/>
            <a:ahLst/>
            <a:cxnLst/>
            <a:rect l="l" t="t" r="r" b="b"/>
            <a:pathLst>
              <a:path w="7085181" h="1244248">
                <a:moveTo>
                  <a:pt x="333395" y="0"/>
                </a:moveTo>
                <a:lnTo>
                  <a:pt x="7085181" y="0"/>
                </a:lnTo>
                <a:lnTo>
                  <a:pt x="6751786" y="1244248"/>
                </a:lnTo>
                <a:lnTo>
                  <a:pt x="0" y="1244248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38221" tIns="69110" rIns="138221" bIns="69110" rtlCol="0" anchor="ctr"/>
          <a:lstStyle/>
          <a:p>
            <a:pPr defTabSz="1382207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700" b="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93205" y="5446774"/>
            <a:ext cx="8174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Федеральный проект «Успех каждого ребенка»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 на 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и работу системы выявления, поддержки и развития способностей и талантов детей и молодежи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 рамках проекта ведется работа по обеспечению равного доступа детей к актуальным и востребованным программам дополнительного образования, выявлению талантов каждого ребенка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38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961900" y="602487"/>
            <a:ext cx="6726238" cy="1325562"/>
          </a:xfrm>
          <a:noFill/>
          <a:ln>
            <a:noFill/>
          </a:ln>
        </p:spPr>
        <p:txBody>
          <a:bodyPr>
            <a:normAutofit/>
          </a:bodyPr>
          <a:lstStyle>
            <a:defPPr lvl="0">
              <a:buNone/>
            </a:defPPr>
            <a:lvl1pPr lvl="0">
              <a:buChar char=" "/>
            </a:lvl1pPr>
          </a:lstStyle>
          <a:p>
            <a:pPr lvl="0" algn="ctr">
              <a:buNone/>
            </a:pP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Социальные </a:t>
            </a:r>
            <a:r>
              <a:rPr lang="ru-RU" sz="2400" b="1" dirty="0"/>
              <a:t>сети как инструмент транслирования мероприятий и работы НМЦ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995765" y="2752988"/>
            <a:ext cx="2961232" cy="261122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3"/>
              <a:gd name="f7" fmla="val f3"/>
              <a:gd name="f8" fmla="*/ f2 1 1"/>
              <a:gd name="f9" fmla="*/ f8 1 f3"/>
              <a:gd name="f10" fmla="*/ f8 1 f3"/>
              <a:gd name="f11" fmla="*/ f6 1 1"/>
              <a:gd name="f12" fmla="*/ f7 1 1"/>
              <a:gd name="f13" fmla="*/ f11 1 f3"/>
              <a:gd name="f14" fmla="*/ f12 1 f3"/>
              <a:gd name="f15" fmla="*/ f9 f3 1"/>
              <a:gd name="f16" fmla="*/ f10 f3 1"/>
              <a:gd name="f17" fmla="*/ f13 f3 1"/>
              <a:gd name="f18" fmla="*/ f14 f3 1"/>
              <a:gd name="f19" fmla="*/ f15 f4 1"/>
              <a:gd name="f20" fmla="*/ f16 f5 1"/>
              <a:gd name="f21" fmla="*/ f17 f4 1"/>
              <a:gd name="f22" fmla="*/ f1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0" r="f21" b="f2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blipFill>
            <a:blip r:embed="rId2" r:link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  <a:prstDash val="solid"/>
          </a:ln>
        </p:spPr>
        <p:txBody>
          <a:bodyPr wrap="square" lIns="45720" tIns="45720" rIns="45720" bIns="45720"/>
          <a:lstStyle/>
          <a:p>
            <a:pPr marR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200" spc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XO Thame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0649"/>
          <a:stretch>
            <a:fillRect/>
          </a:stretch>
        </p:blipFill>
        <p:spPr>
          <a:xfrm>
            <a:off x="8014485" y="365125"/>
            <a:ext cx="3224588" cy="62484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2873" t="37408" r="22356" b="25690"/>
          <a:stretch>
            <a:fillRect/>
          </a:stretch>
        </p:blipFill>
        <p:spPr>
          <a:xfrm>
            <a:off x="4244899" y="2756864"/>
            <a:ext cx="3099240" cy="3757442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98928" y="2348829"/>
            <a:ext cx="1265155" cy="36933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pc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/>
              </a:rPr>
              <a:t>ВКонтакте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8961" y="2352397"/>
            <a:ext cx="1165704" cy="36933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pc="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/>
              </a:rPr>
              <a:t>Телеграм</a:t>
            </a:r>
            <a:r>
              <a:rPr lang="ru-RU" sz="1800" b="1" spc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527382" y="764705"/>
            <a:ext cx="7980797" cy="4746825"/>
            <a:chOff x="2000963" y="1355618"/>
            <a:chExt cx="5422865" cy="4710027"/>
          </a:xfrm>
        </p:grpSpPr>
        <p:grpSp>
          <p:nvGrpSpPr>
            <p:cNvPr id="3" name="组合 8"/>
            <p:cNvGrpSpPr/>
            <p:nvPr/>
          </p:nvGrpSpPr>
          <p:grpSpPr>
            <a:xfrm>
              <a:off x="4020386" y="5660148"/>
              <a:ext cx="3403442" cy="109703"/>
              <a:chOff x="4020597" y="1674310"/>
              <a:chExt cx="3403442" cy="109703"/>
            </a:xfrm>
          </p:grpSpPr>
          <p:cxnSp>
            <p:nvCxnSpPr>
              <p:cNvPr id="42" name="直接连接符 55"/>
              <p:cNvCxnSpPr/>
              <p:nvPr/>
            </p:nvCxnSpPr>
            <p:spPr>
              <a:xfrm>
                <a:off x="4020597" y="1675424"/>
                <a:ext cx="3386044" cy="43551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56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组合 9"/>
            <p:cNvGrpSpPr/>
            <p:nvPr/>
          </p:nvGrpSpPr>
          <p:grpSpPr>
            <a:xfrm>
              <a:off x="5185514" y="4663198"/>
              <a:ext cx="2238314" cy="109703"/>
              <a:chOff x="5185725" y="1674310"/>
              <a:chExt cx="2238314" cy="109703"/>
            </a:xfrm>
          </p:grpSpPr>
          <p:cxnSp>
            <p:nvCxnSpPr>
              <p:cNvPr id="40" name="直接连接符 53"/>
              <p:cNvCxnSpPr/>
              <p:nvPr/>
            </p:nvCxnSpPr>
            <p:spPr>
              <a:xfrm>
                <a:off x="5185725" y="1718973"/>
                <a:ext cx="2121855" cy="0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椭圆 54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10"/>
            <p:cNvGrpSpPr/>
            <p:nvPr/>
          </p:nvGrpSpPr>
          <p:grpSpPr>
            <a:xfrm>
              <a:off x="5605970" y="3666248"/>
              <a:ext cx="1817858" cy="109703"/>
              <a:chOff x="5606181" y="1674310"/>
              <a:chExt cx="1817858" cy="109703"/>
            </a:xfrm>
          </p:grpSpPr>
          <p:cxnSp>
            <p:nvCxnSpPr>
              <p:cNvPr id="38" name="直接连接符 51"/>
              <p:cNvCxnSpPr/>
              <p:nvPr/>
            </p:nvCxnSpPr>
            <p:spPr>
              <a:xfrm flipV="1">
                <a:off x="5606181" y="1718973"/>
                <a:ext cx="1701399" cy="5094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52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"/>
            <p:cNvGrpSpPr/>
            <p:nvPr/>
          </p:nvGrpSpPr>
          <p:grpSpPr>
            <a:xfrm>
              <a:off x="5149222" y="2669299"/>
              <a:ext cx="2274606" cy="109703"/>
              <a:chOff x="5149433" y="1674310"/>
              <a:chExt cx="2274606" cy="109703"/>
            </a:xfrm>
          </p:grpSpPr>
          <p:cxnSp>
            <p:nvCxnSpPr>
              <p:cNvPr id="36" name="直接连接符 49"/>
              <p:cNvCxnSpPr/>
              <p:nvPr/>
            </p:nvCxnSpPr>
            <p:spPr>
              <a:xfrm flipV="1">
                <a:off x="5149433" y="1718973"/>
                <a:ext cx="2158147" cy="6462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50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3904572" y="1672349"/>
              <a:ext cx="3519256" cy="109703"/>
              <a:chOff x="3904783" y="1674310"/>
              <a:chExt cx="3519256" cy="109703"/>
            </a:xfrm>
          </p:grpSpPr>
          <p:cxnSp>
            <p:nvCxnSpPr>
              <p:cNvPr id="34" name="直接连接符 47"/>
              <p:cNvCxnSpPr/>
              <p:nvPr/>
            </p:nvCxnSpPr>
            <p:spPr>
              <a:xfrm flipV="1">
                <a:off x="3904783" y="1718973"/>
                <a:ext cx="3402797" cy="10188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椭圆 48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" name="任意多边形 13"/>
            <p:cNvSpPr/>
            <p:nvPr/>
          </p:nvSpPr>
          <p:spPr>
            <a:xfrm>
              <a:off x="3202547" y="1632858"/>
              <a:ext cx="2071340" cy="4143828"/>
            </a:xfrm>
            <a:custGeom>
              <a:avLst/>
              <a:gdLst>
                <a:gd name="connsiteX0" fmla="*/ 0 w 2468160"/>
                <a:gd name="connsiteY0" fmla="*/ 0 h 4937688"/>
                <a:gd name="connsiteX1" fmla="*/ 251709 w 2468160"/>
                <a:gd name="connsiteY1" fmla="*/ 12711 h 4937688"/>
                <a:gd name="connsiteX2" fmla="*/ 2468160 w 2468160"/>
                <a:gd name="connsiteY2" fmla="*/ 2468844 h 4937688"/>
                <a:gd name="connsiteX3" fmla="*/ 251709 w 2468160"/>
                <a:gd name="connsiteY3" fmla="*/ 4924978 h 4937688"/>
                <a:gd name="connsiteX4" fmla="*/ 0 w 2468160"/>
                <a:gd name="connsiteY4" fmla="*/ 4937688 h 4937688"/>
                <a:gd name="connsiteX5" fmla="*/ 0 w 2468160"/>
                <a:gd name="connsiteY5" fmla="*/ 4688120 h 4937688"/>
                <a:gd name="connsiteX6" fmla="*/ 226192 w 2468160"/>
                <a:gd name="connsiteY6" fmla="*/ 4676698 h 4937688"/>
                <a:gd name="connsiteX7" fmla="*/ 2218592 w 2468160"/>
                <a:gd name="connsiteY7" fmla="*/ 2468844 h 4937688"/>
                <a:gd name="connsiteX8" fmla="*/ 226192 w 2468160"/>
                <a:gd name="connsiteY8" fmla="*/ 260990 h 4937688"/>
                <a:gd name="connsiteX9" fmla="*/ 0 w 2468160"/>
                <a:gd name="connsiteY9" fmla="*/ 249569 h 493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8160" h="4937688">
                  <a:moveTo>
                    <a:pt x="0" y="0"/>
                  </a:moveTo>
                  <a:lnTo>
                    <a:pt x="251709" y="12711"/>
                  </a:lnTo>
                  <a:cubicBezTo>
                    <a:pt x="1496657" y="139142"/>
                    <a:pt x="2468160" y="1190539"/>
                    <a:pt x="2468160" y="2468844"/>
                  </a:cubicBezTo>
                  <a:cubicBezTo>
                    <a:pt x="2468160" y="3747149"/>
                    <a:pt x="1496657" y="4798546"/>
                    <a:pt x="251709" y="4924978"/>
                  </a:cubicBezTo>
                  <a:lnTo>
                    <a:pt x="0" y="4937688"/>
                  </a:lnTo>
                  <a:lnTo>
                    <a:pt x="0" y="4688120"/>
                  </a:lnTo>
                  <a:lnTo>
                    <a:pt x="226192" y="4676698"/>
                  </a:lnTo>
                  <a:cubicBezTo>
                    <a:pt x="1345293" y="4563047"/>
                    <a:pt x="2218592" y="3617931"/>
                    <a:pt x="2218592" y="2468844"/>
                  </a:cubicBezTo>
                  <a:cubicBezTo>
                    <a:pt x="2218592" y="1319758"/>
                    <a:pt x="1345293" y="374641"/>
                    <a:pt x="226192" y="260990"/>
                  </a:cubicBezTo>
                  <a:lnTo>
                    <a:pt x="0" y="249569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8" name="组合 14"/>
            <p:cNvGrpSpPr/>
            <p:nvPr/>
          </p:nvGrpSpPr>
          <p:grpSpPr>
            <a:xfrm>
              <a:off x="4310718" y="2346371"/>
              <a:ext cx="819955" cy="726710"/>
              <a:chOff x="3295850" y="2263222"/>
              <a:chExt cx="2643765" cy="2343151"/>
            </a:xfrm>
          </p:grpSpPr>
          <p:sp>
            <p:nvSpPr>
              <p:cNvPr id="32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3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15"/>
            <p:cNvGrpSpPr/>
            <p:nvPr/>
          </p:nvGrpSpPr>
          <p:grpSpPr>
            <a:xfrm>
              <a:off x="4775537" y="3334124"/>
              <a:ext cx="819955" cy="726710"/>
              <a:chOff x="3295850" y="2263222"/>
              <a:chExt cx="2643765" cy="2343151"/>
            </a:xfrm>
          </p:grpSpPr>
          <p:sp>
            <p:nvSpPr>
              <p:cNvPr id="30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6"/>
            <p:cNvGrpSpPr/>
            <p:nvPr/>
          </p:nvGrpSpPr>
          <p:grpSpPr>
            <a:xfrm>
              <a:off x="4329267" y="4349464"/>
              <a:ext cx="819955" cy="726710"/>
              <a:chOff x="3295850" y="2263222"/>
              <a:chExt cx="2643765" cy="2343151"/>
            </a:xfrm>
          </p:grpSpPr>
          <p:sp>
            <p:nvSpPr>
              <p:cNvPr id="28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9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7"/>
            <p:cNvGrpSpPr/>
            <p:nvPr/>
          </p:nvGrpSpPr>
          <p:grpSpPr>
            <a:xfrm>
              <a:off x="3156467" y="1355618"/>
              <a:ext cx="819955" cy="726710"/>
              <a:chOff x="3295850" y="2263221"/>
              <a:chExt cx="2643765" cy="2343151"/>
            </a:xfrm>
          </p:grpSpPr>
          <p:sp>
            <p:nvSpPr>
              <p:cNvPr id="26" name="Freeform 5"/>
              <p:cNvSpPr/>
              <p:nvPr/>
            </p:nvSpPr>
            <p:spPr bwMode="auto">
              <a:xfrm rot="10800000">
                <a:off x="3295850" y="2263221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8"/>
            <p:cNvGrpSpPr/>
            <p:nvPr/>
          </p:nvGrpSpPr>
          <p:grpSpPr>
            <a:xfrm>
              <a:off x="3128624" y="5338935"/>
              <a:ext cx="819955" cy="726710"/>
              <a:chOff x="3295850" y="2263222"/>
              <a:chExt cx="2643765" cy="2343151"/>
            </a:xfrm>
          </p:grpSpPr>
          <p:sp>
            <p:nvSpPr>
              <p:cNvPr id="24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5"/>
            <p:cNvSpPr/>
            <p:nvPr/>
          </p:nvSpPr>
          <p:spPr bwMode="auto">
            <a:xfrm rot="10800000">
              <a:off x="2211537" y="2427365"/>
              <a:ext cx="2363373" cy="219225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270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" name="文本框 88"/>
            <p:cNvSpPr txBox="1"/>
            <p:nvPr/>
          </p:nvSpPr>
          <p:spPr>
            <a:xfrm>
              <a:off x="3127543" y="1467551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01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文本框 89"/>
            <p:cNvSpPr txBox="1"/>
            <p:nvPr/>
          </p:nvSpPr>
          <p:spPr>
            <a:xfrm>
              <a:off x="3099701" y="5440679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05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9" name="文本框 90"/>
            <p:cNvSpPr txBox="1"/>
            <p:nvPr/>
          </p:nvSpPr>
          <p:spPr>
            <a:xfrm>
              <a:off x="4296907" y="4454837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04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文本框 91"/>
            <p:cNvSpPr txBox="1"/>
            <p:nvPr/>
          </p:nvSpPr>
          <p:spPr>
            <a:xfrm>
              <a:off x="4296907" y="2450735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02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1" name="文本框 92"/>
            <p:cNvSpPr txBox="1"/>
            <p:nvPr/>
          </p:nvSpPr>
          <p:spPr>
            <a:xfrm>
              <a:off x="4752203" y="3439987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03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3" name="文本框 116"/>
            <p:cNvSpPr txBox="1"/>
            <p:nvPr/>
          </p:nvSpPr>
          <p:spPr>
            <a:xfrm>
              <a:off x="2000963" y="2498815"/>
              <a:ext cx="2575536" cy="2046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Сопровождение 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интенсификации 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освоения обучающимися 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образовательных программ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будет обеспечено, если 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создать следующие 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психолого-педагогические 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условия </a:t>
              </a:r>
            </a:p>
          </p:txBody>
        </p:sp>
      </p:grpSp>
      <p:sp>
        <p:nvSpPr>
          <p:cNvPr id="44" name="Freeform 5"/>
          <p:cNvSpPr/>
          <p:nvPr/>
        </p:nvSpPr>
        <p:spPr bwMode="auto">
          <a:xfrm rot="10800000">
            <a:off x="7056107" y="836712"/>
            <a:ext cx="960000" cy="79200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39" tIns="45719" rIns="91439" bIns="45719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Freeform 5"/>
          <p:cNvSpPr/>
          <p:nvPr/>
        </p:nvSpPr>
        <p:spPr bwMode="auto">
          <a:xfrm rot="10800000">
            <a:off x="7032884" y="1967918"/>
            <a:ext cx="960000" cy="79200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39" tIns="45719" rIns="91439" bIns="45719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Freeform 5"/>
          <p:cNvSpPr/>
          <p:nvPr/>
        </p:nvSpPr>
        <p:spPr bwMode="auto">
          <a:xfrm rot="10800000">
            <a:off x="7032884" y="2946725"/>
            <a:ext cx="960000" cy="79200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39" tIns="45719" rIns="91439" bIns="45719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Freeform 5"/>
          <p:cNvSpPr/>
          <p:nvPr/>
        </p:nvSpPr>
        <p:spPr bwMode="auto">
          <a:xfrm rot="10800000">
            <a:off x="7032884" y="3949713"/>
            <a:ext cx="960000" cy="79200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39" tIns="45719" rIns="91439" bIns="45719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Freeform 5"/>
          <p:cNvSpPr/>
          <p:nvPr/>
        </p:nvSpPr>
        <p:spPr bwMode="auto">
          <a:xfrm rot="10800000">
            <a:off x="7032884" y="4943171"/>
            <a:ext cx="960000" cy="79200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39" tIns="45719" rIns="91439" bIns="45719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文本框 128"/>
          <p:cNvSpPr txBox="1"/>
          <p:nvPr/>
        </p:nvSpPr>
        <p:spPr>
          <a:xfrm>
            <a:off x="8604173" y="980728"/>
            <a:ext cx="3428726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Направления , формы,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методы, уровни 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сопровождения </a:t>
            </a:r>
            <a:endParaRPr lang="zh-CN" alt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8"/>
          <p:cNvGrpSpPr>
            <a:grpSpLocks noChangeAspect="1"/>
          </p:cNvGrpSpPr>
          <p:nvPr/>
        </p:nvGrpSpPr>
        <p:grpSpPr bwMode="auto">
          <a:xfrm>
            <a:off x="7344139" y="1196753"/>
            <a:ext cx="330983" cy="362665"/>
            <a:chOff x="3437" y="2282"/>
            <a:chExt cx="679" cy="74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65" name="Freeform 9"/>
            <p:cNvSpPr/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6" name="Freeform 10"/>
            <p:cNvSpPr/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5" name="Group 13"/>
          <p:cNvGrpSpPr>
            <a:grpSpLocks noChangeAspect="1"/>
          </p:cNvGrpSpPr>
          <p:nvPr/>
        </p:nvGrpSpPr>
        <p:grpSpPr bwMode="auto">
          <a:xfrm>
            <a:off x="7344140" y="2204865"/>
            <a:ext cx="362945" cy="367231"/>
            <a:chOff x="2426" y="2781"/>
            <a:chExt cx="593" cy="600"/>
          </a:xfrm>
          <a:solidFill>
            <a:schemeClr val="bg1">
              <a:lumMod val="65000"/>
            </a:schemeClr>
          </a:solidFill>
        </p:grpSpPr>
        <p:sp>
          <p:nvSpPr>
            <p:cNvPr id="68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2" name="Group 18"/>
          <p:cNvGrpSpPr>
            <a:grpSpLocks noChangeAspect="1"/>
          </p:cNvGrpSpPr>
          <p:nvPr/>
        </p:nvGrpSpPr>
        <p:grpSpPr bwMode="auto">
          <a:xfrm>
            <a:off x="7344139" y="3140968"/>
            <a:ext cx="377023" cy="351316"/>
            <a:chOff x="3802" y="2858"/>
            <a:chExt cx="616" cy="574"/>
          </a:xfrm>
          <a:solidFill>
            <a:srgbClr val="005A9E"/>
          </a:solidFill>
        </p:grpSpPr>
        <p:sp>
          <p:nvSpPr>
            <p:cNvPr id="71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2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3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4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5" name="Freeform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9" name="Group 26"/>
          <p:cNvGrpSpPr>
            <a:grpSpLocks noChangeAspect="1"/>
          </p:cNvGrpSpPr>
          <p:nvPr/>
        </p:nvGrpSpPr>
        <p:grpSpPr bwMode="auto">
          <a:xfrm>
            <a:off x="7334400" y="4246324"/>
            <a:ext cx="487893" cy="241877"/>
            <a:chOff x="5676" y="2597"/>
            <a:chExt cx="1061" cy="526"/>
          </a:xfrm>
          <a:solidFill>
            <a:srgbClr val="18478F"/>
          </a:solidFill>
        </p:grpSpPr>
        <p:sp>
          <p:nvSpPr>
            <p:cNvPr id="77" name="Freeform 27"/>
            <p:cNvSpPr/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8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9" name="Freeform 29"/>
            <p:cNvSpPr/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0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1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2" name="Freeform 32"/>
            <p:cNvSpPr/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3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4" name="Freeform 34"/>
            <p:cNvSpPr/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6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7" name="Freeform 37"/>
            <p:cNvSpPr/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8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9" name="Freeform 39"/>
            <p:cNvSpPr/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0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1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92" name="Freeform 108"/>
          <p:cNvSpPr>
            <a:spLocks noEditPoints="1"/>
          </p:cNvSpPr>
          <p:nvPr/>
        </p:nvSpPr>
        <p:spPr bwMode="auto">
          <a:xfrm>
            <a:off x="7344140" y="5173204"/>
            <a:ext cx="418193" cy="416036"/>
          </a:xfrm>
          <a:custGeom>
            <a:avLst/>
            <a:gdLst>
              <a:gd name="T0" fmla="*/ 97 w 115"/>
              <a:gd name="T1" fmla="*/ 48 h 115"/>
              <a:gd name="T2" fmla="*/ 91 w 115"/>
              <a:gd name="T3" fmla="*/ 41 h 115"/>
              <a:gd name="T4" fmla="*/ 102 w 115"/>
              <a:gd name="T5" fmla="*/ 26 h 115"/>
              <a:gd name="T6" fmla="*/ 94 w 115"/>
              <a:gd name="T7" fmla="*/ 13 h 115"/>
              <a:gd name="T8" fmla="*/ 79 w 115"/>
              <a:gd name="T9" fmla="*/ 23 h 115"/>
              <a:gd name="T10" fmla="*/ 70 w 115"/>
              <a:gd name="T11" fmla="*/ 22 h 115"/>
              <a:gd name="T12" fmla="*/ 67 w 115"/>
              <a:gd name="T13" fmla="*/ 3 h 115"/>
              <a:gd name="T14" fmla="*/ 52 w 115"/>
              <a:gd name="T15" fmla="*/ 0 h 115"/>
              <a:gd name="T16" fmla="*/ 48 w 115"/>
              <a:gd name="T17" fmla="*/ 18 h 115"/>
              <a:gd name="T18" fmla="*/ 41 w 115"/>
              <a:gd name="T19" fmla="*/ 24 h 115"/>
              <a:gd name="T20" fmla="*/ 26 w 115"/>
              <a:gd name="T21" fmla="*/ 13 h 115"/>
              <a:gd name="T22" fmla="*/ 13 w 115"/>
              <a:gd name="T23" fmla="*/ 21 h 115"/>
              <a:gd name="T24" fmla="*/ 23 w 115"/>
              <a:gd name="T25" fmla="*/ 36 h 115"/>
              <a:gd name="T26" fmla="*/ 22 w 115"/>
              <a:gd name="T27" fmla="*/ 45 h 115"/>
              <a:gd name="T28" fmla="*/ 4 w 115"/>
              <a:gd name="T29" fmla="*/ 48 h 115"/>
              <a:gd name="T30" fmla="*/ 0 w 115"/>
              <a:gd name="T31" fmla="*/ 63 h 115"/>
              <a:gd name="T32" fmla="*/ 18 w 115"/>
              <a:gd name="T33" fmla="*/ 66 h 115"/>
              <a:gd name="T34" fmla="*/ 24 w 115"/>
              <a:gd name="T35" fmla="*/ 73 h 115"/>
              <a:gd name="T36" fmla="*/ 13 w 115"/>
              <a:gd name="T37" fmla="*/ 89 h 115"/>
              <a:gd name="T38" fmla="*/ 21 w 115"/>
              <a:gd name="T39" fmla="*/ 102 h 115"/>
              <a:gd name="T40" fmla="*/ 36 w 115"/>
              <a:gd name="T41" fmla="*/ 92 h 115"/>
              <a:gd name="T42" fmla="*/ 45 w 115"/>
              <a:gd name="T43" fmla="*/ 92 h 115"/>
              <a:gd name="T44" fmla="*/ 48 w 115"/>
              <a:gd name="T45" fmla="*/ 111 h 115"/>
              <a:gd name="T46" fmla="*/ 63 w 115"/>
              <a:gd name="T47" fmla="*/ 115 h 115"/>
              <a:gd name="T48" fmla="*/ 67 w 115"/>
              <a:gd name="T49" fmla="*/ 97 h 115"/>
              <a:gd name="T50" fmla="*/ 74 w 115"/>
              <a:gd name="T51" fmla="*/ 91 h 115"/>
              <a:gd name="T52" fmla="*/ 89 w 115"/>
              <a:gd name="T53" fmla="*/ 102 h 115"/>
              <a:gd name="T54" fmla="*/ 102 w 115"/>
              <a:gd name="T55" fmla="*/ 94 h 115"/>
              <a:gd name="T56" fmla="*/ 92 w 115"/>
              <a:gd name="T57" fmla="*/ 79 h 115"/>
              <a:gd name="T58" fmla="*/ 93 w 115"/>
              <a:gd name="T59" fmla="*/ 70 h 115"/>
              <a:gd name="T60" fmla="*/ 112 w 115"/>
              <a:gd name="T61" fmla="*/ 66 h 115"/>
              <a:gd name="T62" fmla="*/ 115 w 115"/>
              <a:gd name="T63" fmla="*/ 52 h 115"/>
              <a:gd name="T64" fmla="*/ 58 w 115"/>
              <a:gd name="T65" fmla="*/ 79 h 115"/>
              <a:gd name="T66" fmla="*/ 58 w 115"/>
              <a:gd name="T67" fmla="*/ 36 h 115"/>
              <a:gd name="T68" fmla="*/ 58 w 115"/>
              <a:gd name="T69" fmla="*/ 79 h 115"/>
              <a:gd name="T70" fmla="*/ 49 w 115"/>
              <a:gd name="T71" fmla="*/ 57 h 115"/>
              <a:gd name="T72" fmla="*/ 67 w 115"/>
              <a:gd name="T73" fmla="*/ 5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5" h="115">
                <a:moveTo>
                  <a:pt x="112" y="48"/>
                </a:moveTo>
                <a:cubicBezTo>
                  <a:pt x="97" y="48"/>
                  <a:pt x="97" y="48"/>
                  <a:pt x="97" y="48"/>
                </a:cubicBezTo>
                <a:cubicBezTo>
                  <a:pt x="95" y="48"/>
                  <a:pt x="93" y="47"/>
                  <a:pt x="93" y="45"/>
                </a:cubicBezTo>
                <a:cubicBezTo>
                  <a:pt x="91" y="41"/>
                  <a:pt x="91" y="41"/>
                  <a:pt x="91" y="41"/>
                </a:cubicBezTo>
                <a:cubicBezTo>
                  <a:pt x="90" y="40"/>
                  <a:pt x="91" y="37"/>
                  <a:pt x="92" y="36"/>
                </a:cubicBezTo>
                <a:cubicBezTo>
                  <a:pt x="102" y="26"/>
                  <a:pt x="102" y="26"/>
                  <a:pt x="102" y="26"/>
                </a:cubicBezTo>
                <a:cubicBezTo>
                  <a:pt x="104" y="24"/>
                  <a:pt x="104" y="22"/>
                  <a:pt x="102" y="21"/>
                </a:cubicBezTo>
                <a:cubicBezTo>
                  <a:pt x="94" y="13"/>
                  <a:pt x="94" y="13"/>
                  <a:pt x="94" y="13"/>
                </a:cubicBezTo>
                <a:cubicBezTo>
                  <a:pt x="93" y="11"/>
                  <a:pt x="91" y="11"/>
                  <a:pt x="89" y="13"/>
                </a:cubicBezTo>
                <a:cubicBezTo>
                  <a:pt x="79" y="23"/>
                  <a:pt x="79" y="23"/>
                  <a:pt x="79" y="23"/>
                </a:cubicBezTo>
                <a:cubicBezTo>
                  <a:pt x="78" y="24"/>
                  <a:pt x="75" y="25"/>
                  <a:pt x="74" y="24"/>
                </a:cubicBezTo>
                <a:cubicBezTo>
                  <a:pt x="70" y="22"/>
                  <a:pt x="70" y="22"/>
                  <a:pt x="70" y="22"/>
                </a:cubicBezTo>
                <a:cubicBezTo>
                  <a:pt x="68" y="22"/>
                  <a:pt x="67" y="20"/>
                  <a:pt x="67" y="18"/>
                </a:cubicBezTo>
                <a:cubicBezTo>
                  <a:pt x="67" y="3"/>
                  <a:pt x="67" y="3"/>
                  <a:pt x="67" y="3"/>
                </a:cubicBezTo>
                <a:cubicBezTo>
                  <a:pt x="67" y="1"/>
                  <a:pt x="65" y="0"/>
                  <a:pt x="6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1"/>
                  <a:pt x="48" y="3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20"/>
                  <a:pt x="47" y="22"/>
                  <a:pt x="45" y="22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5"/>
                  <a:pt x="37" y="24"/>
                  <a:pt x="36" y="2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1"/>
                  <a:pt x="22" y="11"/>
                  <a:pt x="21" y="13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2"/>
                  <a:pt x="12" y="24"/>
                  <a:pt x="13" y="26"/>
                </a:cubicBezTo>
                <a:cubicBezTo>
                  <a:pt x="23" y="36"/>
                  <a:pt x="23" y="36"/>
                  <a:pt x="23" y="36"/>
                </a:cubicBezTo>
                <a:cubicBezTo>
                  <a:pt x="24" y="37"/>
                  <a:pt x="25" y="40"/>
                  <a:pt x="24" y="41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7"/>
                  <a:pt x="20" y="48"/>
                  <a:pt x="1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5"/>
                  <a:pt x="2" y="66"/>
                  <a:pt x="4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0" y="66"/>
                  <a:pt x="22" y="68"/>
                  <a:pt x="22" y="70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5"/>
                  <a:pt x="24" y="78"/>
                  <a:pt x="23" y="79"/>
                </a:cubicBezTo>
                <a:cubicBezTo>
                  <a:pt x="13" y="89"/>
                  <a:pt x="13" y="89"/>
                  <a:pt x="13" y="89"/>
                </a:cubicBezTo>
                <a:cubicBezTo>
                  <a:pt x="12" y="90"/>
                  <a:pt x="12" y="93"/>
                  <a:pt x="13" y="94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22" y="103"/>
                  <a:pt x="25" y="103"/>
                  <a:pt x="26" y="10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0"/>
                  <a:pt x="40" y="90"/>
                  <a:pt x="41" y="91"/>
                </a:cubicBezTo>
                <a:cubicBezTo>
                  <a:pt x="45" y="92"/>
                  <a:pt x="45" y="92"/>
                  <a:pt x="45" y="92"/>
                </a:cubicBezTo>
                <a:cubicBezTo>
                  <a:pt x="47" y="93"/>
                  <a:pt x="48" y="95"/>
                  <a:pt x="48" y="97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3"/>
                  <a:pt x="50" y="115"/>
                  <a:pt x="52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5" y="115"/>
                  <a:pt x="67" y="113"/>
                  <a:pt x="67" y="111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5"/>
                  <a:pt x="68" y="93"/>
                  <a:pt x="70" y="92"/>
                </a:cubicBezTo>
                <a:cubicBezTo>
                  <a:pt x="74" y="91"/>
                  <a:pt x="74" y="91"/>
                  <a:pt x="74" y="91"/>
                </a:cubicBezTo>
                <a:cubicBezTo>
                  <a:pt x="75" y="90"/>
                  <a:pt x="78" y="90"/>
                  <a:pt x="79" y="9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91" y="103"/>
                  <a:pt x="93" y="103"/>
                  <a:pt x="94" y="102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4" y="93"/>
                  <a:pt x="104" y="90"/>
                  <a:pt x="102" y="89"/>
                </a:cubicBezTo>
                <a:cubicBezTo>
                  <a:pt x="92" y="79"/>
                  <a:pt x="92" y="79"/>
                  <a:pt x="92" y="79"/>
                </a:cubicBezTo>
                <a:cubicBezTo>
                  <a:pt x="91" y="78"/>
                  <a:pt x="90" y="75"/>
                  <a:pt x="91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68"/>
                  <a:pt x="95" y="66"/>
                  <a:pt x="97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13" y="66"/>
                  <a:pt x="115" y="65"/>
                  <a:pt x="115" y="63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0"/>
                  <a:pt x="113" y="48"/>
                  <a:pt x="112" y="48"/>
                </a:cubicBezTo>
                <a:close/>
                <a:moveTo>
                  <a:pt x="58" y="79"/>
                </a:moveTo>
                <a:cubicBezTo>
                  <a:pt x="46" y="79"/>
                  <a:pt x="36" y="69"/>
                  <a:pt x="36" y="57"/>
                </a:cubicBezTo>
                <a:cubicBezTo>
                  <a:pt x="36" y="46"/>
                  <a:pt x="46" y="36"/>
                  <a:pt x="58" y="36"/>
                </a:cubicBezTo>
                <a:cubicBezTo>
                  <a:pt x="69" y="36"/>
                  <a:pt x="79" y="46"/>
                  <a:pt x="79" y="57"/>
                </a:cubicBezTo>
                <a:cubicBezTo>
                  <a:pt x="79" y="69"/>
                  <a:pt x="69" y="79"/>
                  <a:pt x="58" y="79"/>
                </a:cubicBezTo>
                <a:close/>
                <a:moveTo>
                  <a:pt x="58" y="48"/>
                </a:moveTo>
                <a:cubicBezTo>
                  <a:pt x="53" y="48"/>
                  <a:pt x="49" y="52"/>
                  <a:pt x="49" y="57"/>
                </a:cubicBezTo>
                <a:cubicBezTo>
                  <a:pt x="49" y="62"/>
                  <a:pt x="53" y="66"/>
                  <a:pt x="58" y="66"/>
                </a:cubicBezTo>
                <a:cubicBezTo>
                  <a:pt x="63" y="66"/>
                  <a:pt x="67" y="62"/>
                  <a:pt x="67" y="57"/>
                </a:cubicBezTo>
                <a:cubicBezTo>
                  <a:pt x="67" y="52"/>
                  <a:pt x="63" y="48"/>
                  <a:pt x="58" y="48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39" tIns="45719" rIns="91439" bIns="45719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3" name="文本框 128"/>
          <p:cNvSpPr txBox="1"/>
          <p:nvPr/>
        </p:nvSpPr>
        <p:spPr>
          <a:xfrm>
            <a:off x="8703325" y="5013176"/>
            <a:ext cx="332957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Инструментарий интенсификации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оптимизации</a:t>
            </a:r>
          </a:p>
        </p:txBody>
      </p:sp>
      <p:sp>
        <p:nvSpPr>
          <p:cNvPr id="94" name="文本框 128"/>
          <p:cNvSpPr txBox="1"/>
          <p:nvPr/>
        </p:nvSpPr>
        <p:spPr>
          <a:xfrm>
            <a:off x="8655367" y="3212977"/>
            <a:ext cx="3375051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Мониторинг способностей</a:t>
            </a:r>
          </a:p>
          <a:p>
            <a:pPr algn="ctr" fontAlgn="base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обучающихся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Диагностический 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инструментарий </a:t>
            </a:r>
          </a:p>
        </p:txBody>
      </p:sp>
      <p:sp>
        <p:nvSpPr>
          <p:cNvPr id="95" name="文本框 128"/>
          <p:cNvSpPr txBox="1"/>
          <p:nvPr/>
        </p:nvSpPr>
        <p:spPr>
          <a:xfrm>
            <a:off x="8655368" y="4293096"/>
            <a:ext cx="3375051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Комплект  моделей 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интенсификации</a:t>
            </a:r>
            <a:endParaRPr lang="zh-CN" alt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文本框 128"/>
          <p:cNvSpPr txBox="1"/>
          <p:nvPr/>
        </p:nvSpPr>
        <p:spPr>
          <a:xfrm>
            <a:off x="8615191" y="1916833"/>
            <a:ext cx="341770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 по формированию 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СУМ, </a:t>
            </a:r>
            <a:r>
              <a:rPr lang="en-US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РОН,УМ</a:t>
            </a:r>
            <a:endParaRPr lang="zh-CN" alt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911424" y="260648"/>
            <a:ext cx="10561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727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FCE1F465-B324-4757-BCEA-903D760AC2E1}"/>
              </a:ext>
            </a:extLst>
          </p:cNvPr>
          <p:cNvSpPr/>
          <p:nvPr/>
        </p:nvSpPr>
        <p:spPr>
          <a:xfrm>
            <a:off x="958468" y="3221145"/>
            <a:ext cx="3569732" cy="36368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isometricOffAxis1Top"/>
            <a:lightRig rig="threePt" dir="t"/>
          </a:scene3d>
          <a:sp3d extrusionH="444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B26D0AD8-3F49-422A-B4A3-C75718028C55}"/>
              </a:ext>
            </a:extLst>
          </p:cNvPr>
          <p:cNvSpPr txBox="1"/>
          <p:nvPr/>
        </p:nvSpPr>
        <p:spPr>
          <a:xfrm>
            <a:off x="4007449" y="4555135"/>
            <a:ext cx="941547" cy="584775"/>
          </a:xfrm>
          <a:prstGeom prst="rect">
            <a:avLst/>
          </a:prstGeom>
          <a:noFill/>
          <a:ln>
            <a:noFill/>
          </a:ln>
          <a:scene3d>
            <a:camera prst="isometricOffAxis1Lef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/>
              <a:t>01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B3AC52B-2B23-41FA-8D4A-20ECC415C6DF}"/>
              </a:ext>
            </a:extLst>
          </p:cNvPr>
          <p:cNvSpPr/>
          <p:nvPr/>
        </p:nvSpPr>
        <p:spPr>
          <a:xfrm>
            <a:off x="930361" y="2787061"/>
            <a:ext cx="3636855" cy="3636855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isometricOffAxis1Top"/>
            <a:lightRig rig="threePt" dir="t"/>
          </a:scene3d>
          <a:sp3d extrusionH="444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080A4E6-4B9E-4F7F-B5F0-F4A5F77DB149}"/>
              </a:ext>
            </a:extLst>
          </p:cNvPr>
          <p:cNvSpPr txBox="1"/>
          <p:nvPr/>
        </p:nvSpPr>
        <p:spPr>
          <a:xfrm>
            <a:off x="4032849" y="3932502"/>
            <a:ext cx="941547" cy="584775"/>
          </a:xfrm>
          <a:prstGeom prst="rect">
            <a:avLst/>
          </a:prstGeom>
          <a:noFill/>
          <a:ln>
            <a:noFill/>
          </a:ln>
          <a:scene3d>
            <a:camera prst="isometricOffAxis1Lef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/>
              <a:t>02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68555C46-CA16-4581-A3A3-DA996CA8B724}"/>
              </a:ext>
            </a:extLst>
          </p:cNvPr>
          <p:cNvSpPr/>
          <p:nvPr/>
        </p:nvSpPr>
        <p:spPr>
          <a:xfrm>
            <a:off x="889467" y="2395790"/>
            <a:ext cx="3636855" cy="36368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isometricOffAxis1Top"/>
            <a:lightRig rig="threePt" dir="t"/>
          </a:scene3d>
          <a:sp3d extrusionH="444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E5850C9-D388-4244-AC56-F9DB968FBF72}"/>
              </a:ext>
            </a:extLst>
          </p:cNvPr>
          <p:cNvSpPr/>
          <p:nvPr/>
        </p:nvSpPr>
        <p:spPr>
          <a:xfrm>
            <a:off x="865331" y="1999786"/>
            <a:ext cx="3636855" cy="36368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isometricOffAxis1Top"/>
            <a:lightRig rig="threePt" dir="t"/>
          </a:scene3d>
          <a:sp3d extrusionH="444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32A156BF-3D18-4D2E-86B7-E1210177D044}"/>
              </a:ext>
            </a:extLst>
          </p:cNvPr>
          <p:cNvSpPr txBox="1"/>
          <p:nvPr/>
        </p:nvSpPr>
        <p:spPr>
          <a:xfrm>
            <a:off x="3905849" y="2941240"/>
            <a:ext cx="941547" cy="584775"/>
          </a:xfrm>
          <a:prstGeom prst="rect">
            <a:avLst/>
          </a:prstGeom>
          <a:noFill/>
          <a:ln>
            <a:noFill/>
          </a:ln>
          <a:scene3d>
            <a:camera prst="isometricOffAxis1Lef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/>
              <a:t>04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3CF3D88C-4C89-433C-939B-ED4E9931F016}"/>
              </a:ext>
            </a:extLst>
          </p:cNvPr>
          <p:cNvSpPr txBox="1"/>
          <p:nvPr/>
        </p:nvSpPr>
        <p:spPr>
          <a:xfrm>
            <a:off x="3931249" y="3500371"/>
            <a:ext cx="941547" cy="584775"/>
          </a:xfrm>
          <a:prstGeom prst="rect">
            <a:avLst/>
          </a:prstGeom>
          <a:noFill/>
          <a:ln>
            <a:noFill/>
          </a:ln>
          <a:scene3d>
            <a:camera prst="isometricOffAxis1Lef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/>
              <a:t>03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134D6742-6790-494A-9826-D4B3FA7153C5}"/>
              </a:ext>
            </a:extLst>
          </p:cNvPr>
          <p:cNvSpPr/>
          <p:nvPr/>
        </p:nvSpPr>
        <p:spPr>
          <a:xfrm>
            <a:off x="882317" y="1704537"/>
            <a:ext cx="3636855" cy="36368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OffAxis1Top"/>
            <a:lightRig rig="threePt" dir="t"/>
          </a:scene3d>
          <a:sp3d extrusionH="444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9321578E-478B-4A5E-AFCB-1F190CFEF93A}"/>
              </a:ext>
            </a:extLst>
          </p:cNvPr>
          <p:cNvSpPr txBox="1"/>
          <p:nvPr/>
        </p:nvSpPr>
        <p:spPr>
          <a:xfrm>
            <a:off x="2046060" y="4020215"/>
            <a:ext cx="3384376" cy="400110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Развиваем СУМ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D198B66-10A9-4FE8-B885-81FD310985A3}"/>
              </a:ext>
            </a:extLst>
          </p:cNvPr>
          <p:cNvSpPr/>
          <p:nvPr/>
        </p:nvSpPr>
        <p:spPr>
          <a:xfrm>
            <a:off x="886091" y="1311008"/>
            <a:ext cx="3636855" cy="36368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isometricOffAxis1Top"/>
            <a:lightRig rig="threePt" dir="t"/>
          </a:scene3d>
          <a:sp3d extrusionH="444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3758FE3E-3F1F-44A4-925B-4809AD3052CE}"/>
              </a:ext>
            </a:extLst>
          </p:cNvPr>
          <p:cNvSpPr txBox="1"/>
          <p:nvPr/>
        </p:nvSpPr>
        <p:spPr>
          <a:xfrm>
            <a:off x="2252661" y="5086911"/>
            <a:ext cx="3360373" cy="400110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Прокачиваем  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soft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skills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E4117307-0CBF-40CE-88C1-5EA557DABBFB}"/>
              </a:ext>
            </a:extLst>
          </p:cNvPr>
          <p:cNvSpPr txBox="1"/>
          <p:nvPr/>
        </p:nvSpPr>
        <p:spPr>
          <a:xfrm>
            <a:off x="1780169" y="5457110"/>
            <a:ext cx="3585045" cy="707886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Управляем  учебной мотивацией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Заголовок 44"/>
          <p:cNvSpPr>
            <a:spLocks noGrp="1"/>
          </p:cNvSpPr>
          <p:nvPr>
            <p:ph type="title"/>
          </p:nvPr>
        </p:nvSpPr>
        <p:spPr>
          <a:xfrm>
            <a:off x="463320" y="593766"/>
            <a:ext cx="4648506" cy="13894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Проекты  реализуемых в техникуме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формирования учебной мотивации, рефлексивных навыков, мягких компетенций, самоуправляющих механизмов личности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4117307-0CBF-40CE-88C1-5EA557DABBFB}"/>
              </a:ext>
            </a:extLst>
          </p:cNvPr>
          <p:cNvSpPr txBox="1"/>
          <p:nvPr/>
        </p:nvSpPr>
        <p:spPr>
          <a:xfrm>
            <a:off x="1928854" y="4390344"/>
            <a:ext cx="3661391" cy="646331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Используем модели интенсификации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10D9F1C4-3316-4081-B824-EA503120E6DD}"/>
              </a:ext>
            </a:extLst>
          </p:cNvPr>
          <p:cNvSpPr txBox="1"/>
          <p:nvPr/>
        </p:nvSpPr>
        <p:spPr>
          <a:xfrm>
            <a:off x="2022854" y="3717136"/>
            <a:ext cx="3275380" cy="353943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Мотивируем достижения</a:t>
            </a:r>
            <a:endParaRPr lang="en-US" sz="17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93"/>
          <p:cNvGrpSpPr/>
          <p:nvPr/>
        </p:nvGrpSpPr>
        <p:grpSpPr>
          <a:xfrm>
            <a:off x="5652656" y="2173184"/>
            <a:ext cx="6180102" cy="3554442"/>
            <a:chOff x="1851120" y="1591293"/>
            <a:chExt cx="8458771" cy="4572395"/>
          </a:xfrm>
        </p:grpSpPr>
        <p:grpSp>
          <p:nvGrpSpPr>
            <p:cNvPr id="3" name="Group 3"/>
            <p:cNvGrpSpPr/>
            <p:nvPr/>
          </p:nvGrpSpPr>
          <p:grpSpPr>
            <a:xfrm>
              <a:off x="8107201" y="1591293"/>
              <a:ext cx="1642442" cy="1615337"/>
              <a:chOff x="6507000" y="1246320"/>
              <a:chExt cx="2015999" cy="2003040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6507000" y="1246320"/>
                <a:ext cx="2015999" cy="2003040"/>
                <a:chOff x="6507000" y="1246320"/>
                <a:chExt cx="2015999" cy="2003040"/>
              </a:xfrm>
            </p:grpSpPr>
            <p:grpSp>
              <p:nvGrpSpPr>
                <p:cNvPr id="5" name="Group 6"/>
                <p:cNvGrpSpPr/>
                <p:nvPr/>
              </p:nvGrpSpPr>
              <p:grpSpPr>
                <a:xfrm>
                  <a:off x="6507000" y="1246320"/>
                  <a:ext cx="2015999" cy="2003040"/>
                  <a:chOff x="6507000" y="1246320"/>
                  <a:chExt cx="2015999" cy="2003040"/>
                </a:xfrm>
              </p:grpSpPr>
              <p:sp>
                <p:nvSpPr>
                  <p:cNvPr id="144" name="Freeform 10"/>
                  <p:cNvSpPr/>
                  <p:nvPr/>
                </p:nvSpPr>
                <p:spPr>
                  <a:xfrm>
                    <a:off x="6921720" y="2251080"/>
                    <a:ext cx="1186920" cy="998280"/>
                  </a:xfrm>
                  <a:custGeom>
                    <a:avLst/>
                    <a:gdLst>
                      <a:gd name="f0" fmla="val 0"/>
                      <a:gd name="f1" fmla="val 189"/>
                      <a:gd name="f2" fmla="val 159"/>
                      <a:gd name="f3" fmla="val 129"/>
                      <a:gd name="f4" fmla="val 28"/>
                      <a:gd name="f5" fmla="val 149"/>
                      <a:gd name="f6" fmla="val 61"/>
                      <a:gd name="f7" fmla="val 95"/>
                      <a:gd name="f8" fmla="val 128"/>
                      <a:gd name="f9" fmla="val 16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89" h="159">
                        <a:moveTo>
                          <a:pt x="f0" y="f3"/>
                        </a:moveTo>
                        <a:cubicBezTo>
                          <a:pt x="f4" y="f5"/>
                          <a:pt x="f6" y="f2"/>
                          <a:pt x="f7" y="f2"/>
                        </a:cubicBezTo>
                        <a:cubicBezTo>
                          <a:pt x="f8" y="f2"/>
                          <a:pt x="f9" y="f5"/>
                          <a:pt x="f1" y="f3"/>
                        </a:cubicBezTo>
                        <a:lnTo>
                          <a:pt x="f7" y="f0"/>
                        </a:lnTo>
                        <a:lnTo>
                          <a:pt x="f0" y="f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45" name="Freeform 11"/>
                  <p:cNvSpPr/>
                  <p:nvPr/>
                </p:nvSpPr>
                <p:spPr>
                  <a:xfrm>
                    <a:off x="6607800" y="2251079"/>
                    <a:ext cx="909719" cy="810000"/>
                  </a:xfrm>
                  <a:custGeom>
                    <a:avLst/>
                    <a:gdLst>
                      <a:gd name="f0" fmla="val 0"/>
                      <a:gd name="f1" fmla="val 145"/>
                      <a:gd name="f2" fmla="val 129"/>
                      <a:gd name="f3" fmla="val 67"/>
                      <a:gd name="f4" fmla="val 11"/>
                      <a:gd name="f5" fmla="val 92"/>
                      <a:gd name="f6" fmla="val 28"/>
                      <a:gd name="f7" fmla="val 113"/>
                      <a:gd name="f8" fmla="val 50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45" h="129">
                        <a:moveTo>
                          <a:pt x="f0" y="f3"/>
                        </a:moveTo>
                        <a:cubicBezTo>
                          <a:pt x="f4" y="f5"/>
                          <a:pt x="f6" y="f7"/>
                          <a:pt x="f8" y="f2"/>
                        </a:cubicBezTo>
                        <a:lnTo>
                          <a:pt x="f1" y="f0"/>
                        </a:lnTo>
                        <a:lnTo>
                          <a:pt x="f0" y="f3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46" name="Freeform 12"/>
                  <p:cNvSpPr/>
                  <p:nvPr/>
                </p:nvSpPr>
                <p:spPr>
                  <a:xfrm>
                    <a:off x="6507000" y="2182320"/>
                    <a:ext cx="1010879" cy="489600"/>
                  </a:xfrm>
                  <a:custGeom>
                    <a:avLst/>
                    <a:gdLst>
                      <a:gd name="f0" fmla="val 0"/>
                      <a:gd name="f1" fmla="val 161"/>
                      <a:gd name="f2" fmla="val 78"/>
                      <a:gd name="f3" fmla="val 1"/>
                      <a:gd name="f4" fmla="val 3"/>
                      <a:gd name="f5" fmla="val 7"/>
                      <a:gd name="f6" fmla="val 10"/>
                      <a:gd name="f7" fmla="val 34"/>
                      <a:gd name="f8" fmla="val 6"/>
                      <a:gd name="f9" fmla="val 57"/>
                      <a:gd name="f10" fmla="val 16"/>
                      <a:gd name="f11" fmla="val 1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61" h="78">
                        <a:moveTo>
                          <a:pt x="f3" y="f0"/>
                        </a:moveTo>
                        <a:cubicBezTo>
                          <a:pt x="f3" y="f4"/>
                          <a:pt x="f3" y="f5"/>
                          <a:pt x="f3" y="f6"/>
                        </a:cubicBezTo>
                        <a:cubicBezTo>
                          <a:pt x="f0" y="f7"/>
                          <a:pt x="f8" y="f9"/>
                          <a:pt x="f10" y="f2"/>
                        </a:cubicBezTo>
                        <a:lnTo>
                          <a:pt x="f1" y="f11"/>
                        </a:lnTo>
                        <a:lnTo>
                          <a:pt x="f3" y="f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47" name="Freeform 13"/>
                  <p:cNvSpPr/>
                  <p:nvPr/>
                </p:nvSpPr>
                <p:spPr>
                  <a:xfrm>
                    <a:off x="6513120" y="1717200"/>
                    <a:ext cx="1004400" cy="533880"/>
                  </a:xfrm>
                  <a:custGeom>
                    <a:avLst/>
                    <a:gdLst>
                      <a:gd name="f0" fmla="val 0"/>
                      <a:gd name="f1" fmla="val 160"/>
                      <a:gd name="f2" fmla="val 85"/>
                      <a:gd name="f3" fmla="val 24"/>
                      <a:gd name="f4" fmla="val 10"/>
                      <a:gd name="f5" fmla="val 22"/>
                      <a:gd name="f6" fmla="val 2"/>
                      <a:gd name="f7" fmla="val 47"/>
                      <a:gd name="f8" fmla="val 74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60" h="85">
                        <a:moveTo>
                          <a:pt x="f3" y="f0"/>
                        </a:moveTo>
                        <a:cubicBezTo>
                          <a:pt x="f4" y="f5"/>
                          <a:pt x="f6" y="f7"/>
                          <a:pt x="f0" y="f8"/>
                        </a:cubicBezTo>
                        <a:lnTo>
                          <a:pt x="f1" y="f2"/>
                        </a:lnTo>
                        <a:lnTo>
                          <a:pt x="f3" y="f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48" name="Freeform 14"/>
                  <p:cNvSpPr/>
                  <p:nvPr/>
                </p:nvSpPr>
                <p:spPr>
                  <a:xfrm>
                    <a:off x="6664680" y="1371959"/>
                    <a:ext cx="852839" cy="879119"/>
                  </a:xfrm>
                  <a:custGeom>
                    <a:avLst/>
                    <a:gdLst>
                      <a:gd name="f0" fmla="val 0"/>
                      <a:gd name="f1" fmla="val 136"/>
                      <a:gd name="f2" fmla="val 140"/>
                      <a:gd name="f3" fmla="val 58"/>
                      <a:gd name="f4" fmla="val 34"/>
                      <a:gd name="f5" fmla="val 13"/>
                      <a:gd name="f6" fmla="val 14"/>
                      <a:gd name="f7" fmla="val 32"/>
                      <a:gd name="f8" fmla="val 55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36" h="140">
                        <a:moveTo>
                          <a:pt x="f3" y="f0"/>
                        </a:moveTo>
                        <a:cubicBezTo>
                          <a:pt x="f4" y="f5"/>
                          <a:pt x="f6" y="f7"/>
                          <a:pt x="f0" y="f8"/>
                        </a:cubicBezTo>
                        <a:lnTo>
                          <a:pt x="f1" y="f2"/>
                        </a:lnTo>
                        <a:lnTo>
                          <a:pt x="f3" y="f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49" name="Freeform 15"/>
                  <p:cNvSpPr/>
                  <p:nvPr/>
                </p:nvSpPr>
                <p:spPr>
                  <a:xfrm>
                    <a:off x="7027919" y="1246320"/>
                    <a:ext cx="489960" cy="1004760"/>
                  </a:xfrm>
                  <a:custGeom>
                    <a:avLst/>
                    <a:gdLst>
                      <a:gd name="f0" fmla="val 0"/>
                      <a:gd name="f1" fmla="val 78"/>
                      <a:gd name="f2" fmla="val 160"/>
                      <a:gd name="f3" fmla="val 77"/>
                      <a:gd name="f4" fmla="val 50"/>
                      <a:gd name="f5" fmla="val 23"/>
                      <a:gd name="f6" fmla="val 6"/>
                      <a:gd name="f7" fmla="val 20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78" h="160">
                        <a:moveTo>
                          <a:pt x="f3" y="f0"/>
                        </a:moveTo>
                        <a:cubicBezTo>
                          <a:pt x="f4" y="f0"/>
                          <a:pt x="f5" y="f6"/>
                          <a:pt x="f0" y="f7"/>
                        </a:cubicBezTo>
                        <a:lnTo>
                          <a:pt x="f1" y="f2"/>
                        </a:lnTo>
                        <a:lnTo>
                          <a:pt x="f3" y="f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50" name="Freeform 16"/>
                  <p:cNvSpPr/>
                  <p:nvPr/>
                </p:nvSpPr>
                <p:spPr>
                  <a:xfrm>
                    <a:off x="7517880" y="1246320"/>
                    <a:ext cx="483840" cy="1004760"/>
                  </a:xfrm>
                  <a:custGeom>
                    <a:avLst/>
                    <a:gdLst>
                      <a:gd name="f0" fmla="val 0"/>
                      <a:gd name="f1" fmla="val 77"/>
                      <a:gd name="f2" fmla="val 160"/>
                      <a:gd name="f3" fmla="val 20"/>
                      <a:gd name="f4" fmla="val 54"/>
                      <a:gd name="f5" fmla="val 6"/>
                      <a:gd name="f6" fmla="val 27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77" h="160">
                        <a:moveTo>
                          <a:pt x="f1" y="f3"/>
                        </a:moveTo>
                        <a:cubicBezTo>
                          <a:pt x="f4" y="f5"/>
                          <a:pt x="f6" y="f0"/>
                          <a:pt x="f0" y="f0"/>
                        </a:cubicBezTo>
                        <a:lnTo>
                          <a:pt x="f0" y="f2"/>
                        </a:lnTo>
                        <a:lnTo>
                          <a:pt x="f1" y="f3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51" name="Freeform 17"/>
                  <p:cNvSpPr/>
                  <p:nvPr/>
                </p:nvSpPr>
                <p:spPr>
                  <a:xfrm>
                    <a:off x="7517880" y="1371959"/>
                    <a:ext cx="847079" cy="879119"/>
                  </a:xfrm>
                  <a:custGeom>
                    <a:avLst/>
                    <a:gdLst>
                      <a:gd name="f0" fmla="val 0"/>
                      <a:gd name="f1" fmla="val 135"/>
                      <a:gd name="f2" fmla="val 140"/>
                      <a:gd name="f3" fmla="val 55"/>
                      <a:gd name="f4" fmla="val 121"/>
                      <a:gd name="f5" fmla="val 32"/>
                      <a:gd name="f6" fmla="val 101"/>
                      <a:gd name="f7" fmla="val 13"/>
                      <a:gd name="f8" fmla="val 77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35" h="140">
                        <a:moveTo>
                          <a:pt x="f1" y="f3"/>
                        </a:moveTo>
                        <a:cubicBezTo>
                          <a:pt x="f4" y="f5"/>
                          <a:pt x="f6" y="f7"/>
                          <a:pt x="f8" y="f0"/>
                        </a:cubicBezTo>
                        <a:lnTo>
                          <a:pt x="f0" y="f2"/>
                        </a:lnTo>
                        <a:lnTo>
                          <a:pt x="f1" y="f3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52" name="Freeform 18"/>
                  <p:cNvSpPr/>
                  <p:nvPr/>
                </p:nvSpPr>
                <p:spPr>
                  <a:xfrm>
                    <a:off x="7517880" y="1717200"/>
                    <a:ext cx="998280" cy="533880"/>
                  </a:xfrm>
                  <a:custGeom>
                    <a:avLst/>
                    <a:gdLst>
                      <a:gd name="f0" fmla="val 0"/>
                      <a:gd name="f1" fmla="val 159"/>
                      <a:gd name="f2" fmla="val 85"/>
                      <a:gd name="f3" fmla="val 74"/>
                      <a:gd name="f4" fmla="val 157"/>
                      <a:gd name="f5" fmla="val 47"/>
                      <a:gd name="f6" fmla="val 149"/>
                      <a:gd name="f7" fmla="val 22"/>
                      <a:gd name="f8" fmla="val 135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59" h="85">
                        <a:moveTo>
                          <a:pt x="f1" y="f3"/>
                        </a:moveTo>
                        <a:cubicBezTo>
                          <a:pt x="f4" y="f5"/>
                          <a:pt x="f6" y="f7"/>
                          <a:pt x="f8" y="f0"/>
                        </a:cubicBezTo>
                        <a:lnTo>
                          <a:pt x="f0" y="f2"/>
                        </a:lnTo>
                        <a:lnTo>
                          <a:pt x="f1" y="f3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53" name="Freeform 19"/>
                  <p:cNvSpPr/>
                  <p:nvPr/>
                </p:nvSpPr>
                <p:spPr>
                  <a:xfrm>
                    <a:off x="7517880" y="2182320"/>
                    <a:ext cx="1005119" cy="489600"/>
                  </a:xfrm>
                  <a:custGeom>
                    <a:avLst/>
                    <a:gdLst>
                      <a:gd name="f0" fmla="val 0"/>
                      <a:gd name="f1" fmla="val 160"/>
                      <a:gd name="f2" fmla="val 78"/>
                      <a:gd name="f3" fmla="val 144"/>
                      <a:gd name="f4" fmla="val 154"/>
                      <a:gd name="f5" fmla="val 57"/>
                      <a:gd name="f6" fmla="val 34"/>
                      <a:gd name="f7" fmla="val 11"/>
                      <a:gd name="f8" fmla="val 7"/>
                      <a:gd name="f9" fmla="val 159"/>
                      <a:gd name="f10" fmla="val 3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60" h="78">
                        <a:moveTo>
                          <a:pt x="f3" y="f2"/>
                        </a:moveTo>
                        <a:cubicBezTo>
                          <a:pt x="f4" y="f5"/>
                          <a:pt x="f1" y="f6"/>
                          <a:pt x="f1" y="f7"/>
                        </a:cubicBezTo>
                        <a:cubicBezTo>
                          <a:pt x="f1" y="f8"/>
                          <a:pt x="f9" y="f10"/>
                          <a:pt x="f9" y="f0"/>
                        </a:cubicBezTo>
                        <a:lnTo>
                          <a:pt x="f0" y="f7"/>
                        </a:lnTo>
                        <a:lnTo>
                          <a:pt x="f3" y="f2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54" name="Freeform 20"/>
                  <p:cNvSpPr/>
                  <p:nvPr/>
                </p:nvSpPr>
                <p:spPr>
                  <a:xfrm>
                    <a:off x="7517880" y="2251080"/>
                    <a:ext cx="903599" cy="810000"/>
                  </a:xfrm>
                  <a:custGeom>
                    <a:avLst/>
                    <a:gdLst>
                      <a:gd name="f0" fmla="val 0"/>
                      <a:gd name="f1" fmla="val 144"/>
                      <a:gd name="f2" fmla="val 129"/>
                      <a:gd name="f3" fmla="val 94"/>
                      <a:gd name="f4" fmla="val 116"/>
                      <a:gd name="f5" fmla="val 113"/>
                      <a:gd name="f6" fmla="val 133"/>
                      <a:gd name="f7" fmla="val 92"/>
                      <a:gd name="f8" fmla="val 67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44" h="129">
                        <a:moveTo>
                          <a:pt x="f3" y="f2"/>
                        </a:moveTo>
                        <a:cubicBezTo>
                          <a:pt x="f4" y="f5"/>
                          <a:pt x="f6" y="f7"/>
                          <a:pt x="f1" y="f8"/>
                        </a:cubicBezTo>
                        <a:lnTo>
                          <a:pt x="f0" y="f0"/>
                        </a:lnTo>
                        <a:lnTo>
                          <a:pt x="f3" y="f2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</p:grpSp>
            <p:sp>
              <p:nvSpPr>
                <p:cNvPr id="142" name="Freeform 8"/>
                <p:cNvSpPr/>
                <p:nvPr/>
              </p:nvSpPr>
              <p:spPr>
                <a:xfrm>
                  <a:off x="7281360" y="2016360"/>
                  <a:ext cx="429840" cy="42876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noAutofit/>
                </a:bodyPr>
                <a:lstStyle/>
                <a:p>
                  <a:pPr lvl="0" rtl="0" hangingPunct="0">
                    <a:buNone/>
                    <a:tabLst/>
                  </a:pPr>
                  <a:endParaRPr lang="fr-FR" sz="2400">
                    <a:latin typeface="Times New Roman" pitchFamily="18"/>
                    <a:ea typeface="Arial Unicode MS" pitchFamily="2"/>
                    <a:cs typeface="Tahoma" pitchFamily="2"/>
                  </a:endParaRPr>
                </a:p>
              </p:txBody>
            </p:sp>
            <p:sp>
              <p:nvSpPr>
                <p:cNvPr id="143" name="Freeform 9"/>
                <p:cNvSpPr/>
                <p:nvPr/>
              </p:nvSpPr>
              <p:spPr>
                <a:xfrm>
                  <a:off x="7453080" y="2187720"/>
                  <a:ext cx="85320" cy="8568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noAutofit/>
                </a:bodyPr>
                <a:lstStyle/>
                <a:p>
                  <a:pPr lvl="0" rtl="0" hangingPunct="0">
                    <a:buNone/>
                    <a:tabLst/>
                  </a:pPr>
                  <a:endParaRPr lang="fr-FR" sz="2400">
                    <a:latin typeface="Times New Roman" pitchFamily="18"/>
                    <a:ea typeface="Arial Unicode MS" pitchFamily="2"/>
                    <a:cs typeface="Tahoma" pitchFamily="2"/>
                  </a:endParaRPr>
                </a:p>
              </p:txBody>
            </p:sp>
          </p:grpSp>
          <p:sp>
            <p:nvSpPr>
              <p:cNvPr id="139" name="Straight Connector 5"/>
              <p:cNvSpPr/>
              <p:nvPr/>
            </p:nvSpPr>
            <p:spPr>
              <a:xfrm flipV="1">
                <a:off x="7493040" y="1790280"/>
                <a:ext cx="601559" cy="428759"/>
              </a:xfrm>
              <a:prstGeom prst="line">
                <a:avLst/>
              </a:prstGeom>
              <a:noFill/>
              <a:ln w="57240">
                <a:solidFill>
                  <a:srgbClr val="0070C0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>
                <a:noAutofit/>
              </a:bodyPr>
              <a:lstStyle/>
              <a:p>
                <a:pPr lvl="0" rtl="0" hangingPunct="0">
                  <a:buNone/>
                  <a:tabLst/>
                </a:pPr>
                <a:endParaRPr lang="fr-FR" sz="2400">
                  <a:latin typeface="Times New Roman" pitchFamily="18"/>
                  <a:ea typeface="Arial Unicode MS" pitchFamily="2"/>
                  <a:cs typeface="Tahoma" pitchFamily="2"/>
                </a:endParaRPr>
              </a:p>
            </p:txBody>
          </p:sp>
        </p:grpSp>
        <p:grpSp>
          <p:nvGrpSpPr>
            <p:cNvPr id="6" name="Group 22"/>
            <p:cNvGrpSpPr/>
            <p:nvPr/>
          </p:nvGrpSpPr>
          <p:grpSpPr>
            <a:xfrm>
              <a:off x="5164200" y="3413613"/>
              <a:ext cx="1642441" cy="1744013"/>
              <a:chOff x="3564000" y="3068639"/>
              <a:chExt cx="2015998" cy="2162598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3564000" y="3068639"/>
                <a:ext cx="2015998" cy="2162598"/>
                <a:chOff x="3564000" y="3068639"/>
                <a:chExt cx="2015998" cy="2162598"/>
              </a:xfrm>
            </p:grpSpPr>
            <p:grpSp>
              <p:nvGrpSpPr>
                <p:cNvPr id="8" name="Group 25"/>
                <p:cNvGrpSpPr/>
                <p:nvPr/>
              </p:nvGrpSpPr>
              <p:grpSpPr>
                <a:xfrm>
                  <a:off x="3564000" y="3068639"/>
                  <a:ext cx="2015998" cy="2003041"/>
                  <a:chOff x="3564000" y="3068639"/>
                  <a:chExt cx="2015998" cy="2003041"/>
                </a:xfrm>
              </p:grpSpPr>
              <p:sp>
                <p:nvSpPr>
                  <p:cNvPr id="127" name="Freeform 29"/>
                  <p:cNvSpPr/>
                  <p:nvPr/>
                </p:nvSpPr>
                <p:spPr>
                  <a:xfrm>
                    <a:off x="3978720" y="4073400"/>
                    <a:ext cx="1186920" cy="998280"/>
                  </a:xfrm>
                  <a:custGeom>
                    <a:avLst/>
                    <a:gdLst>
                      <a:gd name="f0" fmla="val 0"/>
                      <a:gd name="f1" fmla="val 189"/>
                      <a:gd name="f2" fmla="val 159"/>
                      <a:gd name="f3" fmla="val 129"/>
                      <a:gd name="f4" fmla="val 28"/>
                      <a:gd name="f5" fmla="val 149"/>
                      <a:gd name="f6" fmla="val 61"/>
                      <a:gd name="f7" fmla="val 95"/>
                      <a:gd name="f8" fmla="val 128"/>
                      <a:gd name="f9" fmla="val 16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89" h="159">
                        <a:moveTo>
                          <a:pt x="f0" y="f3"/>
                        </a:moveTo>
                        <a:cubicBezTo>
                          <a:pt x="f4" y="f5"/>
                          <a:pt x="f6" y="f2"/>
                          <a:pt x="f7" y="f2"/>
                        </a:cubicBezTo>
                        <a:cubicBezTo>
                          <a:pt x="f8" y="f2"/>
                          <a:pt x="f9" y="f5"/>
                          <a:pt x="f1" y="f3"/>
                        </a:cubicBezTo>
                        <a:lnTo>
                          <a:pt x="f7" y="f0"/>
                        </a:lnTo>
                        <a:lnTo>
                          <a:pt x="f0" y="f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28" name="Freeform 30"/>
                  <p:cNvSpPr/>
                  <p:nvPr/>
                </p:nvSpPr>
                <p:spPr>
                  <a:xfrm>
                    <a:off x="3664800" y="4073400"/>
                    <a:ext cx="909720" cy="810000"/>
                  </a:xfrm>
                  <a:custGeom>
                    <a:avLst/>
                    <a:gdLst>
                      <a:gd name="f0" fmla="val 0"/>
                      <a:gd name="f1" fmla="val 145"/>
                      <a:gd name="f2" fmla="val 129"/>
                      <a:gd name="f3" fmla="val 67"/>
                      <a:gd name="f4" fmla="val 11"/>
                      <a:gd name="f5" fmla="val 92"/>
                      <a:gd name="f6" fmla="val 28"/>
                      <a:gd name="f7" fmla="val 113"/>
                      <a:gd name="f8" fmla="val 50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45" h="129">
                        <a:moveTo>
                          <a:pt x="f0" y="f3"/>
                        </a:moveTo>
                        <a:cubicBezTo>
                          <a:pt x="f4" y="f5"/>
                          <a:pt x="f6" y="f7"/>
                          <a:pt x="f8" y="f2"/>
                        </a:cubicBezTo>
                        <a:lnTo>
                          <a:pt x="f1" y="f0"/>
                        </a:lnTo>
                        <a:lnTo>
                          <a:pt x="f0" y="f3"/>
                        </a:lnTo>
                        <a:close/>
                      </a:path>
                    </a:pathLst>
                  </a:custGeom>
                  <a:solidFill>
                    <a:schemeClr val="accent3">
                      <a:lumMod val="60000"/>
                      <a:lumOff val="40000"/>
                    </a:schemeClr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29" name="Freeform 31"/>
                  <p:cNvSpPr/>
                  <p:nvPr/>
                </p:nvSpPr>
                <p:spPr>
                  <a:xfrm>
                    <a:off x="3564000" y="4004639"/>
                    <a:ext cx="1010879" cy="489600"/>
                  </a:xfrm>
                  <a:custGeom>
                    <a:avLst/>
                    <a:gdLst>
                      <a:gd name="f0" fmla="val 0"/>
                      <a:gd name="f1" fmla="val 161"/>
                      <a:gd name="f2" fmla="val 78"/>
                      <a:gd name="f3" fmla="val 1"/>
                      <a:gd name="f4" fmla="val 3"/>
                      <a:gd name="f5" fmla="val 7"/>
                      <a:gd name="f6" fmla="val 10"/>
                      <a:gd name="f7" fmla="val 34"/>
                      <a:gd name="f8" fmla="val 6"/>
                      <a:gd name="f9" fmla="val 57"/>
                      <a:gd name="f10" fmla="val 16"/>
                      <a:gd name="f11" fmla="val 1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61" h="78">
                        <a:moveTo>
                          <a:pt x="f3" y="f0"/>
                        </a:moveTo>
                        <a:cubicBezTo>
                          <a:pt x="f3" y="f4"/>
                          <a:pt x="f3" y="f5"/>
                          <a:pt x="f3" y="f6"/>
                        </a:cubicBezTo>
                        <a:cubicBezTo>
                          <a:pt x="f0" y="f7"/>
                          <a:pt x="f8" y="f9"/>
                          <a:pt x="f10" y="f2"/>
                        </a:cubicBezTo>
                        <a:lnTo>
                          <a:pt x="f1" y="f11"/>
                        </a:lnTo>
                        <a:lnTo>
                          <a:pt x="f3" y="f0"/>
                        </a:lnTo>
                        <a:close/>
                      </a:path>
                    </a:pathLst>
                  </a:custGeom>
                  <a:solidFill>
                    <a:schemeClr val="accent3">
                      <a:lumMod val="60000"/>
                      <a:lumOff val="40000"/>
                    </a:schemeClr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30" name="Freeform 32"/>
                  <p:cNvSpPr/>
                  <p:nvPr/>
                </p:nvSpPr>
                <p:spPr>
                  <a:xfrm>
                    <a:off x="3570120" y="3539520"/>
                    <a:ext cx="1004400" cy="533880"/>
                  </a:xfrm>
                  <a:custGeom>
                    <a:avLst/>
                    <a:gdLst>
                      <a:gd name="f0" fmla="val 0"/>
                      <a:gd name="f1" fmla="val 160"/>
                      <a:gd name="f2" fmla="val 85"/>
                      <a:gd name="f3" fmla="val 24"/>
                      <a:gd name="f4" fmla="val 10"/>
                      <a:gd name="f5" fmla="val 22"/>
                      <a:gd name="f6" fmla="val 2"/>
                      <a:gd name="f7" fmla="val 47"/>
                      <a:gd name="f8" fmla="val 74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60" h="85">
                        <a:moveTo>
                          <a:pt x="f3" y="f0"/>
                        </a:moveTo>
                        <a:cubicBezTo>
                          <a:pt x="f4" y="f5"/>
                          <a:pt x="f6" y="f7"/>
                          <a:pt x="f0" y="f8"/>
                        </a:cubicBezTo>
                        <a:lnTo>
                          <a:pt x="f1" y="f2"/>
                        </a:lnTo>
                        <a:lnTo>
                          <a:pt x="f3" y="f0"/>
                        </a:lnTo>
                        <a:close/>
                      </a:path>
                    </a:pathLst>
                  </a:custGeom>
                  <a:solidFill>
                    <a:schemeClr val="accent3">
                      <a:lumMod val="60000"/>
                      <a:lumOff val="40000"/>
                    </a:schemeClr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31" name="Freeform 33"/>
                  <p:cNvSpPr/>
                  <p:nvPr/>
                </p:nvSpPr>
                <p:spPr>
                  <a:xfrm>
                    <a:off x="3721679" y="3194280"/>
                    <a:ext cx="852839" cy="879119"/>
                  </a:xfrm>
                  <a:custGeom>
                    <a:avLst/>
                    <a:gdLst>
                      <a:gd name="f0" fmla="val 0"/>
                      <a:gd name="f1" fmla="val 136"/>
                      <a:gd name="f2" fmla="val 140"/>
                      <a:gd name="f3" fmla="val 58"/>
                      <a:gd name="f4" fmla="val 34"/>
                      <a:gd name="f5" fmla="val 13"/>
                      <a:gd name="f6" fmla="val 14"/>
                      <a:gd name="f7" fmla="val 32"/>
                      <a:gd name="f8" fmla="val 55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36" h="140">
                        <a:moveTo>
                          <a:pt x="f3" y="f0"/>
                        </a:moveTo>
                        <a:cubicBezTo>
                          <a:pt x="f4" y="f5"/>
                          <a:pt x="f6" y="f7"/>
                          <a:pt x="f0" y="f8"/>
                        </a:cubicBezTo>
                        <a:lnTo>
                          <a:pt x="f1" y="f2"/>
                        </a:lnTo>
                        <a:lnTo>
                          <a:pt x="f3" y="f0"/>
                        </a:lnTo>
                        <a:close/>
                      </a:path>
                    </a:pathLst>
                  </a:custGeom>
                  <a:solidFill>
                    <a:schemeClr val="accent3">
                      <a:lumMod val="60000"/>
                      <a:lumOff val="40000"/>
                    </a:schemeClr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32" name="Freeform 34"/>
                  <p:cNvSpPr/>
                  <p:nvPr/>
                </p:nvSpPr>
                <p:spPr>
                  <a:xfrm>
                    <a:off x="4084920" y="3068639"/>
                    <a:ext cx="489960" cy="1004760"/>
                  </a:xfrm>
                  <a:custGeom>
                    <a:avLst/>
                    <a:gdLst>
                      <a:gd name="f0" fmla="val 0"/>
                      <a:gd name="f1" fmla="val 78"/>
                      <a:gd name="f2" fmla="val 160"/>
                      <a:gd name="f3" fmla="val 77"/>
                      <a:gd name="f4" fmla="val 50"/>
                      <a:gd name="f5" fmla="val 23"/>
                      <a:gd name="f6" fmla="val 6"/>
                      <a:gd name="f7" fmla="val 20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78" h="160">
                        <a:moveTo>
                          <a:pt x="f3" y="f0"/>
                        </a:moveTo>
                        <a:cubicBezTo>
                          <a:pt x="f4" y="f0"/>
                          <a:pt x="f5" y="f6"/>
                          <a:pt x="f0" y="f7"/>
                        </a:cubicBezTo>
                        <a:lnTo>
                          <a:pt x="f1" y="f2"/>
                        </a:lnTo>
                        <a:lnTo>
                          <a:pt x="f3" y="f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33" name="Freeform 35"/>
                  <p:cNvSpPr/>
                  <p:nvPr/>
                </p:nvSpPr>
                <p:spPr>
                  <a:xfrm>
                    <a:off x="4574879" y="3068639"/>
                    <a:ext cx="483840" cy="1004760"/>
                  </a:xfrm>
                  <a:custGeom>
                    <a:avLst/>
                    <a:gdLst>
                      <a:gd name="f0" fmla="val 0"/>
                      <a:gd name="f1" fmla="val 77"/>
                      <a:gd name="f2" fmla="val 160"/>
                      <a:gd name="f3" fmla="val 20"/>
                      <a:gd name="f4" fmla="val 54"/>
                      <a:gd name="f5" fmla="val 6"/>
                      <a:gd name="f6" fmla="val 27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77" h="160">
                        <a:moveTo>
                          <a:pt x="f1" y="f3"/>
                        </a:moveTo>
                        <a:cubicBezTo>
                          <a:pt x="f4" y="f5"/>
                          <a:pt x="f6" y="f0"/>
                          <a:pt x="f0" y="f0"/>
                        </a:cubicBezTo>
                        <a:lnTo>
                          <a:pt x="f0" y="f2"/>
                        </a:lnTo>
                        <a:lnTo>
                          <a:pt x="f1" y="f3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34" name="Freeform 36"/>
                  <p:cNvSpPr/>
                  <p:nvPr/>
                </p:nvSpPr>
                <p:spPr>
                  <a:xfrm>
                    <a:off x="4574879" y="3194280"/>
                    <a:ext cx="847079" cy="879119"/>
                  </a:xfrm>
                  <a:custGeom>
                    <a:avLst/>
                    <a:gdLst>
                      <a:gd name="f0" fmla="val 0"/>
                      <a:gd name="f1" fmla="val 135"/>
                      <a:gd name="f2" fmla="val 140"/>
                      <a:gd name="f3" fmla="val 55"/>
                      <a:gd name="f4" fmla="val 121"/>
                      <a:gd name="f5" fmla="val 32"/>
                      <a:gd name="f6" fmla="val 101"/>
                      <a:gd name="f7" fmla="val 13"/>
                      <a:gd name="f8" fmla="val 77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35" h="140">
                        <a:moveTo>
                          <a:pt x="f1" y="f3"/>
                        </a:moveTo>
                        <a:cubicBezTo>
                          <a:pt x="f4" y="f5"/>
                          <a:pt x="f6" y="f7"/>
                          <a:pt x="f8" y="f0"/>
                        </a:cubicBezTo>
                        <a:lnTo>
                          <a:pt x="f0" y="f2"/>
                        </a:lnTo>
                        <a:lnTo>
                          <a:pt x="f1" y="f3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35" name="Freeform 37"/>
                  <p:cNvSpPr/>
                  <p:nvPr/>
                </p:nvSpPr>
                <p:spPr>
                  <a:xfrm>
                    <a:off x="4574879" y="3539520"/>
                    <a:ext cx="998280" cy="533880"/>
                  </a:xfrm>
                  <a:custGeom>
                    <a:avLst/>
                    <a:gdLst>
                      <a:gd name="f0" fmla="val 0"/>
                      <a:gd name="f1" fmla="val 159"/>
                      <a:gd name="f2" fmla="val 85"/>
                      <a:gd name="f3" fmla="val 74"/>
                      <a:gd name="f4" fmla="val 157"/>
                      <a:gd name="f5" fmla="val 47"/>
                      <a:gd name="f6" fmla="val 149"/>
                      <a:gd name="f7" fmla="val 22"/>
                      <a:gd name="f8" fmla="val 135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59" h="85">
                        <a:moveTo>
                          <a:pt x="f1" y="f3"/>
                        </a:moveTo>
                        <a:cubicBezTo>
                          <a:pt x="f4" y="f5"/>
                          <a:pt x="f6" y="f7"/>
                          <a:pt x="f8" y="f0"/>
                        </a:cubicBezTo>
                        <a:lnTo>
                          <a:pt x="f0" y="f2"/>
                        </a:lnTo>
                        <a:lnTo>
                          <a:pt x="f1" y="f3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36" name="Freeform 38"/>
                  <p:cNvSpPr/>
                  <p:nvPr/>
                </p:nvSpPr>
                <p:spPr>
                  <a:xfrm>
                    <a:off x="4574879" y="4004639"/>
                    <a:ext cx="1005119" cy="489600"/>
                  </a:xfrm>
                  <a:custGeom>
                    <a:avLst/>
                    <a:gdLst>
                      <a:gd name="f0" fmla="val 0"/>
                      <a:gd name="f1" fmla="val 160"/>
                      <a:gd name="f2" fmla="val 78"/>
                      <a:gd name="f3" fmla="val 144"/>
                      <a:gd name="f4" fmla="val 154"/>
                      <a:gd name="f5" fmla="val 57"/>
                      <a:gd name="f6" fmla="val 34"/>
                      <a:gd name="f7" fmla="val 11"/>
                      <a:gd name="f8" fmla="val 7"/>
                      <a:gd name="f9" fmla="val 159"/>
                      <a:gd name="f10" fmla="val 3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60" h="78">
                        <a:moveTo>
                          <a:pt x="f3" y="f2"/>
                        </a:moveTo>
                        <a:cubicBezTo>
                          <a:pt x="f4" y="f5"/>
                          <a:pt x="f1" y="f6"/>
                          <a:pt x="f1" y="f7"/>
                        </a:cubicBezTo>
                        <a:cubicBezTo>
                          <a:pt x="f1" y="f8"/>
                          <a:pt x="f9" y="f10"/>
                          <a:pt x="f9" y="f0"/>
                        </a:cubicBezTo>
                        <a:lnTo>
                          <a:pt x="f0" y="f7"/>
                        </a:lnTo>
                        <a:lnTo>
                          <a:pt x="f3" y="f2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37" name="Freeform 39"/>
                  <p:cNvSpPr/>
                  <p:nvPr/>
                </p:nvSpPr>
                <p:spPr>
                  <a:xfrm>
                    <a:off x="4574879" y="4073400"/>
                    <a:ext cx="903599" cy="810000"/>
                  </a:xfrm>
                  <a:custGeom>
                    <a:avLst/>
                    <a:gdLst>
                      <a:gd name="f0" fmla="val 0"/>
                      <a:gd name="f1" fmla="val 144"/>
                      <a:gd name="f2" fmla="val 129"/>
                      <a:gd name="f3" fmla="val 94"/>
                      <a:gd name="f4" fmla="val 116"/>
                      <a:gd name="f5" fmla="val 113"/>
                      <a:gd name="f6" fmla="val 133"/>
                      <a:gd name="f7" fmla="val 92"/>
                      <a:gd name="f8" fmla="val 67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44" h="129">
                        <a:moveTo>
                          <a:pt x="f3" y="f2"/>
                        </a:moveTo>
                        <a:cubicBezTo>
                          <a:pt x="f4" y="f5"/>
                          <a:pt x="f6" y="f7"/>
                          <a:pt x="f1" y="f8"/>
                        </a:cubicBezTo>
                        <a:lnTo>
                          <a:pt x="f0" y="f0"/>
                        </a:lnTo>
                        <a:lnTo>
                          <a:pt x="f3" y="f2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</p:grpSp>
            <p:sp>
              <p:nvSpPr>
                <p:cNvPr id="124" name="Freeform 26"/>
                <p:cNvSpPr/>
                <p:nvPr/>
              </p:nvSpPr>
              <p:spPr>
                <a:xfrm>
                  <a:off x="4400288" y="4523041"/>
                  <a:ext cx="309584" cy="708196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6800" rIns="90000" bIns="46800" anchor="t" anchorCtr="0" compatLnSpc="0">
                  <a:spAutoFit/>
                </a:bodyPr>
                <a:lstStyle/>
                <a:p>
                  <a:pPr marL="0" marR="0" lvl="0" indent="0" algn="ctr" rtl="0" hangingPunct="0">
                    <a:lnSpc>
                      <a:spcPct val="100000"/>
                    </a:lnSpc>
                    <a:buNone/>
                    <a:tabLst/>
                  </a:pPr>
                  <a:endParaRPr lang="en-US" sz="2400" b="1" dirty="0">
                    <a:solidFill>
                      <a:srgbClr val="DC0000"/>
                    </a:solidFill>
                    <a:latin typeface="Arial" pitchFamily="34"/>
                    <a:ea typeface="Arial Unicode MS" pitchFamily="2"/>
                    <a:cs typeface="Tahoma" pitchFamily="2"/>
                  </a:endParaRPr>
                </a:p>
              </p:txBody>
            </p:sp>
            <p:sp>
              <p:nvSpPr>
                <p:cNvPr id="125" name="Freeform 27"/>
                <p:cNvSpPr/>
                <p:nvPr/>
              </p:nvSpPr>
              <p:spPr>
                <a:xfrm>
                  <a:off x="4338360" y="3838680"/>
                  <a:ext cx="429840" cy="42876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noAutofit/>
                </a:bodyPr>
                <a:lstStyle/>
                <a:p>
                  <a:pPr lvl="0" rtl="0" hangingPunct="0">
                    <a:buNone/>
                    <a:tabLst/>
                  </a:pPr>
                  <a:endParaRPr lang="fr-FR" sz="2400">
                    <a:latin typeface="Times New Roman" pitchFamily="18"/>
                    <a:ea typeface="Arial Unicode MS" pitchFamily="2"/>
                    <a:cs typeface="Tahoma" pitchFamily="2"/>
                  </a:endParaRPr>
                </a:p>
              </p:txBody>
            </p:sp>
            <p:sp>
              <p:nvSpPr>
                <p:cNvPr id="126" name="Freeform 28"/>
                <p:cNvSpPr/>
                <p:nvPr/>
              </p:nvSpPr>
              <p:spPr>
                <a:xfrm>
                  <a:off x="4510079" y="4010039"/>
                  <a:ext cx="85320" cy="8568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noAutofit/>
                </a:bodyPr>
                <a:lstStyle/>
                <a:p>
                  <a:pPr lvl="0" rtl="0" hangingPunct="0">
                    <a:buNone/>
                    <a:tabLst/>
                  </a:pPr>
                  <a:endParaRPr lang="fr-FR" sz="2400">
                    <a:latin typeface="Times New Roman" pitchFamily="18"/>
                    <a:ea typeface="Arial Unicode MS" pitchFamily="2"/>
                    <a:cs typeface="Tahoma" pitchFamily="2"/>
                  </a:endParaRPr>
                </a:p>
              </p:txBody>
            </p:sp>
          </p:grpSp>
          <p:sp>
            <p:nvSpPr>
              <p:cNvPr id="122" name="Straight Connector 24"/>
              <p:cNvSpPr/>
              <p:nvPr/>
            </p:nvSpPr>
            <p:spPr>
              <a:xfrm flipH="1" flipV="1">
                <a:off x="4168170" y="3472292"/>
                <a:ext cx="381506" cy="569067"/>
              </a:xfrm>
              <a:prstGeom prst="line">
                <a:avLst/>
              </a:prstGeom>
              <a:noFill/>
              <a:ln w="57240">
                <a:solidFill>
                  <a:srgbClr val="0070C0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>
                <a:noAutofit/>
              </a:bodyPr>
              <a:lstStyle/>
              <a:p>
                <a:pPr lvl="0" rtl="0" hangingPunct="0">
                  <a:buNone/>
                  <a:tabLst/>
                </a:pPr>
                <a:endParaRPr lang="fr-FR" sz="2400">
                  <a:latin typeface="Times New Roman" pitchFamily="18"/>
                  <a:ea typeface="Arial Unicode MS" pitchFamily="2"/>
                  <a:cs typeface="Tahoma" pitchFamily="2"/>
                </a:endParaRPr>
              </a:p>
            </p:txBody>
          </p:sp>
        </p:grpSp>
        <p:grpSp>
          <p:nvGrpSpPr>
            <p:cNvPr id="9" name="Group 40"/>
            <p:cNvGrpSpPr/>
            <p:nvPr/>
          </p:nvGrpSpPr>
          <p:grpSpPr>
            <a:xfrm>
              <a:off x="2220841" y="1591293"/>
              <a:ext cx="1642442" cy="1744011"/>
              <a:chOff x="620640" y="1246320"/>
              <a:chExt cx="2015999" cy="2162597"/>
            </a:xfrm>
          </p:grpSpPr>
          <p:grpSp>
            <p:nvGrpSpPr>
              <p:cNvPr id="10" name="Group 41"/>
              <p:cNvGrpSpPr/>
              <p:nvPr/>
            </p:nvGrpSpPr>
            <p:grpSpPr>
              <a:xfrm>
                <a:off x="620640" y="1246320"/>
                <a:ext cx="2015999" cy="2162597"/>
                <a:chOff x="620640" y="1246320"/>
                <a:chExt cx="2015999" cy="2162597"/>
              </a:xfrm>
            </p:grpSpPr>
            <p:grpSp>
              <p:nvGrpSpPr>
                <p:cNvPr id="11" name="Group 43"/>
                <p:cNvGrpSpPr/>
                <p:nvPr/>
              </p:nvGrpSpPr>
              <p:grpSpPr>
                <a:xfrm>
                  <a:off x="620640" y="1246320"/>
                  <a:ext cx="2015999" cy="2003040"/>
                  <a:chOff x="620640" y="1246320"/>
                  <a:chExt cx="2015999" cy="2003040"/>
                </a:xfrm>
              </p:grpSpPr>
              <p:sp>
                <p:nvSpPr>
                  <p:cNvPr id="110" name="Freeform 47"/>
                  <p:cNvSpPr/>
                  <p:nvPr/>
                </p:nvSpPr>
                <p:spPr>
                  <a:xfrm>
                    <a:off x="1035359" y="2251080"/>
                    <a:ext cx="1186920" cy="998280"/>
                  </a:xfrm>
                  <a:custGeom>
                    <a:avLst/>
                    <a:gdLst>
                      <a:gd name="f0" fmla="val 0"/>
                      <a:gd name="f1" fmla="val 189"/>
                      <a:gd name="f2" fmla="val 159"/>
                      <a:gd name="f3" fmla="val 129"/>
                      <a:gd name="f4" fmla="val 28"/>
                      <a:gd name="f5" fmla="val 149"/>
                      <a:gd name="f6" fmla="val 61"/>
                      <a:gd name="f7" fmla="val 95"/>
                      <a:gd name="f8" fmla="val 128"/>
                      <a:gd name="f9" fmla="val 16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89" h="159">
                        <a:moveTo>
                          <a:pt x="f0" y="f3"/>
                        </a:moveTo>
                        <a:cubicBezTo>
                          <a:pt x="f4" y="f5"/>
                          <a:pt x="f6" y="f2"/>
                          <a:pt x="f7" y="f2"/>
                        </a:cubicBezTo>
                        <a:cubicBezTo>
                          <a:pt x="f8" y="f2"/>
                          <a:pt x="f9" y="f5"/>
                          <a:pt x="f1" y="f3"/>
                        </a:cubicBezTo>
                        <a:lnTo>
                          <a:pt x="f7" y="f0"/>
                        </a:lnTo>
                        <a:lnTo>
                          <a:pt x="f0" y="f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11" name="Freeform 48"/>
                  <p:cNvSpPr/>
                  <p:nvPr/>
                </p:nvSpPr>
                <p:spPr>
                  <a:xfrm>
                    <a:off x="721440" y="2251080"/>
                    <a:ext cx="909720" cy="810000"/>
                  </a:xfrm>
                  <a:custGeom>
                    <a:avLst/>
                    <a:gdLst>
                      <a:gd name="f0" fmla="val 0"/>
                      <a:gd name="f1" fmla="val 145"/>
                      <a:gd name="f2" fmla="val 129"/>
                      <a:gd name="f3" fmla="val 67"/>
                      <a:gd name="f4" fmla="val 11"/>
                      <a:gd name="f5" fmla="val 92"/>
                      <a:gd name="f6" fmla="val 28"/>
                      <a:gd name="f7" fmla="val 113"/>
                      <a:gd name="f8" fmla="val 50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45" h="129">
                        <a:moveTo>
                          <a:pt x="f0" y="f3"/>
                        </a:moveTo>
                        <a:cubicBezTo>
                          <a:pt x="f4" y="f5"/>
                          <a:pt x="f6" y="f7"/>
                          <a:pt x="f8" y="f2"/>
                        </a:cubicBezTo>
                        <a:lnTo>
                          <a:pt x="f1" y="f0"/>
                        </a:lnTo>
                        <a:lnTo>
                          <a:pt x="f0" y="f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12" name="Freeform 49"/>
                  <p:cNvSpPr/>
                  <p:nvPr/>
                </p:nvSpPr>
                <p:spPr>
                  <a:xfrm>
                    <a:off x="620640" y="2182320"/>
                    <a:ext cx="1010879" cy="489600"/>
                  </a:xfrm>
                  <a:custGeom>
                    <a:avLst/>
                    <a:gdLst>
                      <a:gd name="f0" fmla="val 0"/>
                      <a:gd name="f1" fmla="val 161"/>
                      <a:gd name="f2" fmla="val 78"/>
                      <a:gd name="f3" fmla="val 1"/>
                      <a:gd name="f4" fmla="val 3"/>
                      <a:gd name="f5" fmla="val 7"/>
                      <a:gd name="f6" fmla="val 10"/>
                      <a:gd name="f7" fmla="val 34"/>
                      <a:gd name="f8" fmla="val 6"/>
                      <a:gd name="f9" fmla="val 57"/>
                      <a:gd name="f10" fmla="val 16"/>
                      <a:gd name="f11" fmla="val 1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61" h="78">
                        <a:moveTo>
                          <a:pt x="f3" y="f0"/>
                        </a:moveTo>
                        <a:cubicBezTo>
                          <a:pt x="f3" y="f4"/>
                          <a:pt x="f3" y="f5"/>
                          <a:pt x="f3" y="f6"/>
                        </a:cubicBezTo>
                        <a:cubicBezTo>
                          <a:pt x="f0" y="f7"/>
                          <a:pt x="f8" y="f9"/>
                          <a:pt x="f10" y="f2"/>
                        </a:cubicBezTo>
                        <a:lnTo>
                          <a:pt x="f1" y="f11"/>
                        </a:lnTo>
                        <a:lnTo>
                          <a:pt x="f3" y="f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13" name="Freeform 50"/>
                  <p:cNvSpPr/>
                  <p:nvPr/>
                </p:nvSpPr>
                <p:spPr>
                  <a:xfrm>
                    <a:off x="626760" y="1717200"/>
                    <a:ext cx="1004400" cy="533880"/>
                  </a:xfrm>
                  <a:custGeom>
                    <a:avLst/>
                    <a:gdLst>
                      <a:gd name="f0" fmla="val 0"/>
                      <a:gd name="f1" fmla="val 160"/>
                      <a:gd name="f2" fmla="val 85"/>
                      <a:gd name="f3" fmla="val 24"/>
                      <a:gd name="f4" fmla="val 10"/>
                      <a:gd name="f5" fmla="val 22"/>
                      <a:gd name="f6" fmla="val 2"/>
                      <a:gd name="f7" fmla="val 47"/>
                      <a:gd name="f8" fmla="val 74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60" h="85">
                        <a:moveTo>
                          <a:pt x="f3" y="f0"/>
                        </a:moveTo>
                        <a:cubicBezTo>
                          <a:pt x="f4" y="f5"/>
                          <a:pt x="f6" y="f7"/>
                          <a:pt x="f0" y="f8"/>
                        </a:cubicBezTo>
                        <a:lnTo>
                          <a:pt x="f1" y="f2"/>
                        </a:lnTo>
                        <a:lnTo>
                          <a:pt x="f3" y="f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14" name="Freeform 51"/>
                  <p:cNvSpPr/>
                  <p:nvPr/>
                </p:nvSpPr>
                <p:spPr>
                  <a:xfrm>
                    <a:off x="778320" y="1371959"/>
                    <a:ext cx="852839" cy="879119"/>
                  </a:xfrm>
                  <a:custGeom>
                    <a:avLst/>
                    <a:gdLst>
                      <a:gd name="f0" fmla="val 0"/>
                      <a:gd name="f1" fmla="val 136"/>
                      <a:gd name="f2" fmla="val 140"/>
                      <a:gd name="f3" fmla="val 58"/>
                      <a:gd name="f4" fmla="val 34"/>
                      <a:gd name="f5" fmla="val 13"/>
                      <a:gd name="f6" fmla="val 14"/>
                      <a:gd name="f7" fmla="val 32"/>
                      <a:gd name="f8" fmla="val 55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36" h="140">
                        <a:moveTo>
                          <a:pt x="f3" y="f0"/>
                        </a:moveTo>
                        <a:cubicBezTo>
                          <a:pt x="f4" y="f5"/>
                          <a:pt x="f6" y="f7"/>
                          <a:pt x="f0" y="f8"/>
                        </a:cubicBezTo>
                        <a:lnTo>
                          <a:pt x="f1" y="f2"/>
                        </a:lnTo>
                        <a:lnTo>
                          <a:pt x="f3" y="f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15" name="Freeform 52"/>
                  <p:cNvSpPr/>
                  <p:nvPr/>
                </p:nvSpPr>
                <p:spPr>
                  <a:xfrm>
                    <a:off x="1141560" y="1246320"/>
                    <a:ext cx="489960" cy="1004759"/>
                  </a:xfrm>
                  <a:custGeom>
                    <a:avLst/>
                    <a:gdLst>
                      <a:gd name="f0" fmla="val 0"/>
                      <a:gd name="f1" fmla="val 78"/>
                      <a:gd name="f2" fmla="val 160"/>
                      <a:gd name="f3" fmla="val 77"/>
                      <a:gd name="f4" fmla="val 50"/>
                      <a:gd name="f5" fmla="val 23"/>
                      <a:gd name="f6" fmla="val 6"/>
                      <a:gd name="f7" fmla="val 20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78" h="160">
                        <a:moveTo>
                          <a:pt x="f3" y="f0"/>
                        </a:moveTo>
                        <a:cubicBezTo>
                          <a:pt x="f4" y="f0"/>
                          <a:pt x="f5" y="f6"/>
                          <a:pt x="f0" y="f7"/>
                        </a:cubicBezTo>
                        <a:lnTo>
                          <a:pt x="f1" y="f2"/>
                        </a:lnTo>
                        <a:lnTo>
                          <a:pt x="f3" y="f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16" name="Freeform 53"/>
                  <p:cNvSpPr/>
                  <p:nvPr/>
                </p:nvSpPr>
                <p:spPr>
                  <a:xfrm>
                    <a:off x="1631520" y="1246320"/>
                    <a:ext cx="483840" cy="1004760"/>
                  </a:xfrm>
                  <a:custGeom>
                    <a:avLst/>
                    <a:gdLst>
                      <a:gd name="f0" fmla="val 0"/>
                      <a:gd name="f1" fmla="val 77"/>
                      <a:gd name="f2" fmla="val 160"/>
                      <a:gd name="f3" fmla="val 20"/>
                      <a:gd name="f4" fmla="val 54"/>
                      <a:gd name="f5" fmla="val 6"/>
                      <a:gd name="f6" fmla="val 27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77" h="160">
                        <a:moveTo>
                          <a:pt x="f1" y="f3"/>
                        </a:moveTo>
                        <a:cubicBezTo>
                          <a:pt x="f4" y="f5"/>
                          <a:pt x="f6" y="f0"/>
                          <a:pt x="f0" y="f0"/>
                        </a:cubicBezTo>
                        <a:lnTo>
                          <a:pt x="f0" y="f2"/>
                        </a:lnTo>
                        <a:lnTo>
                          <a:pt x="f1" y="f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17" name="Freeform 54"/>
                  <p:cNvSpPr/>
                  <p:nvPr/>
                </p:nvSpPr>
                <p:spPr>
                  <a:xfrm>
                    <a:off x="1631520" y="1371959"/>
                    <a:ext cx="847079" cy="879119"/>
                  </a:xfrm>
                  <a:custGeom>
                    <a:avLst/>
                    <a:gdLst>
                      <a:gd name="f0" fmla="val 0"/>
                      <a:gd name="f1" fmla="val 135"/>
                      <a:gd name="f2" fmla="val 140"/>
                      <a:gd name="f3" fmla="val 55"/>
                      <a:gd name="f4" fmla="val 121"/>
                      <a:gd name="f5" fmla="val 32"/>
                      <a:gd name="f6" fmla="val 101"/>
                      <a:gd name="f7" fmla="val 13"/>
                      <a:gd name="f8" fmla="val 77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35" h="140">
                        <a:moveTo>
                          <a:pt x="f1" y="f3"/>
                        </a:moveTo>
                        <a:cubicBezTo>
                          <a:pt x="f4" y="f5"/>
                          <a:pt x="f6" y="f7"/>
                          <a:pt x="f8" y="f0"/>
                        </a:cubicBezTo>
                        <a:lnTo>
                          <a:pt x="f0" y="f2"/>
                        </a:lnTo>
                        <a:lnTo>
                          <a:pt x="f1" y="f3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18" name="Freeform 55"/>
                  <p:cNvSpPr/>
                  <p:nvPr/>
                </p:nvSpPr>
                <p:spPr>
                  <a:xfrm>
                    <a:off x="1631520" y="1717200"/>
                    <a:ext cx="998280" cy="533880"/>
                  </a:xfrm>
                  <a:custGeom>
                    <a:avLst/>
                    <a:gdLst>
                      <a:gd name="f0" fmla="val 0"/>
                      <a:gd name="f1" fmla="val 159"/>
                      <a:gd name="f2" fmla="val 85"/>
                      <a:gd name="f3" fmla="val 74"/>
                      <a:gd name="f4" fmla="val 157"/>
                      <a:gd name="f5" fmla="val 47"/>
                      <a:gd name="f6" fmla="val 149"/>
                      <a:gd name="f7" fmla="val 22"/>
                      <a:gd name="f8" fmla="val 135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59" h="85">
                        <a:moveTo>
                          <a:pt x="f1" y="f3"/>
                        </a:moveTo>
                        <a:cubicBezTo>
                          <a:pt x="f4" y="f5"/>
                          <a:pt x="f6" y="f7"/>
                          <a:pt x="f8" y="f0"/>
                        </a:cubicBezTo>
                        <a:lnTo>
                          <a:pt x="f0" y="f2"/>
                        </a:lnTo>
                        <a:lnTo>
                          <a:pt x="f1" y="f3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19" name="Freeform 56"/>
                  <p:cNvSpPr/>
                  <p:nvPr/>
                </p:nvSpPr>
                <p:spPr>
                  <a:xfrm>
                    <a:off x="1631520" y="2182320"/>
                    <a:ext cx="1005119" cy="489600"/>
                  </a:xfrm>
                  <a:custGeom>
                    <a:avLst/>
                    <a:gdLst>
                      <a:gd name="f0" fmla="val 0"/>
                      <a:gd name="f1" fmla="val 160"/>
                      <a:gd name="f2" fmla="val 78"/>
                      <a:gd name="f3" fmla="val 144"/>
                      <a:gd name="f4" fmla="val 154"/>
                      <a:gd name="f5" fmla="val 57"/>
                      <a:gd name="f6" fmla="val 34"/>
                      <a:gd name="f7" fmla="val 11"/>
                      <a:gd name="f8" fmla="val 7"/>
                      <a:gd name="f9" fmla="val 159"/>
                      <a:gd name="f10" fmla="val 3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60" h="78">
                        <a:moveTo>
                          <a:pt x="f3" y="f2"/>
                        </a:moveTo>
                        <a:cubicBezTo>
                          <a:pt x="f4" y="f5"/>
                          <a:pt x="f1" y="f6"/>
                          <a:pt x="f1" y="f7"/>
                        </a:cubicBezTo>
                        <a:cubicBezTo>
                          <a:pt x="f1" y="f8"/>
                          <a:pt x="f9" y="f10"/>
                          <a:pt x="f9" y="f0"/>
                        </a:cubicBezTo>
                        <a:lnTo>
                          <a:pt x="f0" y="f7"/>
                        </a:lnTo>
                        <a:lnTo>
                          <a:pt x="f3" y="f2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  <p:sp>
                <p:nvSpPr>
                  <p:cNvPr id="120" name="Freeform 57"/>
                  <p:cNvSpPr/>
                  <p:nvPr/>
                </p:nvSpPr>
                <p:spPr>
                  <a:xfrm>
                    <a:off x="1631520" y="2251080"/>
                    <a:ext cx="903599" cy="810000"/>
                  </a:xfrm>
                  <a:custGeom>
                    <a:avLst/>
                    <a:gdLst>
                      <a:gd name="f0" fmla="val 0"/>
                      <a:gd name="f1" fmla="val 144"/>
                      <a:gd name="f2" fmla="val 129"/>
                      <a:gd name="f3" fmla="val 94"/>
                      <a:gd name="f4" fmla="val 116"/>
                      <a:gd name="f5" fmla="val 113"/>
                      <a:gd name="f6" fmla="val 133"/>
                      <a:gd name="f7" fmla="val 92"/>
                      <a:gd name="f8" fmla="val 67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144" h="129">
                        <a:moveTo>
                          <a:pt x="f3" y="f2"/>
                        </a:moveTo>
                        <a:cubicBezTo>
                          <a:pt x="f4" y="f5"/>
                          <a:pt x="f6" y="f7"/>
                          <a:pt x="f1" y="f8"/>
                        </a:cubicBezTo>
                        <a:lnTo>
                          <a:pt x="f0" y="f0"/>
                        </a:lnTo>
                        <a:lnTo>
                          <a:pt x="f3" y="f2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360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vert="horz" wrap="square" lIns="90000" tIns="46800" rIns="90000" bIns="46800" anchor="t" anchorCtr="0" compatLnSpc="0">
                    <a:noAutofit/>
                  </a:bodyPr>
                  <a:lstStyle/>
                  <a:p>
                    <a:pPr lvl="0" rtl="0" hangingPunct="0">
                      <a:buNone/>
                      <a:tabLst/>
                    </a:pPr>
                    <a:endParaRPr lang="fr-FR" sz="2400">
                      <a:latin typeface="Times New Roman" pitchFamily="18"/>
                      <a:ea typeface="Arial Unicode MS" pitchFamily="2"/>
                      <a:cs typeface="Tahoma" pitchFamily="2"/>
                    </a:endParaRPr>
                  </a:p>
                </p:txBody>
              </p:sp>
            </p:grpSp>
            <p:sp>
              <p:nvSpPr>
                <p:cNvPr id="107" name="Freeform 44"/>
                <p:cNvSpPr/>
                <p:nvPr/>
              </p:nvSpPr>
              <p:spPr>
                <a:xfrm>
                  <a:off x="1455128" y="2700720"/>
                  <a:ext cx="309584" cy="708197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6800" rIns="90000" bIns="46800" anchor="t" anchorCtr="0" compatLnSpc="0">
                  <a:spAutoFit/>
                </a:bodyPr>
                <a:lstStyle/>
                <a:p>
                  <a:pPr marL="0" marR="0" lvl="0" indent="0" algn="ctr" rtl="0" hangingPunct="0">
                    <a:lnSpc>
                      <a:spcPct val="100000"/>
                    </a:lnSpc>
                    <a:buNone/>
                    <a:tabLst/>
                  </a:pPr>
                  <a:endParaRPr lang="en-US" sz="2400" b="1" dirty="0">
                    <a:solidFill>
                      <a:srgbClr val="FF9900"/>
                    </a:solidFill>
                    <a:latin typeface="Arial" pitchFamily="34"/>
                    <a:ea typeface="Arial Unicode MS" pitchFamily="2"/>
                    <a:cs typeface="Tahoma" pitchFamily="2"/>
                  </a:endParaRPr>
                </a:p>
              </p:txBody>
            </p:sp>
            <p:sp>
              <p:nvSpPr>
                <p:cNvPr id="108" name="Freeform 45"/>
                <p:cNvSpPr/>
                <p:nvPr/>
              </p:nvSpPr>
              <p:spPr>
                <a:xfrm>
                  <a:off x="1394999" y="2016360"/>
                  <a:ext cx="429840" cy="42876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noAutofit/>
                </a:bodyPr>
                <a:lstStyle/>
                <a:p>
                  <a:pPr lvl="0" rtl="0" hangingPunct="0">
                    <a:buNone/>
                    <a:tabLst/>
                  </a:pPr>
                  <a:endParaRPr lang="fr-FR" sz="2400">
                    <a:latin typeface="Times New Roman" pitchFamily="18"/>
                    <a:ea typeface="Arial Unicode MS" pitchFamily="2"/>
                    <a:cs typeface="Tahoma" pitchFamily="2"/>
                  </a:endParaRPr>
                </a:p>
              </p:txBody>
            </p:sp>
            <p:sp>
              <p:nvSpPr>
                <p:cNvPr id="109" name="Freeform 46"/>
                <p:cNvSpPr/>
                <p:nvPr/>
              </p:nvSpPr>
              <p:spPr>
                <a:xfrm>
                  <a:off x="1566719" y="2187720"/>
                  <a:ext cx="85320" cy="8568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noAutofit/>
                </a:bodyPr>
                <a:lstStyle/>
                <a:p>
                  <a:pPr lvl="0" rtl="0" hangingPunct="0">
                    <a:buNone/>
                    <a:tabLst/>
                  </a:pPr>
                  <a:endParaRPr lang="fr-FR" sz="2400">
                    <a:latin typeface="Times New Roman" pitchFamily="18"/>
                    <a:ea typeface="Arial Unicode MS" pitchFamily="2"/>
                    <a:cs typeface="Tahoma" pitchFamily="2"/>
                  </a:endParaRPr>
                </a:p>
              </p:txBody>
            </p:sp>
          </p:grpSp>
          <p:sp>
            <p:nvSpPr>
              <p:cNvPr id="105" name="Straight Connector 42"/>
              <p:cNvSpPr/>
              <p:nvPr/>
            </p:nvSpPr>
            <p:spPr>
              <a:xfrm flipV="1">
                <a:off x="1606319" y="1565173"/>
                <a:ext cx="481392" cy="654226"/>
              </a:xfrm>
              <a:prstGeom prst="line">
                <a:avLst/>
              </a:prstGeom>
              <a:noFill/>
              <a:ln w="57240">
                <a:solidFill>
                  <a:srgbClr val="0070C0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>
                <a:noAutofit/>
              </a:bodyPr>
              <a:lstStyle/>
              <a:p>
                <a:pPr lvl="0" rtl="0" hangingPunct="0">
                  <a:buNone/>
                  <a:tabLst/>
                </a:pPr>
                <a:endParaRPr lang="fr-FR" sz="2400">
                  <a:latin typeface="Times New Roman" pitchFamily="18"/>
                  <a:ea typeface="Arial Unicode MS" pitchFamily="2"/>
                  <a:cs typeface="Tahoma" pitchFamily="2"/>
                </a:endParaRPr>
              </a:p>
            </p:txBody>
          </p:sp>
        </p:grpSp>
        <p:sp>
          <p:nvSpPr>
            <p:cNvPr id="98" name="Rectangle 7"/>
            <p:cNvSpPr/>
            <p:nvPr/>
          </p:nvSpPr>
          <p:spPr>
            <a:xfrm>
              <a:off x="1851120" y="3173944"/>
              <a:ext cx="2245161" cy="31877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FF9900"/>
                </a:gs>
                <a:gs pos="50000">
                  <a:srgbClr val="FEC063"/>
                </a:gs>
                <a:gs pos="100000">
                  <a:srgbClr val="FF9900"/>
                </a:gs>
              </a:gsLst>
              <a:lin ang="5400000"/>
            </a:gradFill>
            <a:ln w="12600">
              <a:solidFill>
                <a:srgbClr val="DDDDDD"/>
              </a:solidFill>
              <a:prstDash val="solid"/>
              <a:miter/>
            </a:ln>
          </p:spPr>
          <p:txBody>
            <a:bodyPr vert="horz" wrap="square" lIns="0" tIns="0" rIns="0" bIns="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buNone/>
                <a:tabLst/>
              </a:pPr>
              <a:r>
                <a:rPr lang="ru-RU" sz="1600" b="1" dirty="0" smtClean="0">
                  <a:solidFill>
                    <a:srgbClr val="002060"/>
                  </a:solidFill>
                  <a:latin typeface="Arial" pitchFamily="34"/>
                  <a:ea typeface="Arial" pitchFamily="34"/>
                  <a:cs typeface="Arial" pitchFamily="34"/>
                </a:rPr>
                <a:t>65%</a:t>
              </a:r>
              <a:endParaRPr lang="en-GB" sz="1600" b="1" dirty="0">
                <a:solidFill>
                  <a:srgbClr val="00206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99" name="Rectangle 3"/>
            <p:cNvSpPr/>
            <p:nvPr/>
          </p:nvSpPr>
          <p:spPr>
            <a:xfrm>
              <a:off x="1896757" y="3525975"/>
              <a:ext cx="2245161" cy="79405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/>
            </a:gradFill>
            <a:ln w="12600">
              <a:solidFill>
                <a:srgbClr val="DDDDDD"/>
              </a:solidFill>
              <a:prstDash val="solid"/>
              <a:miter/>
            </a:ln>
          </p:spPr>
          <p:txBody>
            <a:bodyPr vert="horz" wrap="square" lIns="36000" tIns="72000" rIns="36000" bIns="72000" anchor="t" anchorCtr="0" compatLnSpc="0">
              <a:spAutoFit/>
            </a:bodyPr>
            <a:lstStyle/>
            <a:p>
              <a:pPr lvl="0" algn="ctr" hangingPunct="0">
                <a:lnSpc>
                  <a:spcPct val="90000"/>
                </a:lnSpc>
                <a:spcAft>
                  <a:spcPts val="298"/>
                </a:spcAft>
                <a:buClr>
                  <a:srgbClr val="292929"/>
                </a:buClr>
                <a:buSzPct val="100000"/>
                <a:buFont typeface="Wingdings" pitchFamily="2"/>
                <a:buChar char=""/>
              </a:pPr>
              <a:r>
                <a:rPr lang="ru-RU" sz="1200" b="1" dirty="0" smtClean="0">
                  <a:solidFill>
                    <a:srgbClr val="002060"/>
                  </a:solidFill>
                  <a:latin typeface="Times New Roman" pitchFamily="18" charset="0"/>
                  <a:ea typeface="Arial" pitchFamily="34"/>
                  <a:cs typeface="Times New Roman" pitchFamily="18" charset="0"/>
                </a:rPr>
                <a:t>Рефлексивно-самооценочные навыки</a:t>
              </a:r>
              <a:endParaRPr lang="en-GB" sz="1200" b="1" dirty="0" smtClean="0">
                <a:solidFill>
                  <a:srgbClr val="002060"/>
                </a:solidFill>
                <a:latin typeface="Times New Roman" pitchFamily="18" charset="0"/>
                <a:ea typeface="Arial" pitchFamily="34"/>
                <a:cs typeface="Times New Roman" pitchFamily="18" charset="0"/>
              </a:endParaRPr>
            </a:p>
          </p:txBody>
        </p:sp>
        <p:sp>
          <p:nvSpPr>
            <p:cNvPr id="100" name="Rectangle 7"/>
            <p:cNvSpPr/>
            <p:nvPr/>
          </p:nvSpPr>
          <p:spPr>
            <a:xfrm>
              <a:off x="7523526" y="3383901"/>
              <a:ext cx="2755800" cy="395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00">
              <a:solidFill>
                <a:srgbClr val="DDDDDD"/>
              </a:solidFill>
              <a:prstDash val="solid"/>
              <a:miter/>
            </a:ln>
          </p:spPr>
          <p:txBody>
            <a:bodyPr vert="horz" wrap="square" lIns="0" tIns="0" rIns="0" bIns="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buNone/>
                <a:tabLst/>
              </a:pPr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ea typeface="Arial" pitchFamily="34"/>
                  <a:cs typeface="Times New Roman" pitchFamily="18" charset="0"/>
                </a:rPr>
                <a:t>70%</a:t>
              </a:r>
              <a:endParaRPr lang="en-GB" sz="1600" b="1" dirty="0">
                <a:solidFill>
                  <a:srgbClr val="002060"/>
                </a:solidFill>
                <a:latin typeface="Times New Roman" pitchFamily="18" charset="0"/>
                <a:ea typeface="Arial" pitchFamily="34"/>
                <a:cs typeface="Times New Roman" pitchFamily="18" charset="0"/>
              </a:endParaRPr>
            </a:p>
          </p:txBody>
        </p:sp>
        <p:sp>
          <p:nvSpPr>
            <p:cNvPr id="101" name="Rectangle 3"/>
            <p:cNvSpPr/>
            <p:nvPr/>
          </p:nvSpPr>
          <p:spPr>
            <a:xfrm>
              <a:off x="7554091" y="3759411"/>
              <a:ext cx="2755800" cy="86551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/>
            </a:gradFill>
            <a:ln w="12600">
              <a:solidFill>
                <a:srgbClr val="DDDDDD"/>
              </a:solidFill>
              <a:prstDash val="solid"/>
              <a:miter/>
            </a:ln>
          </p:spPr>
          <p:txBody>
            <a:bodyPr vert="horz" wrap="square" lIns="36000" tIns="72000" rIns="36000" bIns="72000" anchor="t" anchorCtr="0" compatLnSpc="0">
              <a:spAutoFit/>
            </a:bodyPr>
            <a:lstStyle/>
            <a:p>
              <a:pPr algn="ctr"/>
              <a:r>
                <a:rPr lang="ru-RU" altLang="zh-CN" sz="1200" b="1" dirty="0" smtClean="0">
                  <a:solidFill>
                    <a:srgbClr val="00206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Мягкие компетенции</a:t>
              </a:r>
              <a:endParaRPr lang="en-US" altLang="zh-CN" sz="1200" b="1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marL="0" marR="0" lvl="0" indent="0" rtl="0" hangingPunct="0">
                <a:lnSpc>
                  <a:spcPct val="90000"/>
                </a:lnSpc>
                <a:spcBef>
                  <a:spcPts val="0"/>
                </a:spcBef>
                <a:spcAft>
                  <a:spcPts val="298"/>
                </a:spcAft>
                <a:buClr>
                  <a:srgbClr val="292929"/>
                </a:buClr>
                <a:buSzPct val="100000"/>
                <a:buFont typeface="Wingdings" pitchFamily="2"/>
                <a:buChar char=""/>
                <a:tabLst/>
              </a:pPr>
              <a:endParaRPr lang="en-GB" sz="1200" dirty="0"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  <a:p>
              <a:pPr marL="0" marR="0" lvl="0" indent="0" rtl="0" hangingPunct="0">
                <a:lnSpc>
                  <a:spcPct val="90000"/>
                </a:lnSpc>
                <a:spcBef>
                  <a:spcPts val="0"/>
                </a:spcBef>
                <a:spcAft>
                  <a:spcPts val="298"/>
                </a:spcAft>
                <a:buClr>
                  <a:srgbClr val="292929"/>
                </a:buClr>
                <a:buSzPct val="100000"/>
                <a:buFont typeface="Wingdings" pitchFamily="2"/>
                <a:buChar char=""/>
                <a:tabLst/>
              </a:pPr>
              <a:endParaRPr lang="en-GB" sz="1200" dirty="0"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102" name="Rectangle 7"/>
            <p:cNvSpPr/>
            <p:nvPr/>
          </p:nvSpPr>
          <p:spPr>
            <a:xfrm>
              <a:off x="4307335" y="5058803"/>
              <a:ext cx="2746298" cy="26194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600">
              <a:solidFill>
                <a:srgbClr val="DDDDDD"/>
              </a:solidFill>
              <a:prstDash val="solid"/>
              <a:miter/>
            </a:ln>
          </p:spPr>
          <p:txBody>
            <a:bodyPr vert="horz" wrap="square" lIns="0" tIns="0" rIns="0" bIns="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buNone/>
                <a:tabLst/>
              </a:pPr>
              <a:r>
                <a:rPr lang="ru-RU" sz="1600" b="1" dirty="0" smtClean="0">
                  <a:solidFill>
                    <a:srgbClr val="002060"/>
                  </a:solidFill>
                  <a:latin typeface="Arial" pitchFamily="34"/>
                  <a:ea typeface="Arial" pitchFamily="34"/>
                  <a:cs typeface="Arial" pitchFamily="34"/>
                </a:rPr>
                <a:t>40%</a:t>
              </a:r>
              <a:endParaRPr lang="en-GB" sz="1600" b="1" dirty="0">
                <a:solidFill>
                  <a:srgbClr val="00206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103" name="Rectangle 3"/>
            <p:cNvSpPr/>
            <p:nvPr/>
          </p:nvSpPr>
          <p:spPr>
            <a:xfrm>
              <a:off x="4330347" y="5320631"/>
              <a:ext cx="2756159" cy="84305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/>
            </a:gradFill>
            <a:ln w="12600">
              <a:solidFill>
                <a:srgbClr val="DDDDDD"/>
              </a:solidFill>
              <a:prstDash val="solid"/>
              <a:miter/>
            </a:ln>
          </p:spPr>
          <p:txBody>
            <a:bodyPr vert="horz" wrap="square" lIns="36000" tIns="72000" rIns="36000" bIns="72000" anchor="t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90000"/>
                </a:lnSpc>
                <a:spcBef>
                  <a:spcPts val="0"/>
                </a:spcBef>
                <a:spcAft>
                  <a:spcPts val="298"/>
                </a:spcAft>
                <a:buClr>
                  <a:srgbClr val="292929"/>
                </a:buClr>
                <a:buSzPct val="100000"/>
                <a:buFont typeface="Wingdings" pitchFamily="2"/>
                <a:buChar char=""/>
                <a:tabLst/>
              </a:pPr>
              <a:r>
                <a:rPr lang="ru-RU" sz="1200" b="1" dirty="0" smtClean="0">
                  <a:solidFill>
                    <a:srgbClr val="002060"/>
                  </a:solidFill>
                  <a:latin typeface="Times New Roman" pitchFamily="18" charset="0"/>
                  <a:ea typeface="Arial" pitchFamily="34"/>
                  <a:cs typeface="Times New Roman" pitchFamily="18" charset="0"/>
                </a:rPr>
                <a:t>Самоуправляющие механизмы личности</a:t>
              </a:r>
              <a:endParaRPr lang="en-GB" sz="1200" b="1" dirty="0">
                <a:solidFill>
                  <a:srgbClr val="002060"/>
                </a:solidFill>
                <a:latin typeface="Times New Roman" pitchFamily="18" charset="0"/>
                <a:ea typeface="Arial" pitchFamily="34"/>
                <a:cs typeface="Times New Roman" pitchFamily="18" charset="0"/>
              </a:endParaRPr>
            </a:p>
            <a:p>
              <a:pPr marL="0" marR="0" lvl="0" indent="0" rtl="0" hangingPunct="0">
                <a:lnSpc>
                  <a:spcPct val="90000"/>
                </a:lnSpc>
                <a:spcBef>
                  <a:spcPts val="0"/>
                </a:spcBef>
                <a:spcAft>
                  <a:spcPts val="298"/>
                </a:spcAft>
                <a:buClr>
                  <a:srgbClr val="292929"/>
                </a:buClr>
                <a:buSzPct val="100000"/>
                <a:buFont typeface="Wingdings" pitchFamily="2"/>
                <a:buChar char=""/>
                <a:tabLst/>
              </a:pPr>
              <a:endParaRPr lang="en-GB" sz="1200" dirty="0">
                <a:solidFill>
                  <a:srgbClr val="00206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</p:grpSp>
      <p:sp>
        <p:nvSpPr>
          <p:cNvPr id="79" name="Прямоугольник 78"/>
          <p:cNvSpPr/>
          <p:nvPr/>
        </p:nvSpPr>
        <p:spPr>
          <a:xfrm>
            <a:off x="5684322" y="2162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направленные на организацию работы в рамках НМЦ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3" name="TextBox 82"/>
          <p:cNvSpPr txBox="1"/>
          <p:nvPr/>
        </p:nvSpPr>
        <p:spPr>
          <a:xfrm>
            <a:off x="7564581" y="1656042"/>
            <a:ext cx="2368256" cy="16619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Опросник «Выработка навыков 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оценочно-рефлексивной деятельности (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Е.В. Бондаренко, А.И. Артюхина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 исследования самооценки уровня притязаний «Шкала Розенберга»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9763233" y="4709653"/>
            <a:ext cx="2267185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Опросник самоорганизации деятельности (ОСД)», разработанный Е. Ю. Мандриковой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Диагностический тест 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Равена</a:t>
            </a: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Самотест "Готовность к саморазвитию" (Т.А.Ратанова, Н.Ф. Шляхта «Психодиагностические методы изучения личности»).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5848857" y="5921751"/>
            <a:ext cx="241637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Опроснике «Стиль саморегуляции поведения» В.И. Моросановой 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5586492" y="1229355"/>
            <a:ext cx="6265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психолого педагогических условий сопровождения освоения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обучающимися образовательных программ 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55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原创设计师QQ598969553          _4"/>
          <p:cNvSpPr/>
          <p:nvPr/>
        </p:nvSpPr>
        <p:spPr>
          <a:xfrm>
            <a:off x="4230477" y="1608461"/>
            <a:ext cx="3822853" cy="3558449"/>
          </a:xfrm>
          <a:prstGeom prst="ellipse">
            <a:avLst/>
          </a:prstGeom>
          <a:noFill/>
          <a:ln w="127000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原创设计师QQ598969553          _5"/>
          <p:cNvSpPr/>
          <p:nvPr/>
        </p:nvSpPr>
        <p:spPr>
          <a:xfrm>
            <a:off x="4789968" y="1961141"/>
            <a:ext cx="2612065" cy="2612065"/>
          </a:xfrm>
          <a:prstGeom prst="ellipse">
            <a:avLst/>
          </a:prstGeom>
          <a:noFill/>
          <a:ln w="127000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spc="20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6" name="原创设计师QQ598969553          _6"/>
          <p:cNvSpPr/>
          <p:nvPr/>
        </p:nvSpPr>
        <p:spPr>
          <a:xfrm>
            <a:off x="4971288" y="2142461"/>
            <a:ext cx="2249424" cy="224942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0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原创设计师QQ598969553          _7"/>
          <p:cNvSpPr/>
          <p:nvPr/>
        </p:nvSpPr>
        <p:spPr>
          <a:xfrm>
            <a:off x="5154168" y="2325341"/>
            <a:ext cx="1883664" cy="1883664"/>
          </a:xfrm>
          <a:prstGeom prst="ellipse">
            <a:avLst/>
          </a:prstGeom>
          <a:noFill/>
          <a:ln w="127000" cap="rnd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原创设计师QQ598969553          _8"/>
          <p:cNvSpPr/>
          <p:nvPr/>
        </p:nvSpPr>
        <p:spPr>
          <a:xfrm>
            <a:off x="4607443" y="2016086"/>
            <a:ext cx="2743384" cy="2615291"/>
          </a:xfrm>
          <a:prstGeom prst="arc">
            <a:avLst>
              <a:gd name="adj1" fmla="val 16200000"/>
              <a:gd name="adj2" fmla="val 1083192"/>
            </a:avLst>
          </a:prstGeom>
          <a:solidFill>
            <a:schemeClr val="accent1"/>
          </a:solidFill>
          <a:ln w="127000" cap="rnd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原创设计师QQ598969553          _9"/>
          <p:cNvSpPr/>
          <p:nvPr/>
        </p:nvSpPr>
        <p:spPr>
          <a:xfrm>
            <a:off x="4767935" y="2093343"/>
            <a:ext cx="2470148" cy="2401539"/>
          </a:xfrm>
          <a:prstGeom prst="arc">
            <a:avLst>
              <a:gd name="adj1" fmla="val 12350273"/>
              <a:gd name="adj2" fmla="val 13646704"/>
            </a:avLst>
          </a:prstGeom>
          <a:solidFill>
            <a:schemeClr val="accent2">
              <a:lumMod val="20000"/>
              <a:lumOff val="80000"/>
            </a:schemeClr>
          </a:solidFill>
          <a:ln w="127000" cap="rnd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原创设计师QQ598969553          _10"/>
          <p:cNvSpPr/>
          <p:nvPr/>
        </p:nvSpPr>
        <p:spPr>
          <a:xfrm>
            <a:off x="4924539" y="2230597"/>
            <a:ext cx="2197019" cy="2176151"/>
          </a:xfrm>
          <a:prstGeom prst="arc">
            <a:avLst>
              <a:gd name="adj1" fmla="val 6237795"/>
              <a:gd name="adj2" fmla="val 9752989"/>
            </a:avLst>
          </a:prstGeom>
          <a:solidFill>
            <a:schemeClr val="bg2"/>
          </a:solidFill>
          <a:ln w="127000" cap="rnd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原创设计师QQ598969553          _11"/>
          <p:cNvSpPr/>
          <p:nvPr/>
        </p:nvSpPr>
        <p:spPr>
          <a:xfrm>
            <a:off x="4781318" y="2236424"/>
            <a:ext cx="2555915" cy="2203373"/>
          </a:xfrm>
          <a:prstGeom prst="arc">
            <a:avLst>
              <a:gd name="adj1" fmla="val 2338826"/>
              <a:gd name="adj2" fmla="val 2573572"/>
            </a:avLst>
          </a:prstGeom>
          <a:solidFill>
            <a:schemeClr val="accent2">
              <a:lumMod val="75000"/>
            </a:schemeClr>
          </a:solidFill>
          <a:ln w="127000" cap="rnd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原创设计师QQ598969553          _13"/>
          <p:cNvCxnSpPr/>
          <p:nvPr/>
        </p:nvCxnSpPr>
        <p:spPr>
          <a:xfrm>
            <a:off x="7599204" y="2969076"/>
            <a:ext cx="914400" cy="0"/>
          </a:xfrm>
          <a:prstGeom prst="line">
            <a:avLst/>
          </a:prstGeom>
          <a:ln w="3175">
            <a:solidFill>
              <a:srgbClr val="7F8C8D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原创设计师QQ598969553          _14"/>
          <p:cNvCxnSpPr/>
          <p:nvPr/>
        </p:nvCxnSpPr>
        <p:spPr>
          <a:xfrm>
            <a:off x="6785344" y="3979554"/>
            <a:ext cx="1371600" cy="0"/>
          </a:xfrm>
          <a:prstGeom prst="line">
            <a:avLst/>
          </a:prstGeom>
          <a:ln w="3175">
            <a:solidFill>
              <a:srgbClr val="7F8C8D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原创设计师QQ598969553          _15"/>
          <p:cNvSpPr txBox="1"/>
          <p:nvPr/>
        </p:nvSpPr>
        <p:spPr>
          <a:xfrm>
            <a:off x="8351980" y="2449532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79/10,5%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sp>
        <p:nvSpPr>
          <p:cNvPr id="16" name="原创设计师QQ598969553          _16"/>
          <p:cNvSpPr txBox="1"/>
          <p:nvPr/>
        </p:nvSpPr>
        <p:spPr>
          <a:xfrm>
            <a:off x="9409486" y="2492782"/>
            <a:ext cx="23131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интенсификации №3</a:t>
            </a: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
              </a:t>
            </a:r>
          </a:p>
        </p:txBody>
      </p:sp>
      <p:sp>
        <p:nvSpPr>
          <p:cNvPr id="17" name="原创设计师QQ598969553          _17"/>
          <p:cNvSpPr txBox="1"/>
          <p:nvPr/>
        </p:nvSpPr>
        <p:spPr>
          <a:xfrm>
            <a:off x="8241454" y="3808895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0%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sp>
        <p:nvSpPr>
          <p:cNvPr id="18" name="原创设计师QQ598969553          _18"/>
          <p:cNvSpPr txBox="1"/>
          <p:nvPr/>
        </p:nvSpPr>
        <p:spPr>
          <a:xfrm>
            <a:off x="9019950" y="4102361"/>
            <a:ext cx="235328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интенсификации №1</a:t>
            </a: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
              </a:t>
            </a:r>
          </a:p>
        </p:txBody>
      </p:sp>
      <p:cxnSp>
        <p:nvCxnSpPr>
          <p:cNvPr id="19" name="原创设计师QQ598969553          _19"/>
          <p:cNvCxnSpPr/>
          <p:nvPr/>
        </p:nvCxnSpPr>
        <p:spPr>
          <a:xfrm>
            <a:off x="3960373" y="2780038"/>
            <a:ext cx="914400" cy="0"/>
          </a:xfrm>
          <a:prstGeom prst="line">
            <a:avLst/>
          </a:prstGeom>
          <a:ln w="3175">
            <a:solidFill>
              <a:srgbClr val="7F8C8D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原创设计师QQ598969553          _20"/>
          <p:cNvSpPr txBox="1"/>
          <p:nvPr/>
        </p:nvSpPr>
        <p:spPr>
          <a:xfrm>
            <a:off x="3075000" y="2866422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8 /1,1%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sp>
        <p:nvSpPr>
          <p:cNvPr id="21" name="原创设计师QQ598969553          _21"/>
          <p:cNvSpPr txBox="1"/>
          <p:nvPr/>
        </p:nvSpPr>
        <p:spPr>
          <a:xfrm>
            <a:off x="724395" y="2204136"/>
            <a:ext cx="24463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интенсификации №2</a:t>
            </a:r>
          </a:p>
          <a:p>
            <a:pPr algn="r"/>
            <a:r>
              <a:rPr lang="ru-RU" altLang="zh-CN" sz="1100" dirty="0" smtClean="0">
                <a:solidFill>
                  <a:schemeClr val="accent6"/>
                </a:solidFill>
                <a:latin typeface="+mn-ea"/>
                <a:cs typeface="Open Sans" panose="020B0606030504020204" pitchFamily="34" charset="0"/>
              </a:rPr>
              <a:t>.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
              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2" name="原创设计师QQ598969553          _22"/>
          <p:cNvCxnSpPr/>
          <p:nvPr/>
        </p:nvCxnSpPr>
        <p:spPr>
          <a:xfrm>
            <a:off x="4056888" y="3574695"/>
            <a:ext cx="914400" cy="0"/>
          </a:xfrm>
          <a:prstGeom prst="line">
            <a:avLst/>
          </a:prstGeom>
          <a:ln w="3175">
            <a:solidFill>
              <a:srgbClr val="7F8C8D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原创设计师QQ598969553          _23"/>
          <p:cNvCxnSpPr/>
          <p:nvPr/>
        </p:nvCxnSpPr>
        <p:spPr>
          <a:xfrm>
            <a:off x="4056888" y="3574695"/>
            <a:ext cx="0" cy="326571"/>
          </a:xfrm>
          <a:prstGeom prst="line">
            <a:avLst/>
          </a:prstGeom>
          <a:ln w="3175">
            <a:solidFill>
              <a:srgbClr val="7F8C8D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原创设计师QQ598969553          _24"/>
          <p:cNvSpPr txBox="1"/>
          <p:nvPr/>
        </p:nvSpPr>
        <p:spPr>
          <a:xfrm>
            <a:off x="3819291" y="4089238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48/6,4%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sp>
        <p:nvSpPr>
          <p:cNvPr id="25" name="原创设计师QQ598969553          _25"/>
          <p:cNvSpPr txBox="1"/>
          <p:nvPr/>
        </p:nvSpPr>
        <p:spPr>
          <a:xfrm>
            <a:off x="878774" y="3864690"/>
            <a:ext cx="2363190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интенсификации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№4</a:t>
            </a:r>
          </a:p>
          <a:p>
            <a:pPr algn="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
             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76611" y="619887"/>
            <a:ext cx="4438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- 2023-2024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363593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82198" y="3531315"/>
            <a:ext cx="1541699" cy="1048470"/>
            <a:chOff x="2814" y="1405"/>
            <a:chExt cx="2052" cy="1510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1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1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719511" y="3216228"/>
            <a:ext cx="1851741" cy="1363559"/>
            <a:chOff x="2814" y="1405"/>
            <a:chExt cx="2052" cy="1510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2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2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2966864" y="2606951"/>
            <a:ext cx="1851741" cy="1972837"/>
            <a:chOff x="2814" y="1405"/>
            <a:chExt cx="2052" cy="1510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3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3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4214218" y="3637957"/>
            <a:ext cx="1851741" cy="941828"/>
            <a:chOff x="2814" y="1405"/>
            <a:chExt cx="2052" cy="1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4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4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5461572" y="2297612"/>
            <a:ext cx="1851741" cy="2282174"/>
            <a:chOff x="2814" y="1405"/>
            <a:chExt cx="2052" cy="1510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5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5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6708927" y="2606949"/>
            <a:ext cx="1851741" cy="1972839"/>
            <a:chOff x="2814" y="1405"/>
            <a:chExt cx="2052" cy="1510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6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6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4"/>
          <p:cNvGrpSpPr>
            <a:grpSpLocks noChangeAspect="1"/>
          </p:cNvGrpSpPr>
          <p:nvPr/>
        </p:nvGrpSpPr>
        <p:grpSpPr bwMode="auto">
          <a:xfrm rot="10800000">
            <a:off x="2390874" y="1279254"/>
            <a:ext cx="526316" cy="635423"/>
            <a:chOff x="347" y="3344"/>
            <a:chExt cx="586" cy="707"/>
          </a:xfrm>
          <a:solidFill>
            <a:schemeClr val="accent2"/>
          </a:solidFill>
        </p:grpSpPr>
        <p:sp>
          <p:nvSpPr>
            <p:cNvPr id="23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1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7</a:t>
              </a:r>
              <a:r>
                <a:rPr lang="en-US" sz="11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%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11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 rot="10800000">
            <a:off x="3625329" y="1288847"/>
            <a:ext cx="526316" cy="635423"/>
            <a:chOff x="347" y="3344"/>
            <a:chExt cx="586" cy="707"/>
          </a:xfrm>
          <a:solidFill>
            <a:schemeClr val="accent3"/>
          </a:solidFill>
        </p:grpSpPr>
        <p:sp>
          <p:nvSpPr>
            <p:cNvPr id="26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1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r>
                <a:rPr lang="en-US" sz="11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%</a:t>
              </a:r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11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oup 4"/>
          <p:cNvGrpSpPr>
            <a:grpSpLocks noChangeAspect="1"/>
          </p:cNvGrpSpPr>
          <p:nvPr/>
        </p:nvGrpSpPr>
        <p:grpSpPr bwMode="auto">
          <a:xfrm rot="10800000">
            <a:off x="4867345" y="1279425"/>
            <a:ext cx="526316" cy="635423"/>
            <a:chOff x="347" y="3344"/>
            <a:chExt cx="586" cy="707"/>
          </a:xfrm>
          <a:solidFill>
            <a:schemeClr val="accent4"/>
          </a:solidFill>
        </p:grpSpPr>
        <p:sp>
          <p:nvSpPr>
            <p:cNvPr id="29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1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6</a:t>
              </a:r>
              <a:r>
                <a:rPr lang="en-US" sz="11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%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Freeform 6"/>
            <p:cNvSpPr>
              <a:spLocks/>
            </p:cNvSpPr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11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Group 4"/>
          <p:cNvGrpSpPr>
            <a:grpSpLocks noChangeAspect="1"/>
          </p:cNvGrpSpPr>
          <p:nvPr/>
        </p:nvGrpSpPr>
        <p:grpSpPr bwMode="auto">
          <a:xfrm rot="10800000">
            <a:off x="6131095" y="1279254"/>
            <a:ext cx="526316" cy="635423"/>
            <a:chOff x="347" y="3344"/>
            <a:chExt cx="586" cy="707"/>
          </a:xfrm>
          <a:solidFill>
            <a:schemeClr val="accent5"/>
          </a:solidFill>
        </p:grpSpPr>
        <p:sp>
          <p:nvSpPr>
            <p:cNvPr id="32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1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9</a:t>
              </a:r>
              <a:r>
                <a:rPr lang="en-US" sz="11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%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Freeform 6"/>
            <p:cNvSpPr>
              <a:spLocks/>
            </p:cNvSpPr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11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Group 4"/>
          <p:cNvGrpSpPr>
            <a:grpSpLocks noChangeAspect="1"/>
          </p:cNvGrpSpPr>
          <p:nvPr/>
        </p:nvGrpSpPr>
        <p:grpSpPr bwMode="auto">
          <a:xfrm rot="10800000">
            <a:off x="7380377" y="1282416"/>
            <a:ext cx="526316" cy="635423"/>
            <a:chOff x="347" y="3344"/>
            <a:chExt cx="586" cy="707"/>
          </a:xfrm>
          <a:solidFill>
            <a:schemeClr val="accent6"/>
          </a:solidFill>
        </p:grpSpPr>
        <p:sp>
          <p:nvSpPr>
            <p:cNvPr id="35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5%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11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4"/>
          <p:cNvGrpSpPr>
            <a:grpSpLocks noChangeAspect="1"/>
          </p:cNvGrpSpPr>
          <p:nvPr/>
        </p:nvGrpSpPr>
        <p:grpSpPr bwMode="auto">
          <a:xfrm rot="10800000">
            <a:off x="1240371" y="1312305"/>
            <a:ext cx="526316" cy="635423"/>
            <a:chOff x="347" y="3344"/>
            <a:chExt cx="586" cy="707"/>
          </a:xfrm>
          <a:solidFill>
            <a:schemeClr val="accent1"/>
          </a:solidFill>
        </p:grpSpPr>
        <p:sp>
          <p:nvSpPr>
            <p:cNvPr id="38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1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10%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6"/>
            <p:cNvSpPr>
              <a:spLocks/>
            </p:cNvSpPr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11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40" name="Straight Connector 125"/>
          <p:cNvCxnSpPr>
            <a:endCxn id="5" idx="0"/>
          </p:cNvCxnSpPr>
          <p:nvPr/>
        </p:nvCxnSpPr>
        <p:spPr>
          <a:xfrm>
            <a:off x="1509311" y="2115239"/>
            <a:ext cx="43737" cy="1416076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26"/>
          <p:cNvCxnSpPr/>
          <p:nvPr/>
        </p:nvCxnSpPr>
        <p:spPr>
          <a:xfrm flipH="1">
            <a:off x="2643719" y="2037814"/>
            <a:ext cx="1661" cy="1178413"/>
          </a:xfrm>
          <a:prstGeom prst="line">
            <a:avLst/>
          </a:prstGeom>
          <a:ln w="12700">
            <a:solidFill>
              <a:schemeClr val="accent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27"/>
          <p:cNvCxnSpPr/>
          <p:nvPr/>
        </p:nvCxnSpPr>
        <p:spPr>
          <a:xfrm>
            <a:off x="3892733" y="2037813"/>
            <a:ext cx="0" cy="569134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29"/>
          <p:cNvCxnSpPr/>
          <p:nvPr/>
        </p:nvCxnSpPr>
        <p:spPr>
          <a:xfrm>
            <a:off x="5140087" y="2037815"/>
            <a:ext cx="0" cy="1600143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35"/>
          <p:cNvCxnSpPr/>
          <p:nvPr/>
        </p:nvCxnSpPr>
        <p:spPr>
          <a:xfrm>
            <a:off x="6387443" y="2037816"/>
            <a:ext cx="0" cy="284567"/>
          </a:xfrm>
          <a:prstGeom prst="line">
            <a:avLst/>
          </a:prstGeom>
          <a:ln w="12700">
            <a:solidFill>
              <a:schemeClr val="accent5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36"/>
          <p:cNvCxnSpPr/>
          <p:nvPr/>
        </p:nvCxnSpPr>
        <p:spPr>
          <a:xfrm flipH="1">
            <a:off x="7643138" y="2037814"/>
            <a:ext cx="1661" cy="979614"/>
          </a:xfrm>
          <a:prstGeom prst="line">
            <a:avLst/>
          </a:prstGeom>
          <a:ln w="12700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24"/>
          <p:cNvSpPr txBox="1"/>
          <p:nvPr/>
        </p:nvSpPr>
        <p:spPr>
          <a:xfrm>
            <a:off x="802803" y="4631102"/>
            <a:ext cx="2688299" cy="6415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86694" tIns="43347" rIns="86694" bIns="43347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</a:p>
        </p:txBody>
      </p:sp>
      <p:sp>
        <p:nvSpPr>
          <p:cNvPr id="65" name="矩形 83"/>
          <p:cNvSpPr/>
          <p:nvPr/>
        </p:nvSpPr>
        <p:spPr>
          <a:xfrm>
            <a:off x="431371" y="188640"/>
            <a:ext cx="10849205" cy="826204"/>
          </a:xfrm>
          <a:prstGeom prst="rect">
            <a:avLst/>
          </a:prstGeom>
        </p:spPr>
        <p:txBody>
          <a:bodyPr wrap="square" lIns="86694" tIns="43347" rIns="86694" bIns="43347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 работы за 2023-2024 учебный год 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509995" y="4642120"/>
            <a:ext cx="268829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en-GB" b="1" dirty="0">
              <a:solidFill>
                <a:srgbClr val="002060"/>
              </a:solidFill>
              <a:latin typeface="Times New Roman" pitchFamily="18" charset="0"/>
              <a:ea typeface="Noto Sans" panose="020B0502040504020204" pitchFamily="34"/>
              <a:cs typeface="Times New Roman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228202" y="4642120"/>
            <a:ext cx="278430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Noto Sans" panose="020B0502040504020204" pitchFamily="34"/>
                <a:cs typeface="Times New Roman" pitchFamily="18" charset="0"/>
              </a:rPr>
              <a:t>Региональный</a:t>
            </a:r>
          </a:p>
          <a:p>
            <a:pPr lvl="0"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Noto Sans" panose="020B0502040504020204" pitchFamily="34"/>
                <a:cs typeface="Times New Roman" pitchFamily="18" charset="0"/>
              </a:rPr>
              <a:t>уровень </a:t>
            </a:r>
            <a:endParaRPr lang="en-GB" b="1" dirty="0">
              <a:solidFill>
                <a:srgbClr val="002060"/>
              </a:solidFill>
              <a:latin typeface="Times New Roman" pitchFamily="18" charset="0"/>
              <a:ea typeface="Noto Sans" panose="020B0502040504020204" pitchFamily="34"/>
              <a:cs typeface="Times New Roman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50860" y="5428301"/>
            <a:ext cx="27843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5 мероприятиях  международного уровня. (олимпиады-2; конкурсы- 3);</a:t>
            </a:r>
          </a:p>
          <a:p>
            <a:pPr lvl="0" algn="ctr"/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:</a:t>
            </a:r>
          </a:p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международного уровня (Грамоты, Дипломы-1 место-1, 3 место-1</a:t>
            </a:r>
            <a:r>
              <a:rPr lang="ru-RU" sz="1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3532029" y="5417285"/>
            <a:ext cx="26882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23 мероприятиях всероссийского уровня (олимпиады-2; конкурсы- 21); - </a:t>
            </a:r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:</a:t>
            </a:r>
          </a:p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 всероссийского уровня (Грамоты, Дипломы- место-8, 2 место-12, 3 место-1)</a:t>
            </a:r>
            <a:endParaRPr lang="ru-RU" sz="1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6283287" y="5380673"/>
            <a:ext cx="27843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12  мероприятиях регионального уровня (конкурсы); -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:</a:t>
            </a:r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регионального уровня  (Грамоты -1 место-2, 2 место-2, 3 место-1)</a:t>
            </a:r>
            <a:endParaRPr lang="ru-RU" sz="1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41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7276" y="1181381"/>
            <a:ext cx="2384408" cy="20906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50"/>
          <p:cNvGrpSpPr/>
          <p:nvPr/>
        </p:nvGrpSpPr>
        <p:grpSpPr>
          <a:xfrm>
            <a:off x="772488" y="3384789"/>
            <a:ext cx="2359791" cy="305174"/>
            <a:chOff x="500034" y="3071816"/>
            <a:chExt cx="1657400" cy="22864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5-Point Star 5"/>
            <p:cNvSpPr/>
            <p:nvPr/>
          </p:nvSpPr>
          <p:spPr>
            <a:xfrm>
              <a:off x="500034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857224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1214414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1571604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1928794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58"/>
          <p:cNvGrpSpPr/>
          <p:nvPr/>
        </p:nvGrpSpPr>
        <p:grpSpPr>
          <a:xfrm>
            <a:off x="1437057" y="1193636"/>
            <a:ext cx="2410690" cy="2100408"/>
            <a:chOff x="397905" y="1232943"/>
            <a:chExt cx="4841934" cy="234404"/>
          </a:xfrm>
        </p:grpSpPr>
        <p:sp>
          <p:nvSpPr>
            <p:cNvPr id="15" name="Rectangle 14"/>
            <p:cNvSpPr/>
            <p:nvPr/>
          </p:nvSpPr>
          <p:spPr>
            <a:xfrm>
              <a:off x="397905" y="1232943"/>
              <a:ext cx="4841934" cy="6906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 smtClean="0">
                <a:latin typeface="Times New Roman" pitchFamily="18" charset="0"/>
                <a:ea typeface="Open Sans" pitchFamily="34" charset="0"/>
                <a:cs typeface="Times New Roman" pitchFamily="18" charset="0"/>
              </a:endParaRPr>
            </a:p>
            <a:p>
              <a:pPr algn="ctr"/>
              <a:endParaRPr lang="ru-RU" sz="1200" dirty="0" smtClean="0">
                <a:latin typeface="Times New Roman" pitchFamily="18" charset="0"/>
                <a:ea typeface="Open Sans" pitchFamily="34" charset="0"/>
                <a:cs typeface="Times New Roman" pitchFamily="18" charset="0"/>
              </a:endParaRPr>
            </a:p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Times New Roman" pitchFamily="18" charset="0"/>
                  <a:ea typeface="Open Sans" pitchFamily="34" charset="0"/>
                  <a:cs typeface="Times New Roman" pitchFamily="18" charset="0"/>
                </a:rPr>
                <a:t>Практический семинар</a:t>
              </a:r>
            </a:p>
            <a:p>
              <a:pPr algn="ctr"/>
              <a:r>
                <a:rPr lang="ru-RU" sz="1400" b="1" dirty="0" smtClean="0">
                  <a:solidFill>
                    <a:srgbClr val="C00000"/>
                  </a:solidFill>
                  <a:latin typeface="Times New Roman" pitchFamily="18" charset="0"/>
                  <a:ea typeface="Open Sans" pitchFamily="34" charset="0"/>
                  <a:cs typeface="Times New Roman" pitchFamily="18" charset="0"/>
                </a:rPr>
                <a:t>19.02.2024г.</a:t>
              </a:r>
            </a:p>
            <a:p>
              <a:pPr algn="ctr"/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9500" y="1298164"/>
              <a:ext cx="4609672" cy="1691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ru-RU" sz="1200" dirty="0" smtClean="0">
                <a:latin typeface="Times New Roman" pitchFamily="18" charset="0"/>
                <a:ea typeface="Open Sans" pitchFamily="34" charset="0"/>
                <a:cs typeface="Times New Roman" pitchFamily="18" charset="0"/>
              </a:endParaRPr>
            </a:p>
            <a:p>
              <a:pPr algn="ctr"/>
              <a:r>
                <a:rPr lang="ru-RU" sz="1200" b="1" dirty="0" smtClean="0">
                  <a:solidFill>
                    <a:srgbClr val="002060"/>
                  </a:solidFill>
                  <a:latin typeface="Times New Roman" pitchFamily="18" charset="0"/>
                  <a:ea typeface="Open Sans" pitchFamily="34" charset="0"/>
                  <a:cs typeface="Times New Roman" pitchFamily="18" charset="0"/>
                </a:rPr>
                <a:t>Синергия формирования </a:t>
              </a:r>
            </a:p>
            <a:p>
              <a:pPr algn="ctr"/>
              <a:r>
                <a:rPr lang="ru-RU" sz="1200" b="1" dirty="0" smtClean="0">
                  <a:solidFill>
                    <a:srgbClr val="002060"/>
                  </a:solidFill>
                  <a:latin typeface="Times New Roman" pitchFamily="18" charset="0"/>
                  <a:ea typeface="Open Sans" pitchFamily="34" charset="0"/>
                  <a:cs typeface="Times New Roman" pitchFamily="18" charset="0"/>
                </a:rPr>
                <a:t>образовательных результатов </a:t>
              </a:r>
            </a:p>
            <a:p>
              <a:pPr algn="ctr"/>
              <a:r>
                <a:rPr lang="ru-RU" sz="1200" b="1" dirty="0" smtClean="0">
                  <a:solidFill>
                    <a:srgbClr val="002060"/>
                  </a:solidFill>
                  <a:latin typeface="Times New Roman" pitchFamily="18" charset="0"/>
                  <a:ea typeface="Open Sans" pitchFamily="34" charset="0"/>
                  <a:cs typeface="Times New Roman" pitchFamily="18" charset="0"/>
                </a:rPr>
                <a:t>как </a:t>
              </a:r>
              <a:r>
                <a:rPr lang="ru-RU" sz="1200" b="1" dirty="0" smtClean="0">
                  <a:solidFill>
                    <a:srgbClr val="C00000"/>
                  </a:solidFill>
                  <a:latin typeface="Times New Roman" pitchFamily="18" charset="0"/>
                  <a:ea typeface="Open Sans" pitchFamily="34" charset="0"/>
                  <a:cs typeface="Times New Roman" pitchFamily="18" charset="0"/>
                </a:rPr>
                <a:t>один из факторов </a:t>
              </a:r>
            </a:p>
            <a:p>
              <a:pPr algn="ctr"/>
              <a:r>
                <a:rPr lang="ru-RU" sz="1200" b="1" dirty="0" smtClean="0">
                  <a:solidFill>
                    <a:srgbClr val="C00000"/>
                  </a:solidFill>
                  <a:latin typeface="Times New Roman" pitchFamily="18" charset="0"/>
                  <a:ea typeface="Open Sans" pitchFamily="34" charset="0"/>
                  <a:cs typeface="Times New Roman" pitchFamily="18" charset="0"/>
                </a:rPr>
                <a:t>интенсификации </a:t>
              </a:r>
            </a:p>
            <a:p>
              <a:pPr algn="ctr"/>
              <a:r>
                <a:rPr lang="ru-RU" sz="1200" b="1" dirty="0" smtClean="0">
                  <a:solidFill>
                    <a:srgbClr val="002060"/>
                  </a:solidFill>
                  <a:latin typeface="Times New Roman" pitchFamily="18" charset="0"/>
                  <a:ea typeface="Open Sans" pitchFamily="34" charset="0"/>
                  <a:cs typeface="Times New Roman" pitchFamily="18" charset="0"/>
                </a:rPr>
                <a:t>освоения обучающимися </a:t>
              </a:r>
            </a:p>
            <a:p>
              <a:pPr algn="ctr"/>
              <a:r>
                <a:rPr lang="ru-RU" sz="1200" b="1" dirty="0" smtClean="0">
                  <a:solidFill>
                    <a:srgbClr val="002060"/>
                  </a:solidFill>
                  <a:latin typeface="Times New Roman" pitchFamily="18" charset="0"/>
                  <a:ea typeface="Open Sans" pitchFamily="34" charset="0"/>
                  <a:cs typeface="Times New Roman" pitchFamily="18" charset="0"/>
                </a:rPr>
                <a:t>образовательных программ</a:t>
              </a:r>
              <a:endParaRPr lang="en-US" sz="1200" b="1" dirty="0">
                <a:solidFill>
                  <a:srgbClr val="002060"/>
                </a:solidFill>
                <a:latin typeface="Times New Roman" pitchFamily="18" charset="0"/>
                <a:ea typeface="Open Sans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770305" y="1225448"/>
            <a:ext cx="2611550" cy="21236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Интенсификация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освоения образовательных программ как одно из направлений выстраивания системы подготовки специалистов среднего звена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51"/>
          <p:cNvGrpSpPr/>
          <p:nvPr/>
        </p:nvGrpSpPr>
        <p:grpSpPr>
          <a:xfrm>
            <a:off x="4869477" y="3444166"/>
            <a:ext cx="2359791" cy="305174"/>
            <a:chOff x="2643174" y="3071816"/>
            <a:chExt cx="1657400" cy="22864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5-Point Star 18"/>
            <p:cNvSpPr/>
            <p:nvPr/>
          </p:nvSpPr>
          <p:spPr>
            <a:xfrm>
              <a:off x="2643174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3000364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3357554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3714744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4071934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4770304" y="1227786"/>
            <a:ext cx="2599980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ea typeface="Open Sans" pitchFamily="34" charset="0"/>
                <a:cs typeface="Times New Roman" pitchFamily="18" charset="0"/>
              </a:rPr>
              <a:t>Поисковый </a:t>
            </a:r>
          </a:p>
          <a:p>
            <a:pPr algn="ctr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ea typeface="Open Sans" pitchFamily="34" charset="0"/>
                <a:cs typeface="Times New Roman" pitchFamily="18" charset="0"/>
              </a:rPr>
              <a:t>Практикум</a:t>
            </a:r>
          </a:p>
          <a:p>
            <a:pPr algn="ctr"/>
            <a:r>
              <a:rPr lang="ru-RU" altLang="zh-CN" sz="1400" b="1" dirty="0" smtClean="0">
                <a:solidFill>
                  <a:srgbClr val="C00000"/>
                </a:solidFill>
                <a:latin typeface="Times New Roman" pitchFamily="18" charset="0"/>
                <a:ea typeface="Open Sans" pitchFamily="34" charset="0"/>
                <a:cs typeface="Times New Roman" pitchFamily="18" charset="0"/>
              </a:rPr>
              <a:t>25.04.2024г.</a:t>
            </a:r>
            <a:endParaRPr lang="en-US" altLang="zh-CN" sz="1400" b="1" dirty="0">
              <a:solidFill>
                <a:srgbClr val="C00000"/>
              </a:solidFill>
              <a:latin typeface="Times New Roman" pitchFamily="18" charset="0"/>
              <a:ea typeface="Open Sans" pitchFamily="34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83837" y="1203415"/>
            <a:ext cx="2684456" cy="21346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Интенсификация освоения образовательных программ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через гибридный интегративный подход к обучению через механизмы взаимодействия с отраслевыми партнерами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52"/>
          <p:cNvGrpSpPr/>
          <p:nvPr/>
        </p:nvGrpSpPr>
        <p:grpSpPr>
          <a:xfrm>
            <a:off x="8498095" y="3442448"/>
            <a:ext cx="2359791" cy="305174"/>
            <a:chOff x="4857752" y="3071816"/>
            <a:chExt cx="1657400" cy="22864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2" name="5-Point Star 31"/>
            <p:cNvSpPr/>
            <p:nvPr/>
          </p:nvSpPr>
          <p:spPr>
            <a:xfrm>
              <a:off x="4857752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5-Point Star 32"/>
            <p:cNvSpPr/>
            <p:nvPr/>
          </p:nvSpPr>
          <p:spPr>
            <a:xfrm>
              <a:off x="5214942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5572132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5929322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6286512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4842908" y="4166365"/>
            <a:ext cx="3578416" cy="1694607"/>
            <a:chOff x="3795769" y="3384781"/>
            <a:chExt cx="2513302" cy="505036"/>
          </a:xfrm>
        </p:grpSpPr>
        <p:sp>
          <p:nvSpPr>
            <p:cNvPr id="38" name="Rectangle 37"/>
            <p:cNvSpPr/>
            <p:nvPr/>
          </p:nvSpPr>
          <p:spPr>
            <a:xfrm>
              <a:off x="3883826" y="3536986"/>
              <a:ext cx="2361533" cy="352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Times New Roman" pitchFamily="18" charset="0"/>
                  <a:ea typeface="Open Sans Light" pitchFamily="34" charset="0"/>
                  <a:cs typeface="Times New Roman" pitchFamily="18" charset="0"/>
                </a:rPr>
                <a:t>Психолого-педагогические условия сопровождения интенсификации освоения обучающимися образовательных программ</a:t>
              </a:r>
              <a:endParaRPr lang="id-ID" sz="1400" b="1" dirty="0">
                <a:solidFill>
                  <a:srgbClr val="002060"/>
                </a:solidFill>
                <a:latin typeface="Times New Roman" pitchFamily="18" charset="0"/>
                <a:ea typeface="Open Sans Light" pitchFamily="34" charset="0"/>
                <a:cs typeface="Times New Roman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795769" y="3384781"/>
              <a:ext cx="2513302" cy="216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C00000"/>
                  </a:solidFill>
                  <a:latin typeface="Times New Roman" pitchFamily="18" charset="0"/>
                  <a:ea typeface="Open Sans" pitchFamily="34" charset="0"/>
                  <a:cs typeface="Times New Roman" pitchFamily="18" charset="0"/>
                </a:rPr>
                <a:t>Творческий отчет</a:t>
              </a:r>
            </a:p>
            <a:p>
              <a:pPr algn="ctr"/>
              <a:r>
                <a:rPr lang="ru-RU" sz="1600" b="1" dirty="0" smtClean="0">
                  <a:solidFill>
                    <a:srgbClr val="C00000"/>
                  </a:solidFill>
                  <a:latin typeface="Times New Roman" pitchFamily="18" charset="0"/>
                  <a:ea typeface="Open Sans" pitchFamily="34" charset="0"/>
                  <a:cs typeface="Times New Roman" pitchFamily="18" charset="0"/>
                </a:rPr>
                <a:t>20.11.2023г.</a:t>
              </a:r>
              <a:endParaRPr lang="en-US" sz="1600" b="1" dirty="0">
                <a:solidFill>
                  <a:srgbClr val="C00000"/>
                </a:solidFill>
                <a:latin typeface="Times New Roman" pitchFamily="18" charset="0"/>
                <a:ea typeface="Open Sans" pitchFamily="34" charset="0"/>
                <a:cs typeface="Times New Roman" pitchFamily="18" charset="0"/>
              </a:endParaRPr>
            </a:p>
          </p:txBody>
        </p:sp>
      </p:grpSp>
      <p:grpSp>
        <p:nvGrpSpPr>
          <p:cNvPr id="13" name="Group 53"/>
          <p:cNvGrpSpPr/>
          <p:nvPr/>
        </p:nvGrpSpPr>
        <p:grpSpPr>
          <a:xfrm>
            <a:off x="5429971" y="6041571"/>
            <a:ext cx="2359791" cy="305174"/>
            <a:chOff x="7000892" y="3071816"/>
            <a:chExt cx="1657400" cy="22864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5-Point Star 44"/>
            <p:cNvSpPr/>
            <p:nvPr/>
          </p:nvSpPr>
          <p:spPr>
            <a:xfrm>
              <a:off x="7000892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5-Point Star 45"/>
            <p:cNvSpPr/>
            <p:nvPr/>
          </p:nvSpPr>
          <p:spPr>
            <a:xfrm>
              <a:off x="7358082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5-Point Star 46"/>
            <p:cNvSpPr/>
            <p:nvPr/>
          </p:nvSpPr>
          <p:spPr>
            <a:xfrm>
              <a:off x="7715272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5-Point Star 47"/>
            <p:cNvSpPr/>
            <p:nvPr/>
          </p:nvSpPr>
          <p:spPr>
            <a:xfrm>
              <a:off x="8072462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5-Point Star 48"/>
            <p:cNvSpPr/>
            <p:nvPr/>
          </p:nvSpPr>
          <p:spPr>
            <a:xfrm>
              <a:off x="8429652" y="3071816"/>
              <a:ext cx="228640" cy="228640"/>
            </a:xfrm>
            <a:prstGeom prst="star5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C:\Users\Наталья\Desktop\Творческий отч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927" y="4009838"/>
            <a:ext cx="3783863" cy="2521590"/>
          </a:xfrm>
          <a:prstGeom prst="rect">
            <a:avLst/>
          </a:prstGeom>
          <a:noFill/>
        </p:spPr>
      </p:pic>
      <p:sp>
        <p:nvSpPr>
          <p:cNvPr id="58" name="Rectangle 28"/>
          <p:cNvSpPr/>
          <p:nvPr/>
        </p:nvSpPr>
        <p:spPr>
          <a:xfrm>
            <a:off x="8393849" y="1161423"/>
            <a:ext cx="2636323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zh-CN" sz="1200" b="1" dirty="0" smtClean="0">
                <a:latin typeface="Times New Roman" pitchFamily="18" charset="0"/>
                <a:ea typeface="Open Sans" pitchFamily="34" charset="0"/>
                <a:cs typeface="Times New Roman" pitchFamily="18" charset="0"/>
              </a:rPr>
              <a:t>Открытый</a:t>
            </a:r>
          </a:p>
          <a:p>
            <a:pPr algn="ctr"/>
            <a:r>
              <a:rPr lang="ru-RU" altLang="zh-CN" sz="1200" b="1" dirty="0" smtClean="0">
                <a:latin typeface="Times New Roman" pitchFamily="18" charset="0"/>
                <a:ea typeface="Open Sans" pitchFamily="34" charset="0"/>
                <a:cs typeface="Times New Roman" pitchFamily="18" charset="0"/>
              </a:rPr>
              <a:t>Педагогический совет с участием  с представителей профильных организаций Ульяновской области </a:t>
            </a:r>
            <a:r>
              <a:rPr lang="ru-RU" altLang="zh-CN" sz="1200" b="1" dirty="0" smtClean="0">
                <a:solidFill>
                  <a:srgbClr val="C00000"/>
                </a:solidFill>
                <a:latin typeface="Times New Roman" pitchFamily="18" charset="0"/>
                <a:ea typeface="Open Sans" pitchFamily="34" charset="0"/>
                <a:cs typeface="Times New Roman" pitchFamily="18" charset="0"/>
              </a:rPr>
              <a:t>31.01.2024г.</a:t>
            </a:r>
            <a:endParaRPr lang="en-US" altLang="zh-CN" sz="1400" b="1" dirty="0">
              <a:solidFill>
                <a:srgbClr val="C00000"/>
              </a:solidFill>
              <a:latin typeface="Times New Roman" pitchFamily="18" charset="0"/>
              <a:ea typeface="Open Sans" pitchFamily="34" charset="0"/>
              <a:cs typeface="Times New Roman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50026" y="144874"/>
            <a:ext cx="10652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уровень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направленные на организацию работы в рамках НМЦ </a:t>
            </a:r>
            <a:endParaRPr lang="ru-RU" dirty="0" smtClean="0"/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412138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Desktop\маркина\image-08-05-24-07-39-2.jpe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284519" y="3369748"/>
            <a:ext cx="3681351" cy="246697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068218" y="183571"/>
            <a:ext cx="26838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 Фестиваль молодых педагогов «Педагогическая проба-2023»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7647" y="5921828"/>
            <a:ext cx="3654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молодых педагогов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Команда «ZаПРОФТЕХ»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47963" y="6061765"/>
            <a:ext cx="2104263" cy="534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1 МЕСТО</a:t>
            </a:r>
          </a:p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участника</a:t>
            </a:r>
          </a:p>
        </p:txBody>
      </p:sp>
      <p:pic>
        <p:nvPicPr>
          <p:cNvPr id="3" name="Picture 2" descr="C:\Users\Наталья\Desktop\Дебат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39002" y="3203011"/>
            <a:ext cx="2536343" cy="298997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 rot="16200000">
            <a:off x="-1626837" y="2743200"/>
            <a:ext cx="376150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Региональный уровень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084625" y="6057290"/>
            <a:ext cx="2909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Городской уровень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Дебаты «Финансовая грамотность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подростков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Наталья\Desktop\олимпиад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1189" y="175479"/>
            <a:ext cx="2964872" cy="222365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8985504" y="2379023"/>
            <a:ext cx="3060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Очный региональный этап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Всероссийской метапредметной  олимпиады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«Команда большой страны»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Наталья\Desktop\маркина\image-08-05-24-07-38-2.jpe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5308790" y="981631"/>
            <a:ext cx="3680832" cy="2331584"/>
          </a:xfrm>
          <a:prstGeom prst="rect">
            <a:avLst/>
          </a:prstGeom>
          <a:noFill/>
        </p:spPr>
      </p:pic>
      <p:pic>
        <p:nvPicPr>
          <p:cNvPr id="1029" name="Picture 5" descr="C:\Users\Наталья\Desktop\photo_2024-05-08_09-07-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59890">
            <a:off x="4670851" y="2122872"/>
            <a:ext cx="1559472" cy="2217916"/>
          </a:xfrm>
          <a:prstGeom prst="rect">
            <a:avLst/>
          </a:prstGeom>
          <a:noFill/>
        </p:spPr>
      </p:pic>
      <p:pic>
        <p:nvPicPr>
          <p:cNvPr id="1026" name="Picture 2" descr="C:\Users\Наталья\Desktop\Анастасия Георгиевна\photo1703244102.jpe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 rot="728009">
            <a:off x="1456951" y="3998190"/>
            <a:ext cx="2008949" cy="2678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Наталья\Desktop\photo_2024-05-08_09-07-34 (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75035">
            <a:off x="3125119" y="2352734"/>
            <a:ext cx="1677895" cy="250861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491345" y="4952010"/>
            <a:ext cx="19119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конкурс 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«Лучший куратор/классный руководитель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8" name="Picture 2" descr="C:\Users\Наталья\Desktop\ZsZgwBANhDw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1272" y="237507"/>
            <a:ext cx="2695699" cy="26956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10860566" y="0"/>
            <a:ext cx="1048917" cy="1217250"/>
            <a:chOff x="6808883" y="3021037"/>
            <a:chExt cx="1106424" cy="1283451"/>
          </a:xfrm>
          <a:solidFill>
            <a:schemeClr val="bg1"/>
          </a:solidFill>
          <a:effectLst>
            <a:outerShdw blurRad="1651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Hexagon 7"/>
            <p:cNvSpPr/>
            <p:nvPr/>
          </p:nvSpPr>
          <p:spPr>
            <a:xfrm rot="16200000">
              <a:off x="6720369" y="3109551"/>
              <a:ext cx="1283451" cy="1106424"/>
            </a:xfrm>
            <a:prstGeom prst="hexag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1"/>
            <p:cNvSpPr>
              <a:spLocks noEditPoints="1"/>
            </p:cNvSpPr>
            <p:nvPr/>
          </p:nvSpPr>
          <p:spPr bwMode="auto">
            <a:xfrm>
              <a:off x="7146406" y="3391452"/>
              <a:ext cx="443335" cy="471043"/>
            </a:xfrm>
            <a:custGeom>
              <a:avLst/>
              <a:gdLst>
                <a:gd name="T0" fmla="*/ 75 w 89"/>
                <a:gd name="T1" fmla="*/ 22 h 95"/>
                <a:gd name="T2" fmla="*/ 89 w 89"/>
                <a:gd name="T3" fmla="*/ 53 h 95"/>
                <a:gd name="T4" fmla="*/ 78 w 89"/>
                <a:gd name="T5" fmla="*/ 80 h 95"/>
                <a:gd name="T6" fmla="*/ 47 w 89"/>
                <a:gd name="T7" fmla="*/ 53 h 95"/>
                <a:gd name="T8" fmla="*/ 75 w 89"/>
                <a:gd name="T9" fmla="*/ 22 h 95"/>
                <a:gd name="T10" fmla="*/ 76 w 89"/>
                <a:gd name="T11" fmla="*/ 83 h 95"/>
                <a:gd name="T12" fmla="*/ 69 w 89"/>
                <a:gd name="T13" fmla="*/ 88 h 95"/>
                <a:gd name="T14" fmla="*/ 74 w 89"/>
                <a:gd name="T15" fmla="*/ 81 h 95"/>
                <a:gd name="T16" fmla="*/ 76 w 89"/>
                <a:gd name="T17" fmla="*/ 83 h 95"/>
                <a:gd name="T18" fmla="*/ 64 w 89"/>
                <a:gd name="T19" fmla="*/ 92 h 95"/>
                <a:gd name="T20" fmla="*/ 72 w 89"/>
                <a:gd name="T21" fmla="*/ 79 h 95"/>
                <a:gd name="T22" fmla="*/ 70 w 89"/>
                <a:gd name="T23" fmla="*/ 77 h 95"/>
                <a:gd name="T24" fmla="*/ 60 w 89"/>
                <a:gd name="T25" fmla="*/ 94 h 95"/>
                <a:gd name="T26" fmla="*/ 64 w 89"/>
                <a:gd name="T27" fmla="*/ 92 h 95"/>
                <a:gd name="T28" fmla="*/ 58 w 89"/>
                <a:gd name="T29" fmla="*/ 91 h 95"/>
                <a:gd name="T30" fmla="*/ 67 w 89"/>
                <a:gd name="T31" fmla="*/ 75 h 95"/>
                <a:gd name="T32" fmla="*/ 65 w 89"/>
                <a:gd name="T33" fmla="*/ 74 h 95"/>
                <a:gd name="T34" fmla="*/ 57 w 89"/>
                <a:gd name="T35" fmla="*/ 88 h 95"/>
                <a:gd name="T36" fmla="*/ 58 w 89"/>
                <a:gd name="T37" fmla="*/ 91 h 95"/>
                <a:gd name="T38" fmla="*/ 56 w 89"/>
                <a:gd name="T39" fmla="*/ 84 h 95"/>
                <a:gd name="T40" fmla="*/ 63 w 89"/>
                <a:gd name="T41" fmla="*/ 72 h 95"/>
                <a:gd name="T42" fmla="*/ 61 w 89"/>
                <a:gd name="T43" fmla="*/ 70 h 95"/>
                <a:gd name="T44" fmla="*/ 55 w 89"/>
                <a:gd name="T45" fmla="*/ 81 h 95"/>
                <a:gd name="T46" fmla="*/ 56 w 89"/>
                <a:gd name="T47" fmla="*/ 84 h 95"/>
                <a:gd name="T48" fmla="*/ 53 w 89"/>
                <a:gd name="T49" fmla="*/ 78 h 95"/>
                <a:gd name="T50" fmla="*/ 59 w 89"/>
                <a:gd name="T51" fmla="*/ 68 h 95"/>
                <a:gd name="T52" fmla="*/ 57 w 89"/>
                <a:gd name="T53" fmla="*/ 66 h 95"/>
                <a:gd name="T54" fmla="*/ 52 w 89"/>
                <a:gd name="T55" fmla="*/ 75 h 95"/>
                <a:gd name="T56" fmla="*/ 53 w 89"/>
                <a:gd name="T57" fmla="*/ 78 h 95"/>
                <a:gd name="T58" fmla="*/ 51 w 89"/>
                <a:gd name="T59" fmla="*/ 71 h 95"/>
                <a:gd name="T60" fmla="*/ 55 w 89"/>
                <a:gd name="T61" fmla="*/ 64 h 95"/>
                <a:gd name="T62" fmla="*/ 53 w 89"/>
                <a:gd name="T63" fmla="*/ 62 h 95"/>
                <a:gd name="T64" fmla="*/ 50 w 89"/>
                <a:gd name="T65" fmla="*/ 68 h 95"/>
                <a:gd name="T66" fmla="*/ 51 w 89"/>
                <a:gd name="T67" fmla="*/ 71 h 95"/>
                <a:gd name="T68" fmla="*/ 48 w 89"/>
                <a:gd name="T69" fmla="*/ 65 h 95"/>
                <a:gd name="T70" fmla="*/ 51 w 89"/>
                <a:gd name="T71" fmla="*/ 61 h 95"/>
                <a:gd name="T72" fmla="*/ 49 w 89"/>
                <a:gd name="T73" fmla="*/ 59 h 95"/>
                <a:gd name="T74" fmla="*/ 47 w 89"/>
                <a:gd name="T75" fmla="*/ 61 h 95"/>
                <a:gd name="T76" fmla="*/ 48 w 89"/>
                <a:gd name="T77" fmla="*/ 65 h 95"/>
                <a:gd name="T78" fmla="*/ 46 w 89"/>
                <a:gd name="T79" fmla="*/ 58 h 95"/>
                <a:gd name="T80" fmla="*/ 45 w 89"/>
                <a:gd name="T81" fmla="*/ 55 h 95"/>
                <a:gd name="T82" fmla="*/ 47 w 89"/>
                <a:gd name="T83" fmla="*/ 57 h 95"/>
                <a:gd name="T84" fmla="*/ 46 w 89"/>
                <a:gd name="T85" fmla="*/ 58 h 95"/>
                <a:gd name="T86" fmla="*/ 59 w 89"/>
                <a:gd name="T87" fmla="*/ 17 h 95"/>
                <a:gd name="T88" fmla="*/ 41 w 89"/>
                <a:gd name="T89" fmla="*/ 54 h 95"/>
                <a:gd name="T90" fmla="*/ 36 w 89"/>
                <a:gd name="T91" fmla="*/ 13 h 95"/>
                <a:gd name="T92" fmla="*/ 0 w 89"/>
                <a:gd name="T93" fmla="*/ 54 h 95"/>
                <a:gd name="T94" fmla="*/ 41 w 89"/>
                <a:gd name="T95" fmla="*/ 95 h 95"/>
                <a:gd name="T96" fmla="*/ 55 w 89"/>
                <a:gd name="T97" fmla="*/ 93 h 95"/>
                <a:gd name="T98" fmla="*/ 41 w 89"/>
                <a:gd name="T99" fmla="*/ 54 h 95"/>
                <a:gd name="T100" fmla="*/ 68 w 89"/>
                <a:gd name="T101" fmla="*/ 23 h 95"/>
                <a:gd name="T102" fmla="*/ 59 w 89"/>
                <a:gd name="T103" fmla="*/ 17 h 95"/>
                <a:gd name="T104" fmla="*/ 43 w 89"/>
                <a:gd name="T105" fmla="*/ 0 h 95"/>
                <a:gd name="T106" fmla="*/ 38 w 89"/>
                <a:gd name="T107" fmla="*/ 0 h 95"/>
                <a:gd name="T108" fmla="*/ 43 w 89"/>
                <a:gd name="T109" fmla="*/ 41 h 95"/>
                <a:gd name="T110" fmla="*/ 61 w 89"/>
                <a:gd name="T111" fmla="*/ 4 h 95"/>
                <a:gd name="T112" fmla="*/ 43 w 89"/>
                <a:gd name="T1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95">
                  <a:moveTo>
                    <a:pt x="75" y="22"/>
                  </a:moveTo>
                  <a:cubicBezTo>
                    <a:pt x="83" y="29"/>
                    <a:pt x="89" y="40"/>
                    <a:pt x="89" y="53"/>
                  </a:cubicBezTo>
                  <a:cubicBezTo>
                    <a:pt x="89" y="63"/>
                    <a:pt x="85" y="73"/>
                    <a:pt x="78" y="80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6" y="83"/>
                  </a:moveTo>
                  <a:cubicBezTo>
                    <a:pt x="74" y="85"/>
                    <a:pt x="72" y="87"/>
                    <a:pt x="69" y="88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6" y="83"/>
                    <a:pt x="76" y="83"/>
                    <a:pt x="76" y="83"/>
                  </a:cubicBezTo>
                  <a:close/>
                  <a:moveTo>
                    <a:pt x="64" y="92"/>
                  </a:moveTo>
                  <a:cubicBezTo>
                    <a:pt x="72" y="79"/>
                    <a:pt x="72" y="79"/>
                    <a:pt x="72" y="79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1" y="93"/>
                    <a:pt x="63" y="92"/>
                    <a:pt x="64" y="92"/>
                  </a:cubicBezTo>
                  <a:close/>
                  <a:moveTo>
                    <a:pt x="58" y="91"/>
                  </a:moveTo>
                  <a:cubicBezTo>
                    <a:pt x="67" y="75"/>
                    <a:pt x="67" y="75"/>
                    <a:pt x="67" y="75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91"/>
                    <a:pt x="58" y="91"/>
                    <a:pt x="58" y="91"/>
                  </a:cubicBezTo>
                  <a:close/>
                  <a:moveTo>
                    <a:pt x="56" y="84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6" y="84"/>
                    <a:pt x="56" y="84"/>
                    <a:pt x="56" y="84"/>
                  </a:cubicBezTo>
                  <a:close/>
                  <a:moveTo>
                    <a:pt x="53" y="7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3" y="78"/>
                    <a:pt x="53" y="78"/>
                    <a:pt x="53" y="78"/>
                  </a:cubicBezTo>
                  <a:close/>
                  <a:moveTo>
                    <a:pt x="51" y="71"/>
                  </a:moveTo>
                  <a:cubicBezTo>
                    <a:pt x="55" y="64"/>
                    <a:pt x="55" y="64"/>
                    <a:pt x="55" y="64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1" y="71"/>
                    <a:pt x="51" y="71"/>
                    <a:pt x="51" y="71"/>
                  </a:cubicBezTo>
                  <a:close/>
                  <a:moveTo>
                    <a:pt x="48" y="65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8" y="65"/>
                    <a:pt x="48" y="65"/>
                    <a:pt x="48" y="65"/>
                  </a:cubicBezTo>
                  <a:close/>
                  <a:moveTo>
                    <a:pt x="46" y="58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6" y="58"/>
                    <a:pt x="46" y="58"/>
                    <a:pt x="46" y="58"/>
                  </a:cubicBezTo>
                  <a:close/>
                  <a:moveTo>
                    <a:pt x="59" y="17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38" y="28"/>
                    <a:pt x="36" y="13"/>
                  </a:cubicBezTo>
                  <a:cubicBezTo>
                    <a:pt x="16" y="15"/>
                    <a:pt x="0" y="33"/>
                    <a:pt x="0" y="54"/>
                  </a:cubicBezTo>
                  <a:cubicBezTo>
                    <a:pt x="0" y="77"/>
                    <a:pt x="18" y="95"/>
                    <a:pt x="41" y="95"/>
                  </a:cubicBezTo>
                  <a:cubicBezTo>
                    <a:pt x="46" y="95"/>
                    <a:pt x="51" y="94"/>
                    <a:pt x="55" y="9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0"/>
                    <a:pt x="63" y="18"/>
                    <a:pt x="59" y="17"/>
                  </a:cubicBezTo>
                  <a:close/>
                  <a:moveTo>
                    <a:pt x="43" y="0"/>
                  </a:moveTo>
                  <a:cubicBezTo>
                    <a:pt x="41" y="0"/>
                    <a:pt x="40" y="0"/>
                    <a:pt x="38" y="0"/>
                  </a:cubicBezTo>
                  <a:cubicBezTo>
                    <a:pt x="40" y="15"/>
                    <a:pt x="43" y="41"/>
                    <a:pt x="43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6" y="1"/>
                    <a:pt x="49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6978457" y="2332728"/>
            <a:ext cx="1048917" cy="1217250"/>
            <a:chOff x="5542788" y="3021037"/>
            <a:chExt cx="1106424" cy="1283451"/>
          </a:xfrm>
          <a:solidFill>
            <a:schemeClr val="bg1"/>
          </a:solidFill>
          <a:effectLst>
            <a:outerShdw blurRad="1651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Hexagon 5"/>
            <p:cNvSpPr/>
            <p:nvPr/>
          </p:nvSpPr>
          <p:spPr>
            <a:xfrm rot="16200000">
              <a:off x="5454274" y="3109551"/>
              <a:ext cx="1283451" cy="1106424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5824688" y="3412555"/>
              <a:ext cx="542623" cy="438717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4097164" y="1984911"/>
            <a:ext cx="1048917" cy="1217250"/>
            <a:chOff x="4276693" y="3021037"/>
            <a:chExt cx="1106424" cy="1283451"/>
          </a:xfrm>
          <a:solidFill>
            <a:schemeClr val="bg1"/>
          </a:solidFill>
          <a:effectLst>
            <a:outerShdw blurRad="1651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Hexagon 4"/>
            <p:cNvSpPr/>
            <p:nvPr/>
          </p:nvSpPr>
          <p:spPr>
            <a:xfrm rot="16200000">
              <a:off x="4188179" y="3109551"/>
              <a:ext cx="1283451" cy="1106424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 noEditPoints="1"/>
            </p:cNvSpPr>
            <p:nvPr/>
          </p:nvSpPr>
          <p:spPr bwMode="auto">
            <a:xfrm>
              <a:off x="4648645" y="3397222"/>
              <a:ext cx="362518" cy="531079"/>
            </a:xfrm>
            <a:custGeom>
              <a:avLst/>
              <a:gdLst>
                <a:gd name="T0" fmla="*/ 16 w 73"/>
                <a:gd name="T1" fmla="*/ 77 h 107"/>
                <a:gd name="T2" fmla="*/ 57 w 73"/>
                <a:gd name="T3" fmla="*/ 77 h 107"/>
                <a:gd name="T4" fmla="*/ 52 w 73"/>
                <a:gd name="T5" fmla="*/ 101 h 107"/>
                <a:gd name="T6" fmla="*/ 45 w 73"/>
                <a:gd name="T7" fmla="*/ 101 h 107"/>
                <a:gd name="T8" fmla="*/ 37 w 73"/>
                <a:gd name="T9" fmla="*/ 107 h 107"/>
                <a:gd name="T10" fmla="*/ 29 w 73"/>
                <a:gd name="T11" fmla="*/ 101 h 107"/>
                <a:gd name="T12" fmla="*/ 21 w 73"/>
                <a:gd name="T13" fmla="*/ 101 h 107"/>
                <a:gd name="T14" fmla="*/ 16 w 73"/>
                <a:gd name="T15" fmla="*/ 77 h 107"/>
                <a:gd name="T16" fmla="*/ 51 w 73"/>
                <a:gd name="T17" fmla="*/ 29 h 107"/>
                <a:gd name="T18" fmla="*/ 52 w 73"/>
                <a:gd name="T19" fmla="*/ 35 h 107"/>
                <a:gd name="T20" fmla="*/ 51 w 73"/>
                <a:gd name="T21" fmla="*/ 37 h 107"/>
                <a:gd name="T22" fmla="*/ 53 w 73"/>
                <a:gd name="T23" fmla="*/ 38 h 107"/>
                <a:gd name="T24" fmla="*/ 52 w 73"/>
                <a:gd name="T25" fmla="*/ 42 h 107"/>
                <a:gd name="T26" fmla="*/ 50 w 73"/>
                <a:gd name="T27" fmla="*/ 42 h 107"/>
                <a:gd name="T28" fmla="*/ 52 w 73"/>
                <a:gd name="T29" fmla="*/ 44 h 107"/>
                <a:gd name="T30" fmla="*/ 51 w 73"/>
                <a:gd name="T31" fmla="*/ 47 h 107"/>
                <a:gd name="T32" fmla="*/ 50 w 73"/>
                <a:gd name="T33" fmla="*/ 48 h 107"/>
                <a:gd name="T34" fmla="*/ 51 w 73"/>
                <a:gd name="T35" fmla="*/ 49 h 107"/>
                <a:gd name="T36" fmla="*/ 50 w 73"/>
                <a:gd name="T37" fmla="*/ 53 h 107"/>
                <a:gd name="T38" fmla="*/ 47 w 73"/>
                <a:gd name="T39" fmla="*/ 54 h 107"/>
                <a:gd name="T40" fmla="*/ 29 w 73"/>
                <a:gd name="T41" fmla="*/ 49 h 107"/>
                <a:gd name="T42" fmla="*/ 21 w 73"/>
                <a:gd name="T43" fmla="*/ 49 h 107"/>
                <a:gd name="T44" fmla="*/ 21 w 73"/>
                <a:gd name="T45" fmla="*/ 32 h 107"/>
                <a:gd name="T46" fmla="*/ 28 w 73"/>
                <a:gd name="T47" fmla="*/ 31 h 107"/>
                <a:gd name="T48" fmla="*/ 42 w 73"/>
                <a:gd name="T49" fmla="*/ 16 h 107"/>
                <a:gd name="T50" fmla="*/ 38 w 73"/>
                <a:gd name="T51" fmla="*/ 30 h 107"/>
                <a:gd name="T52" fmla="*/ 51 w 73"/>
                <a:gd name="T53" fmla="*/ 29 h 107"/>
                <a:gd name="T54" fmla="*/ 15 w 73"/>
                <a:gd name="T55" fmla="*/ 71 h 107"/>
                <a:gd name="T56" fmla="*/ 25 w 73"/>
                <a:gd name="T57" fmla="*/ 71 h 107"/>
                <a:gd name="T58" fmla="*/ 17 w 73"/>
                <a:gd name="T59" fmla="*/ 48 h 107"/>
                <a:gd name="T60" fmla="*/ 11 w 73"/>
                <a:gd name="T61" fmla="*/ 29 h 107"/>
                <a:gd name="T62" fmla="*/ 23 w 73"/>
                <a:gd name="T63" fmla="*/ 13 h 107"/>
                <a:gd name="T64" fmla="*/ 37 w 73"/>
                <a:gd name="T65" fmla="*/ 11 h 107"/>
                <a:gd name="T66" fmla="*/ 50 w 73"/>
                <a:gd name="T67" fmla="*/ 14 h 107"/>
                <a:gd name="T68" fmla="*/ 62 w 73"/>
                <a:gd name="T69" fmla="*/ 29 h 107"/>
                <a:gd name="T70" fmla="*/ 56 w 73"/>
                <a:gd name="T71" fmla="*/ 48 h 107"/>
                <a:gd name="T72" fmla="*/ 48 w 73"/>
                <a:gd name="T73" fmla="*/ 71 h 107"/>
                <a:gd name="T74" fmla="*/ 58 w 73"/>
                <a:gd name="T75" fmla="*/ 71 h 107"/>
                <a:gd name="T76" fmla="*/ 65 w 73"/>
                <a:gd name="T77" fmla="*/ 52 h 107"/>
                <a:gd name="T78" fmla="*/ 71 w 73"/>
                <a:gd name="T79" fmla="*/ 27 h 107"/>
                <a:gd name="T80" fmla="*/ 55 w 73"/>
                <a:gd name="T81" fmla="*/ 5 h 107"/>
                <a:gd name="T82" fmla="*/ 37 w 73"/>
                <a:gd name="T83" fmla="*/ 1 h 107"/>
                <a:gd name="T84" fmla="*/ 19 w 73"/>
                <a:gd name="T85" fmla="*/ 5 h 107"/>
                <a:gd name="T86" fmla="*/ 2 w 73"/>
                <a:gd name="T87" fmla="*/ 27 h 107"/>
                <a:gd name="T88" fmla="*/ 8 w 73"/>
                <a:gd name="T89" fmla="*/ 53 h 107"/>
                <a:gd name="T90" fmla="*/ 15 w 73"/>
                <a:gd name="T91" fmla="*/ 7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3" h="107">
                  <a:moveTo>
                    <a:pt x="16" y="77"/>
                  </a:moveTo>
                  <a:cubicBezTo>
                    <a:pt x="57" y="77"/>
                    <a:pt x="57" y="77"/>
                    <a:pt x="57" y="77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4" y="104"/>
                    <a:pt x="41" y="107"/>
                    <a:pt x="37" y="107"/>
                  </a:cubicBezTo>
                  <a:cubicBezTo>
                    <a:pt x="33" y="107"/>
                    <a:pt x="30" y="104"/>
                    <a:pt x="29" y="101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16" y="77"/>
                    <a:pt x="16" y="77"/>
                    <a:pt x="16" y="77"/>
                  </a:cubicBezTo>
                  <a:close/>
                  <a:moveTo>
                    <a:pt x="51" y="29"/>
                  </a:moveTo>
                  <a:cubicBezTo>
                    <a:pt x="52" y="35"/>
                    <a:pt x="52" y="35"/>
                    <a:pt x="52" y="35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0" y="21"/>
                    <a:pt x="43" y="27"/>
                    <a:pt x="38" y="30"/>
                  </a:cubicBezTo>
                  <a:cubicBezTo>
                    <a:pt x="51" y="29"/>
                    <a:pt x="51" y="29"/>
                    <a:pt x="51" y="29"/>
                  </a:cubicBezTo>
                  <a:close/>
                  <a:moveTo>
                    <a:pt x="15" y="71"/>
                  </a:moveTo>
                  <a:cubicBezTo>
                    <a:pt x="25" y="71"/>
                    <a:pt x="25" y="71"/>
                    <a:pt x="25" y="71"/>
                  </a:cubicBezTo>
                  <a:cubicBezTo>
                    <a:pt x="24" y="62"/>
                    <a:pt x="20" y="55"/>
                    <a:pt x="17" y="48"/>
                  </a:cubicBezTo>
                  <a:cubicBezTo>
                    <a:pt x="13" y="41"/>
                    <a:pt x="10" y="34"/>
                    <a:pt x="11" y="29"/>
                  </a:cubicBezTo>
                  <a:cubicBezTo>
                    <a:pt x="13" y="21"/>
                    <a:pt x="17" y="16"/>
                    <a:pt x="23" y="13"/>
                  </a:cubicBezTo>
                  <a:cubicBezTo>
                    <a:pt x="27" y="11"/>
                    <a:pt x="32" y="10"/>
                    <a:pt x="37" y="11"/>
                  </a:cubicBezTo>
                  <a:cubicBezTo>
                    <a:pt x="42" y="11"/>
                    <a:pt x="46" y="12"/>
                    <a:pt x="50" y="14"/>
                  </a:cubicBezTo>
                  <a:cubicBezTo>
                    <a:pt x="56" y="17"/>
                    <a:pt x="60" y="22"/>
                    <a:pt x="62" y="29"/>
                  </a:cubicBezTo>
                  <a:cubicBezTo>
                    <a:pt x="63" y="34"/>
                    <a:pt x="59" y="41"/>
                    <a:pt x="56" y="48"/>
                  </a:cubicBezTo>
                  <a:cubicBezTo>
                    <a:pt x="53" y="55"/>
                    <a:pt x="49" y="62"/>
                    <a:pt x="48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9" y="64"/>
                    <a:pt x="62" y="58"/>
                    <a:pt x="65" y="52"/>
                  </a:cubicBezTo>
                  <a:cubicBezTo>
                    <a:pt x="69" y="44"/>
                    <a:pt x="73" y="36"/>
                    <a:pt x="71" y="27"/>
                  </a:cubicBezTo>
                  <a:cubicBezTo>
                    <a:pt x="70" y="17"/>
                    <a:pt x="63" y="9"/>
                    <a:pt x="55" y="5"/>
                  </a:cubicBezTo>
                  <a:cubicBezTo>
                    <a:pt x="49" y="2"/>
                    <a:pt x="43" y="1"/>
                    <a:pt x="37" y="1"/>
                  </a:cubicBezTo>
                  <a:cubicBezTo>
                    <a:pt x="31" y="0"/>
                    <a:pt x="24" y="2"/>
                    <a:pt x="19" y="5"/>
                  </a:cubicBezTo>
                  <a:cubicBezTo>
                    <a:pt x="10" y="9"/>
                    <a:pt x="4" y="16"/>
                    <a:pt x="2" y="27"/>
                  </a:cubicBezTo>
                  <a:cubicBezTo>
                    <a:pt x="0" y="36"/>
                    <a:pt x="4" y="44"/>
                    <a:pt x="8" y="53"/>
                  </a:cubicBezTo>
                  <a:cubicBezTo>
                    <a:pt x="11" y="58"/>
                    <a:pt x="13" y="64"/>
                    <a:pt x="15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1134545" y="1145109"/>
            <a:ext cx="2489283" cy="2012262"/>
            <a:chOff x="581767" y="3038868"/>
            <a:chExt cx="2269160" cy="1004287"/>
          </a:xfrm>
        </p:grpSpPr>
        <p:sp>
          <p:nvSpPr>
            <p:cNvPr id="23" name="TextBox 22"/>
            <p:cNvSpPr txBox="1"/>
            <p:nvPr/>
          </p:nvSpPr>
          <p:spPr>
            <a:xfrm>
              <a:off x="607782" y="3038868"/>
              <a:ext cx="2025179" cy="368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altLang="zh-CN" sz="1400" b="1" dirty="0" smtClean="0">
                  <a:solidFill>
                    <a:srgbClr val="7030A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Межрегиональный </a:t>
              </a:r>
            </a:p>
            <a:p>
              <a:pPr algn="ctr"/>
              <a:r>
                <a:rPr lang="ru-RU" altLang="zh-CN" sz="1400" b="1" dirty="0" smtClean="0">
                  <a:solidFill>
                    <a:srgbClr val="7030A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дистанционный семинар</a:t>
              </a:r>
            </a:p>
            <a:p>
              <a:pPr algn="ctr"/>
              <a:r>
                <a:rPr lang="ru-RU" altLang="zh-CN" sz="1400" b="1" dirty="0" smtClean="0">
                  <a:solidFill>
                    <a:srgbClr val="7030A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27.02.2024г. </a:t>
              </a:r>
              <a:endParaRPr lang="en-GB" altLang="zh-CN" sz="1400" b="1" dirty="0">
                <a:solidFill>
                  <a:srgbClr val="7030A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4" name="Rectangle 22"/>
            <p:cNvSpPr/>
            <p:nvPr/>
          </p:nvSpPr>
          <p:spPr>
            <a:xfrm>
              <a:off x="581767" y="3351927"/>
              <a:ext cx="2269160" cy="6912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altLang="zh-CN" sz="1400" b="1" kern="0" dirty="0" smtClean="0">
                  <a:solidFill>
                    <a:srgbClr val="00206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Интенсификация освоения образовательных программ(синергия формирования образовательных результатов</a:t>
              </a:r>
              <a:endParaRPr lang="en-US" altLang="zh-CN" sz="1400" b="1" kern="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6" name="Group 27"/>
          <p:cNvGrpSpPr/>
          <p:nvPr/>
        </p:nvGrpSpPr>
        <p:grpSpPr>
          <a:xfrm>
            <a:off x="5082639" y="3514384"/>
            <a:ext cx="2704090" cy="2267199"/>
            <a:chOff x="-665288" y="3044277"/>
            <a:chExt cx="4115333" cy="892600"/>
          </a:xfrm>
        </p:grpSpPr>
        <p:sp>
          <p:nvSpPr>
            <p:cNvPr id="29" name="TextBox 28"/>
            <p:cNvSpPr txBox="1"/>
            <p:nvPr/>
          </p:nvSpPr>
          <p:spPr>
            <a:xfrm>
              <a:off x="-363389" y="3044277"/>
              <a:ext cx="3381087" cy="448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Межрегиональный </a:t>
              </a:r>
            </a:p>
            <a:p>
              <a:pPr algn="ctr"/>
              <a:r>
                <a:rPr lang="ru-RU" altLang="zh-CN" sz="1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дистанционный семинар</a:t>
              </a:r>
            </a:p>
            <a:p>
              <a:pPr algn="ctr"/>
              <a:r>
                <a:rPr lang="ru-RU" altLang="zh-CN" sz="1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12.12.2023г.</a:t>
              </a:r>
            </a:p>
            <a:p>
              <a:pPr algn="ctr"/>
              <a:r>
                <a:rPr lang="ru-RU" altLang="zh-CN" sz="1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г.Ульяновск - г. Энгель</a:t>
              </a:r>
              <a:r>
                <a:rPr lang="ru-RU" altLang="zh-CN" sz="12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с </a:t>
              </a:r>
            </a:p>
            <a:p>
              <a:pPr algn="ctr"/>
              <a:endParaRPr lang="ru-RU" altLang="zh-CN" sz="1200" b="1" dirty="0" smtClean="0">
                <a:solidFill>
                  <a:schemeClr val="bg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665288" y="3389785"/>
              <a:ext cx="4115333" cy="547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endParaRPr lang="ru-RU" altLang="zh-CN" sz="11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ru-RU" altLang="zh-CN" sz="1400" b="1" dirty="0" smtClean="0">
                  <a:solidFill>
                    <a:srgbClr val="00206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«Некоторые подходы к сопровождению интенсификации освоения обучающимися образовательных программ</a:t>
              </a:r>
              <a:endParaRPr lang="en-US" altLang="zh-CN" sz="1400" kern="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7" name="Group 33"/>
          <p:cNvGrpSpPr/>
          <p:nvPr/>
        </p:nvGrpSpPr>
        <p:grpSpPr>
          <a:xfrm flipH="1" flipV="1">
            <a:off x="3653428" y="1459445"/>
            <a:ext cx="1028450" cy="453231"/>
            <a:chOff x="7258929" y="1631852"/>
            <a:chExt cx="1674056" cy="464234"/>
          </a:xfrm>
        </p:grpSpPr>
        <p:cxnSp>
          <p:nvCxnSpPr>
            <p:cNvPr id="32" name="Straight Connector 34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39"/>
          <p:cNvGrpSpPr/>
          <p:nvPr/>
        </p:nvGrpSpPr>
        <p:grpSpPr>
          <a:xfrm rot="5400000" flipV="1">
            <a:off x="7241737" y="3693084"/>
            <a:ext cx="678934" cy="453231"/>
            <a:chOff x="7258929" y="1631852"/>
            <a:chExt cx="1674056" cy="464234"/>
          </a:xfrm>
        </p:grpSpPr>
        <p:cxnSp>
          <p:nvCxnSpPr>
            <p:cNvPr id="38" name="Straight Connector 40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48"/>
          <p:cNvGrpSpPr/>
          <p:nvPr/>
        </p:nvGrpSpPr>
        <p:grpSpPr>
          <a:xfrm rot="16200000" flipH="1" flipV="1">
            <a:off x="9889999" y="467571"/>
            <a:ext cx="1074482" cy="638104"/>
            <a:chOff x="7258929" y="1631852"/>
            <a:chExt cx="1674056" cy="464234"/>
          </a:xfrm>
        </p:grpSpPr>
        <p:cxnSp>
          <p:nvCxnSpPr>
            <p:cNvPr id="44" name="Straight Connector 49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50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Прямоугольник 48"/>
          <p:cNvSpPr/>
          <p:nvPr/>
        </p:nvSpPr>
        <p:spPr>
          <a:xfrm>
            <a:off x="791689" y="212261"/>
            <a:ext cx="9029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Межрегиональный уровень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направленные на организацию работы в рамках НМЦ </a:t>
            </a:r>
            <a:endParaRPr lang="ru-RU" dirty="0"/>
          </a:p>
        </p:txBody>
      </p:sp>
      <p:pic>
        <p:nvPicPr>
          <p:cNvPr id="46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7910704" y="4108862"/>
            <a:ext cx="3846856" cy="2565071"/>
          </a:xfrm>
          <a:prstGeom prst="rect">
            <a:avLst/>
          </a:prstGeom>
        </p:spPr>
      </p:pic>
      <p:pic>
        <p:nvPicPr>
          <p:cNvPr id="5122" name="Picture 2" descr="C:\Users\Наталья\Desktop\Межрегиональный семинар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926275" y="3420092"/>
            <a:ext cx="4009488" cy="2671949"/>
          </a:xfrm>
          <a:prstGeom prst="rect">
            <a:avLst/>
          </a:prstGeom>
          <a:noFill/>
        </p:spPr>
      </p:pic>
      <p:sp>
        <p:nvSpPr>
          <p:cNvPr id="51" name="Прямоугольник 50"/>
          <p:cNvSpPr/>
          <p:nvPr/>
        </p:nvSpPr>
        <p:spPr>
          <a:xfrm>
            <a:off x="3955769" y="881144"/>
            <a:ext cx="4517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 техникума презентация опыта 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199961" y="2038120"/>
            <a:ext cx="1622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ГАПОУ СО «ЭПЕК»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АО «АГПК»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ГАПОУ «ЧТТСТ»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«ККЭП»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ГПОУ «КНТ»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«СРМК»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62109" y="1389413"/>
            <a:ext cx="32419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Федеральная пилотная площадка  ФГБОУ ДПО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«Институт развития профессионального образования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теме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«Апробация и внедрение федерального пакета методических разработок для обновления практики подготовки по общеобразовательным дисциплинам с учетом профессиональной направленности программ среднего профессионального образования, реализуемых на базе основного общего образования»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05.10.2022-05.10. 2024</a:t>
            </a:r>
          </a:p>
        </p:txBody>
      </p:sp>
    </p:spTree>
    <p:extLst>
      <p:ext uri="{BB962C8B-B14F-4D97-AF65-F5344CB8AC3E}">
        <p14:creationId xmlns:p14="http://schemas.microsoft.com/office/powerpoint/2010/main" xmlns="" val="21787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Другая 2">
      <a:dk1>
        <a:sysClr val="windowText" lastClr="000000"/>
      </a:dk1>
      <a:lt1>
        <a:sysClr val="window" lastClr="FFFFFF"/>
      </a:lt1>
      <a:dk2>
        <a:srgbClr val="775F55"/>
      </a:dk2>
      <a:lt2>
        <a:srgbClr val="E0CAA2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2860</TotalTime>
  <Words>1091</Words>
  <Application>Microsoft Office PowerPoint</Application>
  <PresentationFormat>Произвольный</PresentationFormat>
  <Paragraphs>288</Paragraphs>
  <Slides>20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Crop</vt:lpstr>
      <vt:lpstr> </vt:lpstr>
      <vt:lpstr>Слайд 2</vt:lpstr>
      <vt:lpstr>Слайд 3</vt:lpstr>
      <vt:lpstr>Проекты  реализуемых в техникуме  для формирования учебной мотивации, рефлексивных навыков, мягких компетенций, самоуправляющих механизмов личности </vt:lpstr>
      <vt:lpstr>Слайд 5</vt:lpstr>
      <vt:lpstr>Слайд 6</vt:lpstr>
      <vt:lpstr>Слайд 7</vt:lpstr>
      <vt:lpstr>Слайд 8</vt:lpstr>
      <vt:lpstr>Слайд 9</vt:lpstr>
      <vt:lpstr>Всероссийский , международный уровень</vt:lpstr>
      <vt:lpstr> </vt:lpstr>
      <vt:lpstr>Предпринимательские компетенции</vt:lpstr>
      <vt:lpstr>Слайд 13</vt:lpstr>
      <vt:lpstr>Всероссийский конкурс по освоению социальных навыков «Команда первых»</vt:lpstr>
      <vt:lpstr>Стажировка с «Food Expo» г. Москва</vt:lpstr>
      <vt:lpstr>Х Всероссийский итоговый форум  волонтеров общественного мониторинга г.Пенза </vt:lpstr>
      <vt:lpstr>Всероссийский форум студентов и специалистов СПО «Команда ПРОФИ г. Казань 11.10 -15.10.2023г.  </vt:lpstr>
      <vt:lpstr>Студент года 2023-2024   </vt:lpstr>
      <vt:lpstr>Всемирный фестиваль молодежи  г. Сочи </vt:lpstr>
      <vt:lpstr> Социальные сети как инструмент транслирования мероприятий и работы НМЦ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Студенческий совет</dc:title>
  <dc:creator>Рустам</dc:creator>
  <cp:lastModifiedBy>Наталья</cp:lastModifiedBy>
  <cp:revision>100</cp:revision>
  <dcterms:created xsi:type="dcterms:W3CDTF">2023-07-11T12:13:24Z</dcterms:created>
  <dcterms:modified xsi:type="dcterms:W3CDTF">2024-06-04T06:20:24Z</dcterms:modified>
</cp:coreProperties>
</file>