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71" r:id="rId3"/>
    <p:sldId id="281" r:id="rId4"/>
    <p:sldId id="262" r:id="rId5"/>
    <p:sldId id="258" r:id="rId6"/>
    <p:sldId id="288" r:id="rId7"/>
    <p:sldId id="264" r:id="rId8"/>
    <p:sldId id="272" r:id="rId9"/>
    <p:sldId id="283" r:id="rId10"/>
    <p:sldId id="284" r:id="rId11"/>
    <p:sldId id="285" r:id="rId12"/>
    <p:sldId id="286" r:id="rId13"/>
    <p:sldId id="278" r:id="rId14"/>
    <p:sldId id="275" r:id="rId15"/>
    <p:sldId id="274" r:id="rId16"/>
    <p:sldId id="282" r:id="rId17"/>
    <p:sldId id="28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328E-C202-4FE5-8D3D-B4F55DC15F2E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5F3D0-BCA3-4088-8DFE-E462974400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21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41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81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375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38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55F3D0-BCA3-4088-8DFE-E4629744003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4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8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28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704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37876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2076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02684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9915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6637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8640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988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942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8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5274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7275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792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227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260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87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848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84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280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5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6914F-270B-4B96-9588-A536A2FC9209}" type="datetimeFigureOut">
              <a:rPr lang="ru-RU" smtClean="0"/>
              <a:t>03.09.2025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203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03.09.2025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4548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/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0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841290" y="228394"/>
            <a:ext cx="2418514" cy="14847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8" name="Текст 3"/>
          <p:cNvSpPr txBox="1">
            <a:spLocks/>
          </p:cNvSpPr>
          <p:nvPr/>
        </p:nvSpPr>
        <p:spPr>
          <a:xfrm>
            <a:off x="656492" y="1096950"/>
            <a:ext cx="3855720" cy="123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endParaRPr lang="ru-RU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Текст 3"/>
          <p:cNvSpPr txBox="1">
            <a:spLocks/>
          </p:cNvSpPr>
          <p:nvPr/>
        </p:nvSpPr>
        <p:spPr>
          <a:xfrm>
            <a:off x="723900" y="2489761"/>
            <a:ext cx="3855720" cy="12324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формирования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целостной картины мира необходимо развивать представление о целостности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интегративно-через внутреннюю связь содержательного аспекта образования и деятельностного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endParaRPr lang="ru-RU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1090" y="1265133"/>
            <a:ext cx="5785164" cy="4914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endParaRPr lang="ru-RU" sz="20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endParaRPr lang="ru-RU" sz="2000" b="1" i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Инновационный проект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Организационно-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педагогические условия гибридного (интегративного) подхода к обучению через механизм взаимодействия с отраслевыми партнерами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1000" u="sng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(Реализация проекта -1 год)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40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Инновации в профессиональном образовании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40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Материалы проекта подготовили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Директор ОГБПОУ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«Ульяновский техникум питания и торговли»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_________А.А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Красников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 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Е. Вагина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НМР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______________________Н.С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Русецкая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поУР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 Ю.Ю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Бесова 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40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634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Примерное распределение часов образовательной программы, вынесенной на предприятие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404704"/>
              </p:ext>
            </p:extLst>
          </p:nvPr>
        </p:nvGraphicFramePr>
        <p:xfrm>
          <a:off x="977102" y="1209986"/>
          <a:ext cx="9208048" cy="5147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294">
                  <a:extLst>
                    <a:ext uri="{9D8B030D-6E8A-4147-A177-3AD203B41FA5}">
                      <a16:colId xmlns:a16="http://schemas.microsoft.com/office/drawing/2014/main" val="2742875278"/>
                    </a:ext>
                  </a:extLst>
                </a:gridCol>
                <a:gridCol w="1324022">
                  <a:extLst>
                    <a:ext uri="{9D8B030D-6E8A-4147-A177-3AD203B41FA5}">
                      <a16:colId xmlns:a16="http://schemas.microsoft.com/office/drawing/2014/main" val="397430340"/>
                    </a:ext>
                  </a:extLst>
                </a:gridCol>
                <a:gridCol w="1111362">
                  <a:extLst>
                    <a:ext uri="{9D8B030D-6E8A-4147-A177-3AD203B41FA5}">
                      <a16:colId xmlns:a16="http://schemas.microsoft.com/office/drawing/2014/main" val="3356626715"/>
                    </a:ext>
                  </a:extLst>
                </a:gridCol>
                <a:gridCol w="905844">
                  <a:extLst>
                    <a:ext uri="{9D8B030D-6E8A-4147-A177-3AD203B41FA5}">
                      <a16:colId xmlns:a16="http://schemas.microsoft.com/office/drawing/2014/main" val="1516247935"/>
                    </a:ext>
                  </a:extLst>
                </a:gridCol>
                <a:gridCol w="801895">
                  <a:extLst>
                    <a:ext uri="{9D8B030D-6E8A-4147-A177-3AD203B41FA5}">
                      <a16:colId xmlns:a16="http://schemas.microsoft.com/office/drawing/2014/main" val="2341846921"/>
                    </a:ext>
                  </a:extLst>
                </a:gridCol>
                <a:gridCol w="816746">
                  <a:extLst>
                    <a:ext uri="{9D8B030D-6E8A-4147-A177-3AD203B41FA5}">
                      <a16:colId xmlns:a16="http://schemas.microsoft.com/office/drawing/2014/main" val="3389757435"/>
                    </a:ext>
                  </a:extLst>
                </a:gridCol>
                <a:gridCol w="757346">
                  <a:extLst>
                    <a:ext uri="{9D8B030D-6E8A-4147-A177-3AD203B41FA5}">
                      <a16:colId xmlns:a16="http://schemas.microsoft.com/office/drawing/2014/main" val="2594876303"/>
                    </a:ext>
                  </a:extLst>
                </a:gridCol>
                <a:gridCol w="920695">
                  <a:extLst>
                    <a:ext uri="{9D8B030D-6E8A-4147-A177-3AD203B41FA5}">
                      <a16:colId xmlns:a16="http://schemas.microsoft.com/office/drawing/2014/main" val="3522439068"/>
                    </a:ext>
                  </a:extLst>
                </a:gridCol>
                <a:gridCol w="905844">
                  <a:extLst>
                    <a:ext uri="{9D8B030D-6E8A-4147-A177-3AD203B41FA5}">
                      <a16:colId xmlns:a16="http://schemas.microsoft.com/office/drawing/2014/main" val="95345863"/>
                    </a:ext>
                  </a:extLst>
                </a:gridCol>
              </a:tblGrid>
              <a:tr h="164595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профессиональных и общих компетенций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разделов профессионального модуля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образовательной программы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образовательной программы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922257"/>
                  </a:ext>
                </a:extLst>
              </a:tr>
              <a:tr h="229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во взаимодействии с преподавателем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2523304942"/>
                  </a:ext>
                </a:extLst>
              </a:tr>
              <a:tr h="2058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по МДК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712545"/>
                  </a:ext>
                </a:extLst>
              </a:tr>
              <a:tr h="1878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часов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часов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Производственная 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46069"/>
                  </a:ext>
                </a:extLst>
              </a:tr>
              <a:tr h="606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ПЗ, ЛЗ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070204"/>
                  </a:ext>
                </a:extLst>
              </a:tr>
              <a:tr h="697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 -1.4.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ОК.09.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58/46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34/30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24/16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3443367590"/>
                  </a:ext>
                </a:extLst>
              </a:tr>
              <a:tr h="697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 -1.4.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ОК.09.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МДК 01.02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60/50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54/36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1349838428"/>
                  </a:ext>
                </a:extLst>
              </a:tr>
              <a:tr h="37630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 -1.4.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ОК.09.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практика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1600097317"/>
                  </a:ext>
                </a:extLst>
              </a:tr>
              <a:tr h="3216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Производственная практика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4167927098"/>
                  </a:ext>
                </a:extLst>
              </a:tr>
              <a:tr h="47168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94/80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78/52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279" marR="48279" marT="0" marB="0"/>
                </a:tc>
                <a:extLst>
                  <a:ext uri="{0D108BD9-81ED-4DB2-BD59-A6C34878D82A}">
                    <a16:rowId xmlns:a16="http://schemas.microsoft.com/office/drawing/2014/main" val="565961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68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5182" y="184056"/>
            <a:ext cx="10515600" cy="723754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реализации гибридного (интегративного) подхода к обучению через механизм взаимодействия с отраслевыми партнерами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8063" y="1088880"/>
            <a:ext cx="10809838" cy="53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397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96008" y="106796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Механизм </a:t>
            </a:r>
            <a:r>
              <a:rPr lang="ru-RU" sz="2400" b="1" dirty="0"/>
              <a:t>коммуникаций </a:t>
            </a:r>
            <a:r>
              <a:rPr lang="ru-RU" sz="2400" b="1" dirty="0" smtClean="0"/>
              <a:t>для реструктуризации образовательного процесса </a:t>
            </a:r>
            <a:endParaRPr lang="ru-RU" sz="2400" b="1" dirty="0"/>
          </a:p>
        </p:txBody>
      </p:sp>
      <p:grpSp>
        <p:nvGrpSpPr>
          <p:cNvPr id="2" name="Группа 10"/>
          <p:cNvGrpSpPr/>
          <p:nvPr/>
        </p:nvGrpSpPr>
        <p:grpSpPr>
          <a:xfrm>
            <a:off x="3359696" y="2782669"/>
            <a:ext cx="216024" cy="792088"/>
            <a:chOff x="827584" y="2060848"/>
            <a:chExt cx="504056" cy="1224136"/>
          </a:xfrm>
          <a:solidFill>
            <a:schemeClr val="accent6">
              <a:lumMod val="75000"/>
            </a:schemeClr>
          </a:solidFill>
        </p:grpSpPr>
        <p:sp>
          <p:nvSpPr>
            <p:cNvPr id="12" name="Равнобедренный треугольник 1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524000" y="2782670"/>
            <a:ext cx="1043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Государство, регион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24000" y="3214718"/>
            <a:ext cx="11876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Работодатель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24000" y="3502750"/>
            <a:ext cx="899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Студент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24000" y="3790782"/>
            <a:ext cx="899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Родители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855640" y="371877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Специалист по коммуникациям</a:t>
            </a:r>
          </a:p>
        </p:txBody>
      </p:sp>
      <p:grpSp>
        <p:nvGrpSpPr>
          <p:cNvPr id="3" name="Группа 10"/>
          <p:cNvGrpSpPr/>
          <p:nvPr/>
        </p:nvGrpSpPr>
        <p:grpSpPr>
          <a:xfrm>
            <a:off x="4799856" y="2782669"/>
            <a:ext cx="216024" cy="792088"/>
            <a:chOff x="827584" y="2060848"/>
            <a:chExt cx="504056" cy="1224136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2" name="Равнобедренный треугольник 4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4223792" y="371877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Аналитик</a:t>
            </a:r>
          </a:p>
        </p:txBody>
      </p:sp>
      <p:grpSp>
        <p:nvGrpSpPr>
          <p:cNvPr id="4" name="Группа 10"/>
          <p:cNvGrpSpPr/>
          <p:nvPr/>
        </p:nvGrpSpPr>
        <p:grpSpPr>
          <a:xfrm>
            <a:off x="6096000" y="2782669"/>
            <a:ext cx="216024" cy="792088"/>
            <a:chOff x="827584" y="2060848"/>
            <a:chExt cx="504056" cy="122413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46" name="Равнобедренный треугольник 45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47928" y="371877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Координатор ОП</a:t>
            </a:r>
          </a:p>
        </p:txBody>
      </p:sp>
      <p:grpSp>
        <p:nvGrpSpPr>
          <p:cNvPr id="5" name="Группа 10"/>
          <p:cNvGrpSpPr/>
          <p:nvPr/>
        </p:nvGrpSpPr>
        <p:grpSpPr>
          <a:xfrm>
            <a:off x="7392144" y="2782669"/>
            <a:ext cx="216024" cy="792088"/>
            <a:chOff x="827584" y="2060848"/>
            <a:chExt cx="504056" cy="1224136"/>
          </a:xfrm>
          <a:solidFill>
            <a:schemeClr val="accent4">
              <a:lumMod val="40000"/>
              <a:lumOff val="60000"/>
            </a:schemeClr>
          </a:solidFill>
        </p:grpSpPr>
        <p:sp>
          <p:nvSpPr>
            <p:cNvPr id="50" name="Равнобедренный треугольник 49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6744072" y="3718774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Специалист по управлению содержанием ОП </a:t>
            </a:r>
          </a:p>
        </p:txBody>
      </p:sp>
      <p:grpSp>
        <p:nvGrpSpPr>
          <p:cNvPr id="6" name="Группа 10"/>
          <p:cNvGrpSpPr/>
          <p:nvPr/>
        </p:nvGrpSpPr>
        <p:grpSpPr>
          <a:xfrm>
            <a:off x="8616280" y="2782669"/>
            <a:ext cx="216024" cy="792088"/>
            <a:chOff x="827584" y="2060848"/>
            <a:chExt cx="504056" cy="1224136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54" name="Равнобедренный треугольник 53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7968208" y="371877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Педагоги</a:t>
            </a:r>
          </a:p>
        </p:txBody>
      </p:sp>
      <p:grpSp>
        <p:nvGrpSpPr>
          <p:cNvPr id="8" name="Группа 10"/>
          <p:cNvGrpSpPr/>
          <p:nvPr/>
        </p:nvGrpSpPr>
        <p:grpSpPr>
          <a:xfrm>
            <a:off x="9912424" y="2782669"/>
            <a:ext cx="216024" cy="792088"/>
            <a:chOff x="827584" y="2060848"/>
            <a:chExt cx="504056" cy="1224136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58" name="Равнобедренный треугольник 57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9227840" y="371877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Студенты</a:t>
            </a:r>
          </a:p>
        </p:txBody>
      </p:sp>
      <p:sp>
        <p:nvSpPr>
          <p:cNvPr id="110" name="TextBox 109"/>
          <p:cNvSpPr txBox="1"/>
          <p:nvPr/>
        </p:nvSpPr>
        <p:spPr>
          <a:xfrm rot="1935450">
            <a:off x="2597824" y="2557749"/>
            <a:ext cx="8218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/>
              <a:t>требования</a:t>
            </a:r>
          </a:p>
        </p:txBody>
      </p:sp>
      <p:cxnSp>
        <p:nvCxnSpPr>
          <p:cNvPr id="111" name="Прямая соединительная линия 110"/>
          <p:cNvCxnSpPr/>
          <p:nvPr/>
        </p:nvCxnSpPr>
        <p:spPr>
          <a:xfrm>
            <a:off x="3791744" y="314270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H="1">
            <a:off x="3791744" y="350274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647728" y="2665075"/>
            <a:ext cx="1080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требования</a:t>
            </a:r>
          </a:p>
          <a:p>
            <a:pPr algn="ctr"/>
            <a:r>
              <a:rPr lang="ru-RU" sz="1050" dirty="0"/>
              <a:t>индикаторы</a:t>
            </a:r>
          </a:p>
        </p:txBody>
      </p:sp>
      <p:cxnSp>
        <p:nvCxnSpPr>
          <p:cNvPr id="117" name="Прямая соединительная линия 116"/>
          <p:cNvCxnSpPr/>
          <p:nvPr/>
        </p:nvCxnSpPr>
        <p:spPr>
          <a:xfrm>
            <a:off x="5159896" y="314270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единительная линия 117"/>
          <p:cNvCxnSpPr/>
          <p:nvPr/>
        </p:nvCxnSpPr>
        <p:spPr>
          <a:xfrm flipH="1">
            <a:off x="5159896" y="350274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384032" y="314270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H="1">
            <a:off x="6384032" y="350274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7680176" y="314270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H="1">
            <a:off x="7680176" y="350274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8976320" y="314270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H="1">
            <a:off x="8976320" y="3502749"/>
            <a:ext cx="864096" cy="0"/>
          </a:xfrm>
          <a:prstGeom prst="line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5057444" y="2729986"/>
            <a:ext cx="108012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Запросы на компетенции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312024" y="2854677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Учебный план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86957" y="2422629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программы технологии</a:t>
            </a:r>
          </a:p>
          <a:p>
            <a:pPr algn="ctr"/>
            <a:r>
              <a:rPr lang="ru-RU" sz="1050" dirty="0"/>
              <a:t>системы</a:t>
            </a:r>
          </a:p>
          <a:p>
            <a:pPr algn="ctr"/>
            <a:r>
              <a:rPr lang="ru-RU" sz="1050" dirty="0"/>
              <a:t>оценки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849452" y="2390741"/>
            <a:ext cx="10801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dirty="0"/>
              <a:t>Формирование компетенций и личностных качеств</a:t>
            </a:r>
          </a:p>
        </p:txBody>
      </p:sp>
      <p:sp>
        <p:nvSpPr>
          <p:cNvPr id="62" name="Shape 146"/>
          <p:cNvSpPr/>
          <p:nvPr/>
        </p:nvSpPr>
        <p:spPr>
          <a:xfrm>
            <a:off x="1738282" y="857232"/>
            <a:ext cx="8643998" cy="714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Shape 151"/>
          <p:cNvSpPr/>
          <p:nvPr/>
        </p:nvSpPr>
        <p:spPr>
          <a:xfrm>
            <a:off x="1815162" y="6182102"/>
            <a:ext cx="8643998" cy="1136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9" name="Picture 2" descr="C:\Documents and Settings\jjb\Мои документы\Downloads\ЛОГОТИП УТПиТ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2126" y="6430654"/>
            <a:ext cx="691421" cy="400050"/>
          </a:xfrm>
          <a:prstGeom prst="rect">
            <a:avLst/>
          </a:prstGeom>
          <a:noFill/>
        </p:spPr>
      </p:pic>
      <p:sp>
        <p:nvSpPr>
          <p:cNvPr id="70" name="TextBox 69"/>
          <p:cNvSpPr txBox="1"/>
          <p:nvPr/>
        </p:nvSpPr>
        <p:spPr>
          <a:xfrm rot="20328427">
            <a:off x="2258657" y="3905259"/>
            <a:ext cx="8218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/>
              <a:t>требования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550993" y="3129862"/>
            <a:ext cx="8218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/>
              <a:t>требования</a:t>
            </a:r>
          </a:p>
        </p:txBody>
      </p:sp>
      <p:sp>
        <p:nvSpPr>
          <p:cNvPr id="72" name="TextBox 71"/>
          <p:cNvSpPr txBox="1"/>
          <p:nvPr/>
        </p:nvSpPr>
        <p:spPr>
          <a:xfrm rot="20603235">
            <a:off x="2391427" y="3501010"/>
            <a:ext cx="8218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/>
              <a:t>требования</a:t>
            </a:r>
          </a:p>
        </p:txBody>
      </p:sp>
      <p:sp>
        <p:nvSpPr>
          <p:cNvPr id="65" name="Shape 215"/>
          <p:cNvSpPr/>
          <p:nvPr/>
        </p:nvSpPr>
        <p:spPr>
          <a:xfrm>
            <a:off x="1809720" y="1178052"/>
            <a:ext cx="8572560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spcBef>
                <a:spcPts val="600"/>
              </a:spcBef>
              <a:defRPr sz="2800"/>
            </a:lvl1pPr>
          </a:lstStyle>
          <a:p>
            <a:endParaRPr sz="2400"/>
          </a:p>
        </p:txBody>
      </p:sp>
      <p:sp>
        <p:nvSpPr>
          <p:cNvPr id="73" name="TextBox 72"/>
          <p:cNvSpPr txBox="1"/>
          <p:nvPr/>
        </p:nvSpPr>
        <p:spPr>
          <a:xfrm flipH="1">
            <a:off x="1738282" y="4821383"/>
            <a:ext cx="8643998" cy="7386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hangingPunct="0"/>
            <a:r>
              <a:rPr lang="ru-RU" sz="14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Заказчик определяет требования,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на основе которых создается </a:t>
            </a:r>
            <a:r>
              <a:rPr lang="ru-RU" sz="14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учебный план, вводятся новые </a:t>
            </a:r>
            <a:r>
              <a:rPr lang="ru-RU" sz="14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модули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, форматы занятий, образовательные технологии, средства,  методы,  способы направленные на  формирование  конкретных </a:t>
            </a:r>
            <a:r>
              <a:rPr lang="ru-RU" sz="1400" dirty="0" smtClean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компетенций, в том числе дополнительных.</a:t>
            </a:r>
            <a:endParaRPr lang="ru-RU" sz="1400" dirty="0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B4F69A72-8A7B-4CEE-A191-9AAD7AA7EE1D}" type="slidenum">
              <a:rPr lang="ru-RU" smtClean="0"/>
              <a:pPr/>
              <a:t>12</a:t>
            </a:fld>
            <a:endParaRPr lang="ru-RU"/>
          </a:p>
        </p:txBody>
      </p:sp>
      <p:cxnSp>
        <p:nvCxnSpPr>
          <p:cNvPr id="75" name="Прямая со стрелкой 74"/>
          <p:cNvCxnSpPr/>
          <p:nvPr/>
        </p:nvCxnSpPr>
        <p:spPr>
          <a:xfrm>
            <a:off x="2604654" y="3103418"/>
            <a:ext cx="595746" cy="692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2646220" y="2743200"/>
            <a:ext cx="545811" cy="2843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 flipV="1">
            <a:off x="2590801" y="3435929"/>
            <a:ext cx="581891" cy="6927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 flipV="1">
            <a:off x="2438400" y="3519055"/>
            <a:ext cx="845129" cy="4294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51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9"/>
          <p:cNvGrpSpPr/>
          <p:nvPr/>
        </p:nvGrpSpPr>
        <p:grpSpPr>
          <a:xfrm>
            <a:off x="1847528" y="3212976"/>
            <a:ext cx="504056" cy="1224136"/>
            <a:chOff x="827584" y="2060848"/>
            <a:chExt cx="504056" cy="1224136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8" name="Равнобедренный треугольник 7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10"/>
          <p:cNvGrpSpPr/>
          <p:nvPr/>
        </p:nvGrpSpPr>
        <p:grpSpPr>
          <a:xfrm>
            <a:off x="3935760" y="3212976"/>
            <a:ext cx="504056" cy="1224136"/>
            <a:chOff x="827584" y="2060848"/>
            <a:chExt cx="504056" cy="122413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2" name="Равнобедренный треугольник 1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2495600" y="3861048"/>
            <a:ext cx="129614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43472" y="4509121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Аналитик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43672" y="4509121"/>
            <a:ext cx="19442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Координатор</a:t>
            </a:r>
            <a:r>
              <a:rPr lang="ru-RU" dirty="0"/>
              <a:t> </a:t>
            </a:r>
            <a:r>
              <a:rPr lang="ru-RU" sz="1400" dirty="0"/>
              <a:t>образовательного процесса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23592" y="335699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данные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511824" y="3861048"/>
            <a:ext cx="576064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87888" y="2708920"/>
            <a:ext cx="0" cy="1944216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087888" y="2708920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389774" y="2229659"/>
            <a:ext cx="2216372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Вариант 1</a:t>
            </a:r>
          </a:p>
          <a:p>
            <a:r>
              <a:rPr lang="ru-RU" sz="1400" dirty="0"/>
              <a:t> (уч. планы, график УП</a:t>
            </a:r>
          </a:p>
          <a:p>
            <a:r>
              <a:rPr lang="ru-RU" sz="1400" dirty="0"/>
              <a:t> расписание)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75920" y="3284984"/>
            <a:ext cx="223224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Вариант 2</a:t>
            </a:r>
          </a:p>
          <a:p>
            <a:r>
              <a:rPr lang="ru-RU" sz="1400" dirty="0"/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75920" y="3913893"/>
            <a:ext cx="223224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Вариант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75920" y="4509121"/>
            <a:ext cx="2232248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dirty="0"/>
              <a:t>Вариант </a:t>
            </a:r>
            <a:r>
              <a:rPr lang="en-US" sz="1400" dirty="0"/>
              <a:t>n</a:t>
            </a:r>
            <a:endParaRPr lang="ru-RU" sz="1400" dirty="0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087888" y="3501008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5087888" y="4149080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5087888" y="4653136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endCxn id="74" idx="1"/>
          </p:cNvCxnSpPr>
          <p:nvPr/>
        </p:nvCxnSpPr>
        <p:spPr>
          <a:xfrm>
            <a:off x="7608168" y="2780933"/>
            <a:ext cx="1296142" cy="4351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536160" y="2420889"/>
            <a:ext cx="1164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Студент 1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7675419" y="3530005"/>
            <a:ext cx="1256601" cy="2904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605432" y="3060577"/>
            <a:ext cx="1039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Студент 2</a:t>
            </a:r>
          </a:p>
        </p:txBody>
      </p:sp>
      <p:cxnSp>
        <p:nvCxnSpPr>
          <p:cNvPr id="70" name="Прямая соединительная линия 69"/>
          <p:cNvCxnSpPr>
            <a:endCxn id="76" idx="1"/>
          </p:cNvCxnSpPr>
          <p:nvPr/>
        </p:nvCxnSpPr>
        <p:spPr>
          <a:xfrm flipV="1">
            <a:off x="7608168" y="4122659"/>
            <a:ext cx="1296144" cy="26423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577724" y="3805631"/>
            <a:ext cx="1136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Студент 3</a:t>
            </a:r>
          </a:p>
        </p:txBody>
      </p:sp>
      <p:cxnSp>
        <p:nvCxnSpPr>
          <p:cNvPr id="72" name="Прямая соединительная линия 71"/>
          <p:cNvCxnSpPr>
            <a:endCxn id="77" idx="1"/>
          </p:cNvCxnSpPr>
          <p:nvPr/>
        </p:nvCxnSpPr>
        <p:spPr>
          <a:xfrm flipV="1">
            <a:off x="7580459" y="4756875"/>
            <a:ext cx="1296144" cy="26424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563869" y="4381695"/>
            <a:ext cx="1109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Студент 4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904311" y="2492896"/>
            <a:ext cx="143118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Работодатель</a:t>
            </a:r>
            <a:r>
              <a:rPr lang="en-US" sz="1600" dirty="0"/>
              <a:t>1</a:t>
            </a:r>
            <a:endParaRPr lang="ru-RU" sz="1600" dirty="0"/>
          </a:p>
        </p:txBody>
      </p:sp>
      <p:sp>
        <p:nvSpPr>
          <p:cNvPr id="75" name="TextBox 74"/>
          <p:cNvSpPr txBox="1"/>
          <p:nvPr/>
        </p:nvSpPr>
        <p:spPr>
          <a:xfrm>
            <a:off x="8904312" y="3212976"/>
            <a:ext cx="1417325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Работодатель</a:t>
            </a:r>
          </a:p>
          <a:p>
            <a:pPr algn="ctr"/>
            <a:r>
              <a:rPr lang="ru-RU" sz="1400" dirty="0"/>
              <a:t>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904312" y="3861048"/>
            <a:ext cx="1417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Работодатель</a:t>
            </a:r>
          </a:p>
          <a:p>
            <a:pPr algn="ctr"/>
            <a:r>
              <a:rPr lang="ru-RU" sz="1400" dirty="0"/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876603" y="4495265"/>
            <a:ext cx="14588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Работодатель</a:t>
            </a:r>
          </a:p>
          <a:p>
            <a:pPr algn="ctr"/>
            <a:r>
              <a:rPr lang="en-US" sz="1400" dirty="0"/>
              <a:t>n</a:t>
            </a:r>
            <a:endParaRPr lang="ru-RU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1565161" y="1153078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/>
              <a:t>Механизм реструктуризации элементов </a:t>
            </a:r>
            <a:r>
              <a:rPr lang="ru-RU" sz="1400" b="1" dirty="0"/>
              <a:t>ОП</a:t>
            </a:r>
          </a:p>
        </p:txBody>
      </p:sp>
      <p:sp>
        <p:nvSpPr>
          <p:cNvPr id="36" name="Shape 146"/>
          <p:cNvSpPr/>
          <p:nvPr/>
        </p:nvSpPr>
        <p:spPr>
          <a:xfrm>
            <a:off x="1738282" y="857232"/>
            <a:ext cx="8643998" cy="714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1" name="Shape 151"/>
          <p:cNvSpPr/>
          <p:nvPr/>
        </p:nvSpPr>
        <p:spPr>
          <a:xfrm>
            <a:off x="1815162" y="6182102"/>
            <a:ext cx="8643998" cy="1136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TextBox 43"/>
          <p:cNvSpPr txBox="1"/>
          <p:nvPr/>
        </p:nvSpPr>
        <p:spPr>
          <a:xfrm flipH="1">
            <a:off x="2036618" y="5306291"/>
            <a:ext cx="7938654" cy="523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hangingPunct="0"/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Обработанные данные по требованиям заказчиков, лежат в основе разных вариантов формирования координатором образовательного процесса элементов учебного плана  </a:t>
            </a:r>
            <a:r>
              <a:rPr lang="ru-RU" sz="1400" dirty="0"/>
              <a:t>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под конкретного работодателя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A72-8A7B-4CEE-A191-9AAD7AA7EE1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1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6"/>
          <p:cNvSpPr/>
          <p:nvPr/>
        </p:nvSpPr>
        <p:spPr>
          <a:xfrm>
            <a:off x="1738282" y="857232"/>
            <a:ext cx="8643998" cy="714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Shape 151"/>
          <p:cNvSpPr/>
          <p:nvPr/>
        </p:nvSpPr>
        <p:spPr>
          <a:xfrm>
            <a:off x="1815162" y="6182102"/>
            <a:ext cx="8643998" cy="1136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807554" y="1141334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Перестройка элементов </a:t>
            </a:r>
            <a:r>
              <a:rPr lang="ru-RU" b="1" dirty="0" smtClean="0"/>
              <a:t>ОП</a:t>
            </a:r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752735" y="1878325"/>
            <a:ext cx="2245643" cy="316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769187" y="1884451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Свободное образовательное пространство</a:t>
            </a:r>
          </a:p>
        </p:txBody>
      </p:sp>
      <p:grpSp>
        <p:nvGrpSpPr>
          <p:cNvPr id="8" name="Группа 10"/>
          <p:cNvGrpSpPr/>
          <p:nvPr/>
        </p:nvGrpSpPr>
        <p:grpSpPr>
          <a:xfrm>
            <a:off x="8026594" y="2584592"/>
            <a:ext cx="216024" cy="433789"/>
            <a:chOff x="827584" y="2060848"/>
            <a:chExt cx="504056" cy="122413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5" name="Равнобедренный треугольник 14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32"/>
          <p:cNvGrpSpPr/>
          <p:nvPr/>
        </p:nvGrpSpPr>
        <p:grpSpPr>
          <a:xfrm>
            <a:off x="8497072" y="2780556"/>
            <a:ext cx="1362453" cy="120145"/>
            <a:chOff x="3857619" y="3146667"/>
            <a:chExt cx="3455900" cy="427051"/>
          </a:xfrm>
        </p:grpSpPr>
        <p:grpSp>
          <p:nvGrpSpPr>
            <p:cNvPr id="17" name="Группа 22"/>
            <p:cNvGrpSpPr/>
            <p:nvPr/>
          </p:nvGrpSpPr>
          <p:grpSpPr>
            <a:xfrm>
              <a:off x="3857619" y="3146667"/>
              <a:ext cx="852698" cy="426349"/>
              <a:chOff x="3857619" y="3146667"/>
              <a:chExt cx="852698" cy="426349"/>
            </a:xfrm>
          </p:grpSpPr>
          <p:cxnSp>
            <p:nvCxnSpPr>
              <p:cNvPr id="19" name="Прямая соединительная линия 18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Группа 23"/>
            <p:cNvGrpSpPr/>
            <p:nvPr/>
          </p:nvGrpSpPr>
          <p:grpSpPr>
            <a:xfrm>
              <a:off x="4727414" y="3147369"/>
              <a:ext cx="852698" cy="426349"/>
              <a:chOff x="3857619" y="3146667"/>
              <a:chExt cx="852698" cy="426349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Группа 26"/>
            <p:cNvGrpSpPr/>
            <p:nvPr/>
          </p:nvGrpSpPr>
          <p:grpSpPr>
            <a:xfrm>
              <a:off x="5591510" y="3147369"/>
              <a:ext cx="852698" cy="426349"/>
              <a:chOff x="3857619" y="3146667"/>
              <a:chExt cx="852698" cy="426349"/>
            </a:xfrm>
          </p:grpSpPr>
          <p:cxnSp>
            <p:nvCxnSpPr>
              <p:cNvPr id="28" name="Прямая соединительная линия 27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Группа 29"/>
            <p:cNvGrpSpPr/>
            <p:nvPr/>
          </p:nvGrpSpPr>
          <p:grpSpPr>
            <a:xfrm>
              <a:off x="6460821" y="3147369"/>
              <a:ext cx="852698" cy="426349"/>
              <a:chOff x="3857619" y="3146667"/>
              <a:chExt cx="852698" cy="426349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TextBox 33"/>
          <p:cNvSpPr txBox="1"/>
          <p:nvPr/>
        </p:nvSpPr>
        <p:spPr>
          <a:xfrm>
            <a:off x="7790229" y="2961857"/>
            <a:ext cx="2245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УП 1</a:t>
            </a:r>
          </a:p>
        </p:txBody>
      </p:sp>
      <p:grpSp>
        <p:nvGrpSpPr>
          <p:cNvPr id="23" name="Группа 10"/>
          <p:cNvGrpSpPr/>
          <p:nvPr/>
        </p:nvGrpSpPr>
        <p:grpSpPr>
          <a:xfrm>
            <a:off x="8069456" y="3246880"/>
            <a:ext cx="216024" cy="433789"/>
            <a:chOff x="827584" y="2060848"/>
            <a:chExt cx="504056" cy="1224136"/>
          </a:xfrm>
          <a:solidFill>
            <a:schemeClr val="accent6">
              <a:lumMod val="75000"/>
            </a:schemeClr>
          </a:solidFill>
        </p:grpSpPr>
        <p:sp>
          <p:nvSpPr>
            <p:cNvPr id="36" name="Равнобедренный треугольник 35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868334" y="3691772"/>
            <a:ext cx="21443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УП 2</a:t>
            </a:r>
          </a:p>
        </p:txBody>
      </p:sp>
      <p:grpSp>
        <p:nvGrpSpPr>
          <p:cNvPr id="226" name="Группа 10"/>
          <p:cNvGrpSpPr/>
          <p:nvPr/>
        </p:nvGrpSpPr>
        <p:grpSpPr>
          <a:xfrm>
            <a:off x="8069457" y="3994526"/>
            <a:ext cx="216024" cy="433789"/>
            <a:chOff x="827584" y="2060848"/>
            <a:chExt cx="504056" cy="1224136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53" name="Равнобедренный треугольник 5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7825472" y="4449896"/>
            <a:ext cx="2245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УП </a:t>
            </a:r>
            <a:r>
              <a:rPr lang="en-US" sz="1200" dirty="0"/>
              <a:t>n</a:t>
            </a:r>
            <a:endParaRPr lang="ru-RU" sz="1200" dirty="0"/>
          </a:p>
        </p:txBody>
      </p:sp>
      <p:sp>
        <p:nvSpPr>
          <p:cNvPr id="69" name="Прямоугольник 68"/>
          <p:cNvSpPr/>
          <p:nvPr/>
        </p:nvSpPr>
        <p:spPr>
          <a:xfrm>
            <a:off x="5130658" y="1874540"/>
            <a:ext cx="2245643" cy="316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5130657" y="1549586"/>
            <a:ext cx="4939158" cy="306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Другое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130658" y="1871974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Свободное образовательное пространство</a:t>
            </a:r>
          </a:p>
        </p:txBody>
      </p:sp>
      <p:grpSp>
        <p:nvGrpSpPr>
          <p:cNvPr id="232" name="Группа 10"/>
          <p:cNvGrpSpPr/>
          <p:nvPr/>
        </p:nvGrpSpPr>
        <p:grpSpPr>
          <a:xfrm>
            <a:off x="5260343" y="2450605"/>
            <a:ext cx="216024" cy="433789"/>
            <a:chOff x="827584" y="2060848"/>
            <a:chExt cx="504056" cy="122413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3" name="Равнобедренный треугольник 7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3" name="Группа 74"/>
          <p:cNvGrpSpPr/>
          <p:nvPr/>
        </p:nvGrpSpPr>
        <p:grpSpPr>
          <a:xfrm>
            <a:off x="5745108" y="2603707"/>
            <a:ext cx="1362453" cy="120145"/>
            <a:chOff x="3857619" y="3146667"/>
            <a:chExt cx="3455900" cy="427051"/>
          </a:xfrm>
        </p:grpSpPr>
        <p:grpSp>
          <p:nvGrpSpPr>
            <p:cNvPr id="234" name="Группа 75"/>
            <p:cNvGrpSpPr/>
            <p:nvPr/>
          </p:nvGrpSpPr>
          <p:grpSpPr>
            <a:xfrm>
              <a:off x="3857619" y="3146667"/>
              <a:ext cx="852698" cy="426349"/>
              <a:chOff x="3857619" y="3146667"/>
              <a:chExt cx="852698" cy="426349"/>
            </a:xfrm>
          </p:grpSpPr>
          <p:cxnSp>
            <p:nvCxnSpPr>
              <p:cNvPr id="86" name="Прямая соединительная линия 85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5" name="Группа 76"/>
            <p:cNvGrpSpPr/>
            <p:nvPr/>
          </p:nvGrpSpPr>
          <p:grpSpPr>
            <a:xfrm>
              <a:off x="4727414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4" name="Прямая соединительная линия 83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6" name="Группа 77"/>
            <p:cNvGrpSpPr/>
            <p:nvPr/>
          </p:nvGrpSpPr>
          <p:grpSpPr>
            <a:xfrm>
              <a:off x="5591510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2" name="Прямая соединительная линия 81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7" name="Группа 78"/>
            <p:cNvGrpSpPr/>
            <p:nvPr/>
          </p:nvGrpSpPr>
          <p:grpSpPr>
            <a:xfrm>
              <a:off x="6460821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0" name="Прямая соединительная линия 79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TextBox 87"/>
          <p:cNvSpPr txBox="1"/>
          <p:nvPr/>
        </p:nvSpPr>
        <p:spPr>
          <a:xfrm>
            <a:off x="5130658" y="2744050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УП 1</a:t>
            </a:r>
          </a:p>
        </p:txBody>
      </p:sp>
      <p:grpSp>
        <p:nvGrpSpPr>
          <p:cNvPr id="240" name="Группа 10"/>
          <p:cNvGrpSpPr/>
          <p:nvPr/>
        </p:nvGrpSpPr>
        <p:grpSpPr>
          <a:xfrm>
            <a:off x="5260343" y="30266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90" name="Равнобедренный треугольник 89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1" name="Группа 150"/>
          <p:cNvGrpSpPr/>
          <p:nvPr/>
        </p:nvGrpSpPr>
        <p:grpSpPr>
          <a:xfrm>
            <a:off x="5729176" y="3067746"/>
            <a:ext cx="1250745" cy="330774"/>
            <a:chOff x="7504635" y="1551366"/>
            <a:chExt cx="1250745" cy="330774"/>
          </a:xfrm>
        </p:grpSpPr>
        <p:grpSp>
          <p:nvGrpSpPr>
            <p:cNvPr id="242" name="Группа 92"/>
            <p:cNvGrpSpPr/>
            <p:nvPr/>
          </p:nvGrpSpPr>
          <p:grpSpPr>
            <a:xfrm>
              <a:off x="7504635" y="1673089"/>
              <a:ext cx="336167" cy="119948"/>
              <a:chOff x="3857619" y="3146667"/>
              <a:chExt cx="852698" cy="426349"/>
            </a:xfrm>
          </p:grpSpPr>
          <p:cxnSp>
            <p:nvCxnSpPr>
              <p:cNvPr id="103" name="Прямая соединительная линия 102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единительная линия 103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Прямая соединительная линия 100"/>
            <p:cNvCxnSpPr/>
            <p:nvPr/>
          </p:nvCxnSpPr>
          <p:spPr>
            <a:xfrm flipV="1">
              <a:off x="7847543" y="1554480"/>
              <a:ext cx="130597" cy="238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flipH="1" flipV="1">
              <a:off x="7969907" y="1551366"/>
              <a:ext cx="99673" cy="2926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 flipV="1">
              <a:off x="8066284" y="1783080"/>
              <a:ext cx="209036" cy="55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H="1" flipV="1">
              <a:off x="8272468" y="1779966"/>
              <a:ext cx="178112" cy="564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flipV="1">
              <a:off x="8439481" y="1638300"/>
              <a:ext cx="102539" cy="200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flipH="1" flipV="1">
              <a:off x="8546605" y="1642806"/>
              <a:ext cx="208775" cy="239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5130658" y="3320114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УП 2</a:t>
            </a:r>
          </a:p>
        </p:txBody>
      </p:sp>
      <p:grpSp>
        <p:nvGrpSpPr>
          <p:cNvPr id="246" name="Группа 10"/>
          <p:cNvGrpSpPr/>
          <p:nvPr/>
        </p:nvGrpSpPr>
        <p:grpSpPr>
          <a:xfrm>
            <a:off x="5260343" y="3602733"/>
            <a:ext cx="216024" cy="433789"/>
            <a:chOff x="827584" y="2060848"/>
            <a:chExt cx="504056" cy="1224136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07" name="Равнобедренный треугольник 106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6" name="Группа 165"/>
          <p:cNvGrpSpPr/>
          <p:nvPr/>
        </p:nvGrpSpPr>
        <p:grpSpPr>
          <a:xfrm>
            <a:off x="5661287" y="3618675"/>
            <a:ext cx="1362454" cy="341125"/>
            <a:chOff x="7032887" y="1515554"/>
            <a:chExt cx="1362454" cy="341125"/>
          </a:xfrm>
        </p:grpSpPr>
        <p:cxnSp>
          <p:nvCxnSpPr>
            <p:cNvPr id="120" name="Прямая соединительная линия 119"/>
            <p:cNvCxnSpPr/>
            <p:nvPr/>
          </p:nvCxnSpPr>
          <p:spPr>
            <a:xfrm flipV="1">
              <a:off x="7032887" y="1524000"/>
              <a:ext cx="91813" cy="3020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flipH="1" flipV="1">
              <a:off x="7124771" y="1515554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flipV="1">
              <a:off x="7284355" y="15157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flipH="1" flipV="1">
              <a:off x="7444819" y="1515751"/>
              <a:ext cx="98981" cy="328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flipV="1">
              <a:off x="7541196" y="1592580"/>
              <a:ext cx="185484" cy="2640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 flipH="1" flipV="1">
              <a:off x="7716900" y="1591951"/>
              <a:ext cx="352680" cy="244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flipV="1">
              <a:off x="8059173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 flipH="1" flipV="1">
              <a:off x="8227257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TextBox 121"/>
          <p:cNvSpPr txBox="1"/>
          <p:nvPr/>
        </p:nvSpPr>
        <p:spPr>
          <a:xfrm>
            <a:off x="5130658" y="3896178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УП </a:t>
            </a:r>
            <a:r>
              <a:rPr lang="en-US" sz="1400" dirty="0"/>
              <a:t>n</a:t>
            </a:r>
            <a:endParaRPr lang="ru-RU" sz="1400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2215296" y="1882693"/>
            <a:ext cx="2245643" cy="3156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TextBox 179"/>
          <p:cNvSpPr txBox="1"/>
          <p:nvPr/>
        </p:nvSpPr>
        <p:spPr>
          <a:xfrm>
            <a:off x="2215296" y="1868070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Регулируемое образовательное пространство</a:t>
            </a:r>
          </a:p>
        </p:txBody>
      </p:sp>
      <p:cxnSp>
        <p:nvCxnSpPr>
          <p:cNvPr id="181" name="Прямая со стрелкой 180"/>
          <p:cNvCxnSpPr/>
          <p:nvPr/>
        </p:nvCxnSpPr>
        <p:spPr>
          <a:xfrm>
            <a:off x="2561005" y="3524254"/>
            <a:ext cx="163119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2215296" y="3604624"/>
            <a:ext cx="2245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УП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2271182" y="1510604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Действующее</a:t>
            </a:r>
            <a:endParaRPr lang="en-US" sz="1400" b="1" dirty="0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141778" y="4163695"/>
            <a:ext cx="2234523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8" name="Номер слайда 37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14</a:t>
            </a:fld>
            <a:endParaRPr lang="ru-RU"/>
          </a:p>
        </p:txBody>
      </p:sp>
      <p:grpSp>
        <p:nvGrpSpPr>
          <p:cNvPr id="132" name="Группа 10"/>
          <p:cNvGrpSpPr/>
          <p:nvPr/>
        </p:nvGrpSpPr>
        <p:grpSpPr>
          <a:xfrm>
            <a:off x="2572561" y="28742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3" name="Равнобедренный треугольник 13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Овал 13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5" name="Группа 10"/>
          <p:cNvGrpSpPr/>
          <p:nvPr/>
        </p:nvGrpSpPr>
        <p:grpSpPr>
          <a:xfrm>
            <a:off x="2918925" y="2888123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6" name="Равнобедренный треугольник 135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8" name="Группа 10"/>
          <p:cNvGrpSpPr/>
          <p:nvPr/>
        </p:nvGrpSpPr>
        <p:grpSpPr>
          <a:xfrm>
            <a:off x="3694779" y="2901978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9" name="Равнобедренный треугольник 138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Овал 139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1" name="Группа 10"/>
          <p:cNvGrpSpPr/>
          <p:nvPr/>
        </p:nvGrpSpPr>
        <p:grpSpPr>
          <a:xfrm>
            <a:off x="3306853" y="28742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2" name="Равнобедренный треугольник 14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4" name="TextBox 143"/>
          <p:cNvSpPr txBox="1"/>
          <p:nvPr/>
        </p:nvSpPr>
        <p:spPr>
          <a:xfrm>
            <a:off x="1811483" y="5300028"/>
            <a:ext cx="8627919" cy="7386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hangingPunct="0"/>
            <a:r>
              <a:rPr lang="ru-RU" sz="1400" dirty="0"/>
              <a:t>Необходимость удовлетворения р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азных требований работодателей выводят образовательную организацию </a:t>
            </a:r>
          </a:p>
          <a:p>
            <a:pPr algn="ctr" hangingPunct="0"/>
            <a:r>
              <a:rPr lang="ru-RU" sz="1400" dirty="0">
                <a:solidFill>
                  <a:srgbClr val="000000"/>
                </a:solidFill>
                <a:latin typeface="+mj-lt"/>
                <a:ea typeface="+mj-ea"/>
                <a:cs typeface="+mj-cs"/>
                <a:sym typeface="Calibri"/>
              </a:rPr>
              <a:t>на создание такой образовательной среды, которая даст возможность обучающимся получить индивидуальный набор компетенций</a:t>
            </a:r>
          </a:p>
        </p:txBody>
      </p:sp>
      <p:grpSp>
        <p:nvGrpSpPr>
          <p:cNvPr id="152" name="Группа 151"/>
          <p:cNvGrpSpPr/>
          <p:nvPr/>
        </p:nvGrpSpPr>
        <p:grpSpPr>
          <a:xfrm>
            <a:off x="8479996" y="3288726"/>
            <a:ext cx="1250745" cy="330774"/>
            <a:chOff x="7504635" y="1551366"/>
            <a:chExt cx="1250745" cy="330774"/>
          </a:xfrm>
        </p:grpSpPr>
        <p:grpSp>
          <p:nvGrpSpPr>
            <p:cNvPr id="153" name="Группа 92"/>
            <p:cNvGrpSpPr/>
            <p:nvPr/>
          </p:nvGrpSpPr>
          <p:grpSpPr>
            <a:xfrm>
              <a:off x="7504635" y="1673089"/>
              <a:ext cx="336167" cy="119948"/>
              <a:chOff x="3857619" y="3146667"/>
              <a:chExt cx="852698" cy="426349"/>
            </a:xfrm>
          </p:grpSpPr>
          <p:cxnSp>
            <p:nvCxnSpPr>
              <p:cNvPr id="160" name="Прямая соединительная линия 159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4" name="Прямая соединительная линия 153"/>
            <p:cNvCxnSpPr/>
            <p:nvPr/>
          </p:nvCxnSpPr>
          <p:spPr>
            <a:xfrm flipV="1">
              <a:off x="7847543" y="1554480"/>
              <a:ext cx="130597" cy="238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>
            <a:xfrm flipH="1" flipV="1">
              <a:off x="7969907" y="1551366"/>
              <a:ext cx="99673" cy="2926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Прямая соединительная линия 155"/>
            <p:cNvCxnSpPr/>
            <p:nvPr/>
          </p:nvCxnSpPr>
          <p:spPr>
            <a:xfrm flipV="1">
              <a:off x="8066284" y="1783080"/>
              <a:ext cx="209036" cy="55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 flipH="1" flipV="1">
              <a:off x="8272468" y="1779966"/>
              <a:ext cx="178112" cy="564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Прямая соединительная линия 157"/>
            <p:cNvCxnSpPr/>
            <p:nvPr/>
          </p:nvCxnSpPr>
          <p:spPr>
            <a:xfrm flipV="1">
              <a:off x="8439481" y="1638300"/>
              <a:ext cx="102539" cy="200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flipH="1" flipV="1">
              <a:off x="8546605" y="1642806"/>
              <a:ext cx="208775" cy="239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Группа 166"/>
          <p:cNvGrpSpPr/>
          <p:nvPr/>
        </p:nvGrpSpPr>
        <p:grpSpPr>
          <a:xfrm>
            <a:off x="8427347" y="4060635"/>
            <a:ext cx="1362454" cy="341125"/>
            <a:chOff x="7032887" y="1515554"/>
            <a:chExt cx="1362454" cy="341125"/>
          </a:xfrm>
        </p:grpSpPr>
        <p:cxnSp>
          <p:nvCxnSpPr>
            <p:cNvPr id="168" name="Прямая соединительная линия 167"/>
            <p:cNvCxnSpPr/>
            <p:nvPr/>
          </p:nvCxnSpPr>
          <p:spPr>
            <a:xfrm flipV="1">
              <a:off x="7032887" y="1524000"/>
              <a:ext cx="91813" cy="3020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>
            <a:xfrm flipH="1" flipV="1">
              <a:off x="7124771" y="1515554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я соединительная линия 169"/>
            <p:cNvCxnSpPr/>
            <p:nvPr/>
          </p:nvCxnSpPr>
          <p:spPr>
            <a:xfrm flipV="1">
              <a:off x="7284355" y="15157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>
            <a:xfrm flipH="1" flipV="1">
              <a:off x="7444819" y="1515751"/>
              <a:ext cx="98981" cy="328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>
            <a:xfrm flipV="1">
              <a:off x="7541196" y="1592580"/>
              <a:ext cx="185484" cy="2640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>
            <a:xfrm flipH="1" flipV="1">
              <a:off x="7716900" y="1591951"/>
              <a:ext cx="352680" cy="244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>
            <a:xfrm flipV="1">
              <a:off x="8059173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>
            <a:xfrm flipH="1" flipV="1">
              <a:off x="8227257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Прямоугольник 176"/>
          <p:cNvSpPr/>
          <p:nvPr/>
        </p:nvSpPr>
        <p:spPr>
          <a:xfrm>
            <a:off x="5149531" y="4410870"/>
            <a:ext cx="2196000" cy="369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hangingPunct="0"/>
            <a:endParaRPr lang="ru-RU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130658" y="4155791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Регулируемое образовательное пространство</a:t>
            </a:r>
          </a:p>
        </p:txBody>
      </p:sp>
      <p:cxnSp>
        <p:nvCxnSpPr>
          <p:cNvPr id="176" name="Прямая со стрелкой 175"/>
          <p:cNvCxnSpPr/>
          <p:nvPr/>
        </p:nvCxnSpPr>
        <p:spPr>
          <a:xfrm>
            <a:off x="5433745" y="4636774"/>
            <a:ext cx="163119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5158367" y="4791217"/>
            <a:ext cx="2245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/>
              <a:t>УП</a:t>
            </a:r>
          </a:p>
        </p:txBody>
      </p:sp>
    </p:spTree>
    <p:extLst>
      <p:ext uri="{BB962C8B-B14F-4D97-AF65-F5344CB8AC3E}">
        <p14:creationId xmlns:p14="http://schemas.microsoft.com/office/powerpoint/2010/main" val="55946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1000" y="27900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ПМ. 01 Приготовление и подготовка к реализации полуфабрикатов для блюд, кулинарных изделий разнообразного ассортимента</a:t>
            </a: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 43.01.09 Повар, кондитер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426000" y="1404178"/>
          <a:ext cx="6937002" cy="44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6999">
                  <a:extLst>
                    <a:ext uri="{9D8B030D-6E8A-4147-A177-3AD203B41FA5}">
                      <a16:colId xmlns:a16="http://schemas.microsoft.com/office/drawing/2014/main" val="66879626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4551569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831704351"/>
                    </a:ext>
                  </a:extLst>
                </a:gridCol>
                <a:gridCol w="556113">
                  <a:extLst>
                    <a:ext uri="{9D8B030D-6E8A-4147-A177-3AD203B41FA5}">
                      <a16:colId xmlns:a16="http://schemas.microsoft.com/office/drawing/2014/main" val="782704415"/>
                    </a:ext>
                  </a:extLst>
                </a:gridCol>
                <a:gridCol w="770778">
                  <a:extLst>
                    <a:ext uri="{9D8B030D-6E8A-4147-A177-3AD203B41FA5}">
                      <a16:colId xmlns:a16="http://schemas.microsoft.com/office/drawing/2014/main" val="820056437"/>
                    </a:ext>
                  </a:extLst>
                </a:gridCol>
                <a:gridCol w="770778">
                  <a:extLst>
                    <a:ext uri="{9D8B030D-6E8A-4147-A177-3AD203B41FA5}">
                      <a16:colId xmlns:a16="http://schemas.microsoft.com/office/drawing/2014/main" val="4145860910"/>
                    </a:ext>
                  </a:extLst>
                </a:gridCol>
                <a:gridCol w="770778">
                  <a:extLst>
                    <a:ext uri="{9D8B030D-6E8A-4147-A177-3AD203B41FA5}">
                      <a16:colId xmlns:a16="http://schemas.microsoft.com/office/drawing/2014/main" val="231980467"/>
                    </a:ext>
                  </a:extLst>
                </a:gridCol>
                <a:gridCol w="770778">
                  <a:extLst>
                    <a:ext uri="{9D8B030D-6E8A-4147-A177-3AD203B41FA5}">
                      <a16:colId xmlns:a16="http://schemas.microsoft.com/office/drawing/2014/main" val="2535512742"/>
                    </a:ext>
                  </a:extLst>
                </a:gridCol>
                <a:gridCol w="770778">
                  <a:extLst>
                    <a:ext uri="{9D8B030D-6E8A-4147-A177-3AD203B41FA5}">
                      <a16:colId xmlns:a16="http://schemas.microsoft.com/office/drawing/2014/main" val="2572694132"/>
                    </a:ext>
                  </a:extLst>
                </a:gridCol>
              </a:tblGrid>
              <a:tr h="180000">
                <a:tc rowSpan="5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Коды профессиональных и общих компетенций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разделов профессионального модуля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образовательной программы 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образовательной программы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209383"/>
                  </a:ext>
                </a:extLst>
              </a:tr>
              <a:tr h="250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во</a:t>
                      </a:r>
                      <a:r>
                        <a:rPr lang="ru-RU" sz="1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взаимодействии с преподавателем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работа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1281575"/>
                  </a:ext>
                </a:extLst>
              </a:tr>
              <a:tr h="225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по МДК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Практики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1898131"/>
                  </a:ext>
                </a:extLst>
              </a:tr>
              <a:tr h="2050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часов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часов 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Производственная 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4386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ПЗ, ЛЗ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658675"/>
                  </a:ext>
                </a:extLst>
              </a:tr>
              <a:tr h="515000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ПК.1.1.-1.4.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ОК.01.07.ОК.09.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  <a:endParaRPr lang="ru-RU" sz="9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МДК 01.01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37119"/>
                  </a:ext>
                </a:extLst>
              </a:tr>
              <a:tr h="515000">
                <a:tc>
                  <a:txBody>
                    <a:bodyPr/>
                    <a:lstStyle/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ПК.1.1.-1.4.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ОК.01.07.ОК.09.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МДК 01.02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136653"/>
                  </a:ext>
                </a:extLst>
              </a:tr>
              <a:tr h="410662">
                <a:tc rowSpan="2">
                  <a:txBody>
                    <a:bodyPr/>
                    <a:lstStyle/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ПК.1.1.-1.4.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ОК.01.07.ОК.09.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ЦОПТВ,1</a:t>
                      </a:r>
                    </a:p>
                    <a:p>
                      <a:r>
                        <a:rPr lang="ru-RU" sz="9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ЦОПТВ.6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Учебная практика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9615320"/>
                  </a:ext>
                </a:extLst>
              </a:tr>
              <a:tr h="254062">
                <a:tc vMerge="1">
                  <a:txBody>
                    <a:bodyPr/>
                    <a:lstStyle/>
                    <a:p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Производственная практика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303350"/>
                  </a:ext>
                </a:extLst>
              </a:tr>
              <a:tr h="515000">
                <a:tc gridSpan="2"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78/</a:t>
                      </a: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21799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7896000" y="1449000"/>
          <a:ext cx="3465000" cy="4318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250">
                  <a:extLst>
                    <a:ext uri="{9D8B030D-6E8A-4147-A177-3AD203B41FA5}">
                      <a16:colId xmlns:a16="http://schemas.microsoft.com/office/drawing/2014/main" val="1577164871"/>
                    </a:ext>
                  </a:extLst>
                </a:gridCol>
                <a:gridCol w="866250">
                  <a:extLst>
                    <a:ext uri="{9D8B030D-6E8A-4147-A177-3AD203B41FA5}">
                      <a16:colId xmlns:a16="http://schemas.microsoft.com/office/drawing/2014/main" val="3873649220"/>
                    </a:ext>
                  </a:extLst>
                </a:gridCol>
                <a:gridCol w="866250">
                  <a:extLst>
                    <a:ext uri="{9D8B030D-6E8A-4147-A177-3AD203B41FA5}">
                      <a16:colId xmlns:a16="http://schemas.microsoft.com/office/drawing/2014/main" val="3962677405"/>
                    </a:ext>
                  </a:extLst>
                </a:gridCol>
                <a:gridCol w="866250">
                  <a:extLst>
                    <a:ext uri="{9D8B030D-6E8A-4147-A177-3AD203B41FA5}">
                      <a16:colId xmlns:a16="http://schemas.microsoft.com/office/drawing/2014/main" val="2570338524"/>
                    </a:ext>
                  </a:extLst>
                </a:gridCol>
              </a:tblGrid>
              <a:tr h="652825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ПМ, МДК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Лекции 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ПЗ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ЛЗ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153013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ПМ.01 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800296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ПМ.02 </a:t>
                      </a:r>
                    </a:p>
                    <a:p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431955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ПМ.03 </a:t>
                      </a:r>
                    </a:p>
                    <a:p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075653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ПМ.04 </a:t>
                      </a:r>
                    </a:p>
                    <a:p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861608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ПМ.05</a:t>
                      </a:r>
                    </a:p>
                    <a:p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179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63201"/>
                  </a:ext>
                </a:extLst>
              </a:tr>
              <a:tr h="610976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065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50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76041" y="5130727"/>
            <a:ext cx="9612971" cy="39963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эффекты гибридного (интегративного) обучения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6169" y="6122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 приблизится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подготовки кадров среднего звена к запросам рынка в регионе в отрасли;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туденты будут учиться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для трудоустройства на абстрактную работу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конкретное место в конкретных компаниях;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обучения станет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целью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и отраслевых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партнеров; участниками обучения станут и потенциальные работодатели, способные четко определить компетенции необходимые специалистам;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выбора формата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интеграции всех форматов;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бесшовность и технологичность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-соединение пространства обучения и реальной будущей деятельности;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внедрена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инновационных и традиционных практик обучения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26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470539" y="411819"/>
            <a:ext cx="3238892" cy="1600200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700" b="1" i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ВСЕ, ЧТО НАХОДИТСЯ ВО ВЗАИМНОЙ СВЯЗИ, ДОЛЖНО ПРЕПОДАВАТЬСЯ </a:t>
            </a:r>
            <a:br>
              <a:rPr lang="ru-RU" sz="1700" b="1" i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700" b="1" i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ТАКОЙ ЖЕ СВЯЗИ</a:t>
            </a:r>
            <a:br>
              <a:rPr lang="ru-RU" sz="1700" b="1" i="1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1700" b="1" i="1" dirty="0">
                <a:solidFill>
                  <a:srgbClr val="002060"/>
                </a:solidFill>
                <a:latin typeface="Arial" charset="0"/>
                <a:ea typeface="+mn-ea"/>
                <a:cs typeface="Arial" charset="0"/>
              </a:rPr>
              <a:t/>
            </a:r>
            <a:br>
              <a:rPr lang="ru-RU" sz="1700" b="1" i="1" dirty="0">
                <a:solidFill>
                  <a:srgbClr val="002060"/>
                </a:solidFill>
                <a:latin typeface="Arial" charset="0"/>
                <a:ea typeface="+mn-ea"/>
                <a:cs typeface="Arial" charset="0"/>
              </a:rPr>
            </a:br>
            <a:r>
              <a:rPr lang="ru-RU" sz="1700" i="1" dirty="0">
                <a:solidFill>
                  <a:srgbClr val="002060"/>
                </a:solidFill>
                <a:latin typeface="Arial" charset="0"/>
                <a:ea typeface="+mn-ea"/>
                <a:cs typeface="Arial" charset="0"/>
              </a:rPr>
              <a:t>Я.А. </a:t>
            </a:r>
            <a:r>
              <a:rPr lang="ru-RU" sz="1700" i="1" dirty="0" smtClean="0">
                <a:solidFill>
                  <a:srgbClr val="002060"/>
                </a:solidFill>
                <a:latin typeface="Arial" charset="0"/>
                <a:ea typeface="+mn-ea"/>
                <a:cs typeface="Arial" charset="0"/>
              </a:rPr>
              <a:t>КОМЕНСКИЙ</a:t>
            </a:r>
            <a:endParaRPr lang="ru-RU" dirty="0"/>
          </a:p>
        </p:txBody>
      </p:sp>
      <p:sp>
        <p:nvSpPr>
          <p:cNvPr id="19" name="Объект 18"/>
          <p:cNvSpPr>
            <a:spLocks noGrp="1"/>
          </p:cNvSpPr>
          <p:nvPr>
            <p:ph idx="1"/>
          </p:nvPr>
        </p:nvSpPr>
        <p:spPr>
          <a:xfrm>
            <a:off x="7975300" y="495021"/>
            <a:ext cx="3776952" cy="468758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Гибридное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(интегративное)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</a:t>
            </a:r>
            <a:b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Гибридный </a:t>
            </a:r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-совмещающий в себе признаки различных предметов, </a:t>
            </a:r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явлений. В </a:t>
            </a:r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основе «гибридный» означает «смешанный», «объединяющий» </a:t>
            </a:r>
            <a:endParaRPr lang="ru-RU" sz="1800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Интегративный </a:t>
            </a:r>
            <a:r>
              <a:rPr lang="ru-RU" sz="1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 как «целостное представление совокупности объектов, явлений и процессов, объединяемых общностью, в результате чего создается новое качество» </a:t>
            </a:r>
          </a:p>
          <a:p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28600" y="2068342"/>
            <a:ext cx="4856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网chenying0907出品 2048">
            <a:extLst>
              <a:ext uri="{FF2B5EF4-FFF2-40B4-BE49-F238E27FC236}">
                <a16:creationId xmlns:a16="http://schemas.microsoft.com/office/drawing/2014/main" id="{29A4D560-10CD-465F-AB0F-3E27E700E0CC}"/>
              </a:ext>
            </a:extLst>
          </p:cNvPr>
          <p:cNvSpPr/>
          <p:nvPr/>
        </p:nvSpPr>
        <p:spPr>
          <a:xfrm rot="19458485">
            <a:off x="5285986" y="3543084"/>
            <a:ext cx="1662435" cy="1631203"/>
          </a:xfrm>
          <a:custGeom>
            <a:avLst/>
            <a:gdLst/>
            <a:ahLst/>
            <a:cxnLst/>
            <a:rect l="l" t="t" r="r" b="b"/>
            <a:pathLst>
              <a:path w="2255381" h="2212711">
                <a:moveTo>
                  <a:pt x="1762831" y="96037"/>
                </a:moveTo>
                <a:cubicBezTo>
                  <a:pt x="1774596" y="109887"/>
                  <a:pt x="1762506" y="174600"/>
                  <a:pt x="1646561" y="364996"/>
                </a:cubicBezTo>
                <a:cubicBezTo>
                  <a:pt x="1623126" y="418934"/>
                  <a:pt x="1525944" y="582825"/>
                  <a:pt x="1395435" y="793156"/>
                </a:cubicBezTo>
                <a:cubicBezTo>
                  <a:pt x="1536134" y="778726"/>
                  <a:pt x="1697692" y="765828"/>
                  <a:pt x="1831180" y="756058"/>
                </a:cubicBezTo>
                <a:cubicBezTo>
                  <a:pt x="1885036" y="696233"/>
                  <a:pt x="2021048" y="583933"/>
                  <a:pt x="2043438" y="565200"/>
                </a:cubicBezTo>
                <a:cubicBezTo>
                  <a:pt x="2069261" y="543593"/>
                  <a:pt x="2073675" y="543820"/>
                  <a:pt x="2083864" y="544092"/>
                </a:cubicBezTo>
                <a:cubicBezTo>
                  <a:pt x="2090767" y="551669"/>
                  <a:pt x="2104986" y="572225"/>
                  <a:pt x="2104573" y="566823"/>
                </a:cubicBezTo>
                <a:cubicBezTo>
                  <a:pt x="2104160" y="561422"/>
                  <a:pt x="2125877" y="554426"/>
                  <a:pt x="2087839" y="600560"/>
                </a:cubicBezTo>
                <a:cubicBezTo>
                  <a:pt x="2079107" y="615047"/>
                  <a:pt x="2020535" y="684486"/>
                  <a:pt x="1965963" y="746391"/>
                </a:cubicBezTo>
                <a:cubicBezTo>
                  <a:pt x="2026433" y="742222"/>
                  <a:pt x="2071795" y="739277"/>
                  <a:pt x="2092922" y="737850"/>
                </a:cubicBezTo>
                <a:cubicBezTo>
                  <a:pt x="2199976" y="730624"/>
                  <a:pt x="2210042" y="735764"/>
                  <a:pt x="2233807" y="747211"/>
                </a:cubicBezTo>
                <a:cubicBezTo>
                  <a:pt x="2234375" y="766987"/>
                  <a:pt x="2225153" y="815763"/>
                  <a:pt x="2235515" y="806537"/>
                </a:cubicBezTo>
                <a:cubicBezTo>
                  <a:pt x="2245877" y="797311"/>
                  <a:pt x="2312434" y="809401"/>
                  <a:pt x="2124682" y="843303"/>
                </a:cubicBezTo>
                <a:cubicBezTo>
                  <a:pt x="2055381" y="862379"/>
                  <a:pt x="1557988" y="946248"/>
                  <a:pt x="1273593" y="987844"/>
                </a:cubicBezTo>
                <a:cubicBezTo>
                  <a:pt x="978139" y="1456310"/>
                  <a:pt x="595298" y="2038503"/>
                  <a:pt x="457887" y="2212711"/>
                </a:cubicBezTo>
                <a:lnTo>
                  <a:pt x="0" y="1868127"/>
                </a:lnTo>
                <a:cubicBezTo>
                  <a:pt x="68157" y="1710476"/>
                  <a:pt x="330540" y="1371156"/>
                  <a:pt x="606728" y="1037009"/>
                </a:cubicBezTo>
                <a:cubicBezTo>
                  <a:pt x="600981" y="804918"/>
                  <a:pt x="634997" y="289980"/>
                  <a:pt x="640268" y="205084"/>
                </a:cubicBezTo>
                <a:cubicBezTo>
                  <a:pt x="646314" y="107709"/>
                  <a:pt x="652129" y="99237"/>
                  <a:pt x="665240" y="79152"/>
                </a:cubicBezTo>
                <a:cubicBezTo>
                  <a:pt x="683136" y="80960"/>
                  <a:pt x="726034" y="94999"/>
                  <a:pt x="718931" y="84573"/>
                </a:cubicBezTo>
                <a:cubicBezTo>
                  <a:pt x="711827" y="74148"/>
                  <a:pt x="730538" y="15554"/>
                  <a:pt x="739077" y="188821"/>
                </a:cubicBezTo>
                <a:cubicBezTo>
                  <a:pt x="746782" y="243817"/>
                  <a:pt x="760402" y="582985"/>
                  <a:pt x="766840" y="844003"/>
                </a:cubicBezTo>
                <a:cubicBezTo>
                  <a:pt x="1026532" y="535400"/>
                  <a:pt x="1266755" y="263580"/>
                  <a:pt x="1333595" y="187146"/>
                </a:cubicBezTo>
                <a:cubicBezTo>
                  <a:pt x="1484649" y="14408"/>
                  <a:pt x="1513353" y="10556"/>
                  <a:pt x="1579414" y="0"/>
                </a:cubicBezTo>
                <a:cubicBezTo>
                  <a:pt x="1629596" y="41269"/>
                  <a:pt x="1736593" y="158682"/>
                  <a:pt x="1729962" y="123807"/>
                </a:cubicBezTo>
                <a:cubicBezTo>
                  <a:pt x="1727475" y="110728"/>
                  <a:pt x="1744940" y="92417"/>
                  <a:pt x="1756562" y="92996"/>
                </a:cubicBezTo>
                <a:cubicBezTo>
                  <a:pt x="1758983" y="93117"/>
                  <a:pt x="1761150" y="94058"/>
                  <a:pt x="1762831" y="96037"/>
                </a:cubicBezTo>
                <a:close/>
              </a:path>
            </a:pathLst>
          </a:custGeom>
          <a:solidFill>
            <a:schemeClr val="accent4"/>
          </a:solidFill>
          <a:ln w="19050" cap="flat" cmpd="sng" algn="ctr">
            <a:solidFill>
              <a:sysClr val="window" lastClr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51442" tIns="25721" rIns="51442" bIns="25721" rtlCol="0" anchor="ctr"/>
          <a:lstStyle/>
          <a:p>
            <a:pPr algn="ctr">
              <a:defRPr/>
            </a:pPr>
            <a:endParaRPr lang="zh-CN" altLang="en-US" sz="1350" kern="0">
              <a:solidFill>
                <a:sysClr val="window" lastClr="FFFFFF"/>
              </a:solidFill>
              <a:ea typeface="宋体"/>
            </a:endParaRPr>
          </a:p>
        </p:txBody>
      </p:sp>
      <p:grpSp>
        <p:nvGrpSpPr>
          <p:cNvPr id="27" name="网chenying0907出品 51">
            <a:extLst>
              <a:ext uri="{FF2B5EF4-FFF2-40B4-BE49-F238E27FC236}">
                <a16:creationId xmlns:a16="http://schemas.microsoft.com/office/drawing/2014/main" id="{862777E0-F4A5-4019-AB56-FB3803749A7C}"/>
              </a:ext>
            </a:extLst>
          </p:cNvPr>
          <p:cNvGrpSpPr/>
          <p:nvPr/>
        </p:nvGrpSpPr>
        <p:grpSpPr>
          <a:xfrm>
            <a:off x="5631477" y="2381396"/>
            <a:ext cx="512617" cy="512687"/>
            <a:chOff x="5076056" y="2996952"/>
            <a:chExt cx="1800200" cy="18002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网chenying0907出品 72">
              <a:extLst>
                <a:ext uri="{FF2B5EF4-FFF2-40B4-BE49-F238E27FC236}">
                  <a16:creationId xmlns:a16="http://schemas.microsoft.com/office/drawing/2014/main" id="{992920EA-8059-4F6E-AD42-4FEA180732F7}"/>
                </a:ext>
              </a:extLst>
            </p:cNvPr>
            <p:cNvSpPr/>
            <p:nvPr/>
          </p:nvSpPr>
          <p:spPr>
            <a:xfrm>
              <a:off x="5076056" y="2996952"/>
              <a:ext cx="1800200" cy="1800200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3" name="网chenying0907出品 73">
              <a:extLst>
                <a:ext uri="{FF2B5EF4-FFF2-40B4-BE49-F238E27FC236}">
                  <a16:creationId xmlns:a16="http://schemas.microsoft.com/office/drawing/2014/main" id="{F2FBE380-0E59-4A8D-BDDB-6915BE9C617E}"/>
                </a:ext>
              </a:extLst>
            </p:cNvPr>
            <p:cNvSpPr/>
            <p:nvPr/>
          </p:nvSpPr>
          <p:spPr>
            <a:xfrm>
              <a:off x="5270130" y="3191026"/>
              <a:ext cx="1412052" cy="1412052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4" name="网chenying0907出品 74">
              <a:extLst>
                <a:ext uri="{FF2B5EF4-FFF2-40B4-BE49-F238E27FC236}">
                  <a16:creationId xmlns:a16="http://schemas.microsoft.com/office/drawing/2014/main" id="{A658710C-CEFB-46AC-9A46-4458DC627F57}"/>
                </a:ext>
              </a:extLst>
            </p:cNvPr>
            <p:cNvSpPr/>
            <p:nvPr/>
          </p:nvSpPr>
          <p:spPr>
            <a:xfrm>
              <a:off x="5499115" y="3420011"/>
              <a:ext cx="954083" cy="95408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5" name="网chenying0907出品 75">
              <a:extLst>
                <a:ext uri="{FF2B5EF4-FFF2-40B4-BE49-F238E27FC236}">
                  <a16:creationId xmlns:a16="http://schemas.microsoft.com/office/drawing/2014/main" id="{7ED337FC-B73D-4067-9182-DF43B4D8CCFA}"/>
                </a:ext>
              </a:extLst>
            </p:cNvPr>
            <p:cNvSpPr/>
            <p:nvPr/>
          </p:nvSpPr>
          <p:spPr>
            <a:xfrm>
              <a:off x="5690650" y="3611546"/>
              <a:ext cx="571013" cy="571013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4368782" y="1517539"/>
            <a:ext cx="3438787" cy="2530414"/>
            <a:chOff x="4519973" y="2277259"/>
            <a:chExt cx="3438787" cy="2530414"/>
          </a:xfrm>
        </p:grpSpPr>
        <p:grpSp>
          <p:nvGrpSpPr>
            <p:cNvPr id="26" name="网chenying0907出品 50">
              <a:extLst>
                <a:ext uri="{FF2B5EF4-FFF2-40B4-BE49-F238E27FC236}">
                  <a16:creationId xmlns:a16="http://schemas.microsoft.com/office/drawing/2014/main" id="{A22A2EB3-C779-4877-B632-A740B0C34016}"/>
                </a:ext>
              </a:extLst>
            </p:cNvPr>
            <p:cNvGrpSpPr/>
            <p:nvPr/>
          </p:nvGrpSpPr>
          <p:grpSpPr>
            <a:xfrm>
              <a:off x="5964193" y="2482004"/>
              <a:ext cx="782757" cy="782863"/>
              <a:chOff x="5076056" y="2996952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66" name="网chenying0907出品 76">
                <a:extLst>
                  <a:ext uri="{FF2B5EF4-FFF2-40B4-BE49-F238E27FC236}">
                    <a16:creationId xmlns:a16="http://schemas.microsoft.com/office/drawing/2014/main" id="{1FD3D66F-A0B9-487D-8BE0-975D3C749D1F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75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7" name="网chenying0907出品 77">
                <a:extLst>
                  <a:ext uri="{FF2B5EF4-FFF2-40B4-BE49-F238E27FC236}">
                    <a16:creationId xmlns:a16="http://schemas.microsoft.com/office/drawing/2014/main" id="{EC0DF3AA-911E-448C-9ECF-9D6929C62245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8" name="网chenying0907出品 78">
                <a:extLst>
                  <a:ext uri="{FF2B5EF4-FFF2-40B4-BE49-F238E27FC236}">
                    <a16:creationId xmlns:a16="http://schemas.microsoft.com/office/drawing/2014/main" id="{B7EF4B65-65BB-4F7C-BFE6-6960C33640EB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75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9" name="网chenying0907出品 79">
                <a:extLst>
                  <a:ext uri="{FF2B5EF4-FFF2-40B4-BE49-F238E27FC236}">
                    <a16:creationId xmlns:a16="http://schemas.microsoft.com/office/drawing/2014/main" id="{FCB49015-37AF-4C8E-AF8A-0D5CDF397E19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28" name="网chenying0907出品 52">
              <a:extLst>
                <a:ext uri="{FF2B5EF4-FFF2-40B4-BE49-F238E27FC236}">
                  <a16:creationId xmlns:a16="http://schemas.microsoft.com/office/drawing/2014/main" id="{6549ADED-AB78-442F-8C67-13F46F17BBC4}"/>
                </a:ext>
              </a:extLst>
            </p:cNvPr>
            <p:cNvGrpSpPr/>
            <p:nvPr/>
          </p:nvGrpSpPr>
          <p:grpSpPr>
            <a:xfrm>
              <a:off x="4519973" y="3460157"/>
              <a:ext cx="717760" cy="717857"/>
              <a:chOff x="5076056" y="2996952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网chenying0907出品 68">
                <a:extLst>
                  <a:ext uri="{FF2B5EF4-FFF2-40B4-BE49-F238E27FC236}">
                    <a16:creationId xmlns:a16="http://schemas.microsoft.com/office/drawing/2014/main" id="{539E20B1-8CA8-4AE3-BED4-F0DB58B55CD4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9" name="网chenying0907出品 69">
                <a:extLst>
                  <a:ext uri="{FF2B5EF4-FFF2-40B4-BE49-F238E27FC236}">
                    <a16:creationId xmlns:a16="http://schemas.microsoft.com/office/drawing/2014/main" id="{DAD340C2-3EB9-42E7-B4F3-C613C505CA8F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0" name="网chenying0907出品 70">
                <a:extLst>
                  <a:ext uri="{FF2B5EF4-FFF2-40B4-BE49-F238E27FC236}">
                    <a16:creationId xmlns:a16="http://schemas.microsoft.com/office/drawing/2014/main" id="{699A9231-A59E-4B67-82A1-1F1051DDB7A0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1" name="网chenying0907出品 71">
                <a:extLst>
                  <a:ext uri="{FF2B5EF4-FFF2-40B4-BE49-F238E27FC236}">
                    <a16:creationId xmlns:a16="http://schemas.microsoft.com/office/drawing/2014/main" id="{74614855-DCE2-4C61-BB5B-FCB43186A18A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29" name="网chenying0907出品 53">
              <a:extLst>
                <a:ext uri="{FF2B5EF4-FFF2-40B4-BE49-F238E27FC236}">
                  <a16:creationId xmlns:a16="http://schemas.microsoft.com/office/drawing/2014/main" id="{F1E73A00-0395-4714-8FBD-B4E5CC72A530}"/>
                </a:ext>
              </a:extLst>
            </p:cNvPr>
            <p:cNvGrpSpPr/>
            <p:nvPr/>
          </p:nvGrpSpPr>
          <p:grpSpPr>
            <a:xfrm>
              <a:off x="4568114" y="2482975"/>
              <a:ext cx="1431671" cy="1431866"/>
              <a:chOff x="5076056" y="2954006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网chenying0907出品 64">
                <a:extLst>
                  <a:ext uri="{FF2B5EF4-FFF2-40B4-BE49-F238E27FC236}">
                    <a16:creationId xmlns:a16="http://schemas.microsoft.com/office/drawing/2014/main" id="{CC4AC875-C84B-4337-8D19-87552C4D21AA}"/>
                  </a:ext>
                </a:extLst>
              </p:cNvPr>
              <p:cNvSpPr/>
              <p:nvPr/>
            </p:nvSpPr>
            <p:spPr>
              <a:xfrm>
                <a:off x="5076056" y="2954006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50000">
                    <a:schemeClr val="accent4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5" name="网chenying0907出品 65">
                <a:extLst>
                  <a:ext uri="{FF2B5EF4-FFF2-40B4-BE49-F238E27FC236}">
                    <a16:creationId xmlns:a16="http://schemas.microsoft.com/office/drawing/2014/main" id="{0DE0A59E-5F40-4F69-B18E-68989A236780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6" name="网chenying0907出品 66">
                <a:extLst>
                  <a:ext uri="{FF2B5EF4-FFF2-40B4-BE49-F238E27FC236}">
                    <a16:creationId xmlns:a16="http://schemas.microsoft.com/office/drawing/2014/main" id="{F19376D3-3DE0-4870-858B-C0042FB73DEA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50000">
                    <a:schemeClr val="accent4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7" name="网chenying0907出品 67">
                <a:extLst>
                  <a:ext uri="{FF2B5EF4-FFF2-40B4-BE49-F238E27FC236}">
                    <a16:creationId xmlns:a16="http://schemas.microsoft.com/office/drawing/2014/main" id="{5629E766-A84A-47A2-988C-59A28A96DF7A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30" name="网chenying0907出品 54">
              <a:extLst>
                <a:ext uri="{FF2B5EF4-FFF2-40B4-BE49-F238E27FC236}">
                  <a16:creationId xmlns:a16="http://schemas.microsoft.com/office/drawing/2014/main" id="{7D443B15-C17E-4D5E-A631-386A544D46C6}"/>
                </a:ext>
              </a:extLst>
            </p:cNvPr>
            <p:cNvGrpSpPr/>
            <p:nvPr/>
          </p:nvGrpSpPr>
          <p:grpSpPr>
            <a:xfrm>
              <a:off x="5743600" y="2946339"/>
              <a:ext cx="1706993" cy="1707224"/>
              <a:chOff x="5076056" y="2996952"/>
              <a:chExt cx="1800200" cy="1800200"/>
            </a:xfrm>
            <a:solidFill>
              <a:schemeClr val="accent2">
                <a:lumMod val="20000"/>
                <a:lumOff val="80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网chenying0907出品 60">
                <a:extLst>
                  <a:ext uri="{FF2B5EF4-FFF2-40B4-BE49-F238E27FC236}">
                    <a16:creationId xmlns:a16="http://schemas.microsoft.com/office/drawing/2014/main" id="{AE0AD5E5-51CF-4FC9-ABF3-274346CA1A8C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1" name="网chenying0907出品 61">
                <a:extLst>
                  <a:ext uri="{FF2B5EF4-FFF2-40B4-BE49-F238E27FC236}">
                    <a16:creationId xmlns:a16="http://schemas.microsoft.com/office/drawing/2014/main" id="{EC6FBF1D-33E3-479C-8B8B-CC0BB0FF3CCB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chemeClr val="bg1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2" name="网chenying0907出品 62">
                <a:extLst>
                  <a:ext uri="{FF2B5EF4-FFF2-40B4-BE49-F238E27FC236}">
                    <a16:creationId xmlns:a16="http://schemas.microsoft.com/office/drawing/2014/main" id="{65429191-225B-4EFD-9F95-04817F1EAEAE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3" name="网chenying0907出品 63">
                <a:extLst>
                  <a:ext uri="{FF2B5EF4-FFF2-40B4-BE49-F238E27FC236}">
                    <a16:creationId xmlns:a16="http://schemas.microsoft.com/office/drawing/2014/main" id="{26907AED-6346-420B-9479-A5EFB37322B7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31" name="网chenying0907出品 55">
              <a:extLst>
                <a:ext uri="{FF2B5EF4-FFF2-40B4-BE49-F238E27FC236}">
                  <a16:creationId xmlns:a16="http://schemas.microsoft.com/office/drawing/2014/main" id="{2C0B4536-824A-47EF-A2A5-F07A6A3E9A12}"/>
                </a:ext>
              </a:extLst>
            </p:cNvPr>
            <p:cNvGrpSpPr/>
            <p:nvPr/>
          </p:nvGrpSpPr>
          <p:grpSpPr>
            <a:xfrm>
              <a:off x="5046059" y="3634601"/>
              <a:ext cx="1023220" cy="1023358"/>
              <a:chOff x="5198317" y="2719676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网chenying0907出品 56">
                <a:extLst>
                  <a:ext uri="{FF2B5EF4-FFF2-40B4-BE49-F238E27FC236}">
                    <a16:creationId xmlns:a16="http://schemas.microsoft.com/office/drawing/2014/main" id="{1BFB5C99-0D3C-4302-A08D-6827C743F640}"/>
                  </a:ext>
                </a:extLst>
              </p:cNvPr>
              <p:cNvSpPr/>
              <p:nvPr/>
            </p:nvSpPr>
            <p:spPr>
              <a:xfrm>
                <a:off x="5198317" y="2719676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7" name="网chenying0907出品 57">
                <a:extLst>
                  <a:ext uri="{FF2B5EF4-FFF2-40B4-BE49-F238E27FC236}">
                    <a16:creationId xmlns:a16="http://schemas.microsoft.com/office/drawing/2014/main" id="{EF535EDA-54DA-4859-9BBE-34FF135F0297}"/>
                  </a:ext>
                </a:extLst>
              </p:cNvPr>
              <p:cNvSpPr/>
              <p:nvPr/>
            </p:nvSpPr>
            <p:spPr>
              <a:xfrm>
                <a:off x="5395489" y="2990220"/>
                <a:ext cx="1412053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8" name="网chenying0907出品 58">
                <a:extLst>
                  <a:ext uri="{FF2B5EF4-FFF2-40B4-BE49-F238E27FC236}">
                    <a16:creationId xmlns:a16="http://schemas.microsoft.com/office/drawing/2014/main" id="{39E96801-D925-429E-94F3-668CA7DB916E}"/>
                  </a:ext>
                </a:extLst>
              </p:cNvPr>
              <p:cNvSpPr/>
              <p:nvPr/>
            </p:nvSpPr>
            <p:spPr>
              <a:xfrm>
                <a:off x="5597233" y="3212649"/>
                <a:ext cx="954084" cy="95408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9" name="网chenying0907出品 59">
                <a:extLst>
                  <a:ext uri="{FF2B5EF4-FFF2-40B4-BE49-F238E27FC236}">
                    <a16:creationId xmlns:a16="http://schemas.microsoft.com/office/drawing/2014/main" id="{7E7A244C-24F0-40FA-B0D7-088DD2F15B56}"/>
                  </a:ext>
                </a:extLst>
              </p:cNvPr>
              <p:cNvSpPr/>
              <p:nvPr/>
            </p:nvSpPr>
            <p:spPr>
              <a:xfrm>
                <a:off x="5796998" y="3451058"/>
                <a:ext cx="571012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cxnSp>
          <p:nvCxnSpPr>
            <p:cNvPr id="35" name="直接连接符 81">
              <a:extLst>
                <a:ext uri="{FF2B5EF4-FFF2-40B4-BE49-F238E27FC236}">
                  <a16:creationId xmlns:a16="http://schemas.microsoft.com/office/drawing/2014/main" id="{3843DC74-A7BA-490A-97E0-FE7CF9EE77F1}"/>
                </a:ext>
              </a:extLst>
            </p:cNvPr>
            <p:cNvCxnSpPr/>
            <p:nvPr/>
          </p:nvCxnSpPr>
          <p:spPr>
            <a:xfrm flipV="1">
              <a:off x="6662564" y="4786757"/>
              <a:ext cx="1296196" cy="2091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7" name="直接连接符 81">
              <a:extLst>
                <a:ext uri="{FF2B5EF4-FFF2-40B4-BE49-F238E27FC236}">
                  <a16:creationId xmlns:a16="http://schemas.microsoft.com/office/drawing/2014/main" id="{3843DC74-A7BA-490A-97E0-FE7CF9EE77F1}"/>
                </a:ext>
              </a:extLst>
            </p:cNvPr>
            <p:cNvCxnSpPr/>
            <p:nvPr/>
          </p:nvCxnSpPr>
          <p:spPr>
            <a:xfrm>
              <a:off x="6562997" y="2277259"/>
              <a:ext cx="108803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70" name="直接连接符 81">
            <a:extLst>
              <a:ext uri="{FF2B5EF4-FFF2-40B4-BE49-F238E27FC236}">
                <a16:creationId xmlns:a16="http://schemas.microsoft.com/office/drawing/2014/main" id="{3843DC74-A7BA-490A-97E0-FE7CF9EE77F1}"/>
              </a:ext>
            </a:extLst>
          </p:cNvPr>
          <p:cNvCxnSpPr/>
          <p:nvPr/>
        </p:nvCxnSpPr>
        <p:spPr>
          <a:xfrm>
            <a:off x="4193931" y="1517539"/>
            <a:ext cx="11105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1" name="直接连接符 81">
            <a:extLst>
              <a:ext uri="{FF2B5EF4-FFF2-40B4-BE49-F238E27FC236}">
                <a16:creationId xmlns:a16="http://schemas.microsoft.com/office/drawing/2014/main" id="{3843DC74-A7BA-490A-97E0-FE7CF9EE77F1}"/>
              </a:ext>
            </a:extLst>
          </p:cNvPr>
          <p:cNvCxnSpPr/>
          <p:nvPr/>
        </p:nvCxnSpPr>
        <p:spPr>
          <a:xfrm>
            <a:off x="3928763" y="4053785"/>
            <a:ext cx="1263788" cy="12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95436" y="5584325"/>
            <a:ext cx="11456377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Бесшовность (мультиформатность) соединение нескольких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Технологичность (интеракция) обучается и исследует в реальном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пространстве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Комбинирование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мультиформатности и интеракции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можно обозначить как гибридный подход</a:t>
            </a:r>
          </a:p>
        </p:txBody>
      </p:sp>
    </p:spTree>
    <p:extLst>
      <p:ext uri="{BB962C8B-B14F-4D97-AF65-F5344CB8AC3E}">
        <p14:creationId xmlns:p14="http://schemas.microsoft.com/office/powerpoint/2010/main" val="318321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1"/>
          <p:cNvSpPr/>
          <p:nvPr/>
        </p:nvSpPr>
        <p:spPr>
          <a:xfrm>
            <a:off x="695025" y="4453780"/>
            <a:ext cx="9583144" cy="871128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5" name="矩形 21"/>
          <p:cNvSpPr/>
          <p:nvPr/>
        </p:nvSpPr>
        <p:spPr>
          <a:xfrm>
            <a:off x="1724793" y="2634395"/>
            <a:ext cx="9691171" cy="1718931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宋体"/>
            </a:endParaRPr>
          </a:p>
        </p:txBody>
      </p:sp>
      <p:sp>
        <p:nvSpPr>
          <p:cNvPr id="6" name="矩形 21"/>
          <p:cNvSpPr/>
          <p:nvPr/>
        </p:nvSpPr>
        <p:spPr>
          <a:xfrm>
            <a:off x="2529520" y="396250"/>
            <a:ext cx="9173915" cy="1203599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ysClr val="window" lastClr="FFFFFF"/>
              </a:solidFill>
              <a:latin typeface="Calibri"/>
              <a:ea typeface="宋体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76130" y="2633222"/>
            <a:ext cx="8813493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Федеральный проект «Профессионалитет»</a:t>
            </a:r>
            <a:r>
              <a:rPr lang="ru-RU" sz="1600" dirty="0" smtClean="0"/>
              <a:t> 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16.03.2022 № 387 </a:t>
            </a:r>
            <a:endParaRPr lang="ru-RU" sz="12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новая модель практико-ориентированной подготовки квалифицированных кадров по наиболее востребованным профессиям и специальностям, направленная на максимальное приближение условий подготовки обучающихся образовательных организаций среднего профессионального образования к реальным условиям производства 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Эксперимент в целях разработки, апробации и внедрения новой образовательной технологии конструирования образовательных программ СПО, а также интенсификации образовательной деятельности на основе совершенствования практической подготовки на современном оборудовании с применением интегративных педагогических подходов</a:t>
            </a:r>
            <a:endParaRPr lang="ru-RU" altLang="zh-CN" sz="16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4675" y="4583573"/>
            <a:ext cx="881349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09.11.2024 № 381-ФЗ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 внесении изменения в Трудовой кодекс Российской Федерации"</a:t>
            </a:r>
            <a:endParaRPr lang="ru-RU" altLang="zh-CN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93376" y="481222"/>
            <a:ext cx="8281240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24.12.2008 N 1015 </a:t>
            </a: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участия объединений работодателей в разработке и реализации государственной политики в области профессионального </a:t>
            </a:r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Просвещения Российской Федерации от 19 августа 2021 года N АБ-1282/05. О направлении методических рекомендаций по содействию занятости выпускников</a:t>
            </a:r>
            <a:endParaRPr lang="ru-RU" altLang="zh-CN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 rot="5400000">
            <a:off x="614921" y="2171219"/>
            <a:ext cx="800219" cy="1820966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Нормативная база 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矩形 21"/>
          <p:cNvSpPr/>
          <p:nvPr/>
        </p:nvSpPr>
        <p:spPr>
          <a:xfrm>
            <a:off x="1069423" y="5475089"/>
            <a:ext cx="9603998" cy="1273704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38221" tIns="69110" rIns="138221" bIns="69110" rtlCol="0" anchor="ctr"/>
          <a:lstStyle/>
          <a:p>
            <a:pPr defTabSz="1382207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700" b="0" kern="0">
              <a:solidFill>
                <a:schemeClr val="accent1">
                  <a:lumMod val="60000"/>
                  <a:lumOff val="40000"/>
                </a:schemeClr>
              </a:solidFill>
              <a:latin typeface="Calibri"/>
              <a:ea typeface="宋体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35690" y="5511777"/>
            <a:ext cx="81745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­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Распоряжение Минпросвещения России от 25.12.2019 № Р-145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утверждении методологии (целевой модели) наставничества обучающихся для организаций, осуществляющих образовательную деятельность по общеобразовательным, дополнительным общеобразовательным и программам среднего профессионального образования, в том числе с применением лучших практик обмена опытом между обучающимися»</a:t>
            </a:r>
            <a:endParaRPr 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矩形 21"/>
          <p:cNvSpPr/>
          <p:nvPr/>
        </p:nvSpPr>
        <p:spPr>
          <a:xfrm>
            <a:off x="1320948" y="1750030"/>
            <a:ext cx="9603998" cy="759813"/>
          </a:xfrm>
          <a:custGeom>
            <a:avLst/>
            <a:gdLst/>
            <a:ahLst/>
            <a:cxnLst/>
            <a:rect l="l" t="t" r="r" b="b"/>
            <a:pathLst>
              <a:path w="7085181" h="1244248">
                <a:moveTo>
                  <a:pt x="333395" y="0"/>
                </a:moveTo>
                <a:lnTo>
                  <a:pt x="7085181" y="0"/>
                </a:lnTo>
                <a:lnTo>
                  <a:pt x="6751786" y="1244248"/>
                </a:lnTo>
                <a:lnTo>
                  <a:pt x="0" y="124424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38221" tIns="69110" rIns="138221" bIns="69110"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«Развитие образования» на 2018-2025 годы </a:t>
            </a:r>
            <a:endPara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Утвержденная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от 26.12.2017 №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1642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9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9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9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/>
          <p:cNvGrpSpPr/>
          <p:nvPr/>
        </p:nvGrpSpPr>
        <p:grpSpPr>
          <a:xfrm>
            <a:off x="527382" y="764705"/>
            <a:ext cx="7980797" cy="4746825"/>
            <a:chOff x="2000963" y="1355618"/>
            <a:chExt cx="5422865" cy="4710027"/>
          </a:xfrm>
        </p:grpSpPr>
        <p:grpSp>
          <p:nvGrpSpPr>
            <p:cNvPr id="3" name="组合 8"/>
            <p:cNvGrpSpPr/>
            <p:nvPr/>
          </p:nvGrpSpPr>
          <p:grpSpPr>
            <a:xfrm>
              <a:off x="4020386" y="5660148"/>
              <a:ext cx="3403442" cy="109703"/>
              <a:chOff x="4020597" y="1674310"/>
              <a:chExt cx="3403442" cy="109703"/>
            </a:xfrm>
          </p:grpSpPr>
          <p:cxnSp>
            <p:nvCxnSpPr>
              <p:cNvPr id="42" name="直接连接符 55"/>
              <p:cNvCxnSpPr/>
              <p:nvPr/>
            </p:nvCxnSpPr>
            <p:spPr>
              <a:xfrm>
                <a:off x="4020597" y="1675424"/>
                <a:ext cx="3386044" cy="43551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椭圆 56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4" name="组合 9"/>
            <p:cNvGrpSpPr/>
            <p:nvPr/>
          </p:nvGrpSpPr>
          <p:grpSpPr>
            <a:xfrm>
              <a:off x="5185514" y="4663198"/>
              <a:ext cx="2238314" cy="109703"/>
              <a:chOff x="5185725" y="1674310"/>
              <a:chExt cx="2238314" cy="109703"/>
            </a:xfrm>
          </p:grpSpPr>
          <p:cxnSp>
            <p:nvCxnSpPr>
              <p:cNvPr id="40" name="直接连接符 53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椭圆 54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5" name="组合 10"/>
            <p:cNvGrpSpPr/>
            <p:nvPr/>
          </p:nvGrpSpPr>
          <p:grpSpPr>
            <a:xfrm>
              <a:off x="5605970" y="3666248"/>
              <a:ext cx="1817858" cy="109703"/>
              <a:chOff x="5606181" y="1674310"/>
              <a:chExt cx="1817858" cy="109703"/>
            </a:xfrm>
          </p:grpSpPr>
          <p:cxnSp>
            <p:nvCxnSpPr>
              <p:cNvPr id="38" name="直接连接符 51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椭圆 52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6" name="组合 11"/>
            <p:cNvGrpSpPr/>
            <p:nvPr/>
          </p:nvGrpSpPr>
          <p:grpSpPr>
            <a:xfrm>
              <a:off x="5149222" y="2669299"/>
              <a:ext cx="2274606" cy="109703"/>
              <a:chOff x="5149433" y="1674310"/>
              <a:chExt cx="2274606" cy="109703"/>
            </a:xfrm>
          </p:grpSpPr>
          <p:cxnSp>
            <p:nvCxnSpPr>
              <p:cNvPr id="36" name="直接连接符 49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椭圆 5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7" name="组合 12"/>
            <p:cNvGrpSpPr/>
            <p:nvPr/>
          </p:nvGrpSpPr>
          <p:grpSpPr>
            <a:xfrm>
              <a:off x="3904572" y="1672349"/>
              <a:ext cx="3519256" cy="109703"/>
              <a:chOff x="3904783" y="1674310"/>
              <a:chExt cx="3519256" cy="109703"/>
            </a:xfrm>
          </p:grpSpPr>
          <p:cxnSp>
            <p:nvCxnSpPr>
              <p:cNvPr id="34" name="直接连接符 47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椭圆 48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ysClr val="window" lastClr="FFFFFF">
                  <a:lumMod val="50000"/>
                </a:sys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10" name="任意多边形 13"/>
            <p:cNvSpPr/>
            <p:nvPr/>
          </p:nvSpPr>
          <p:spPr>
            <a:xfrm>
              <a:off x="3202547" y="1632858"/>
              <a:ext cx="2071340" cy="4143828"/>
            </a:xfrm>
            <a:custGeom>
              <a:avLst/>
              <a:gdLst>
                <a:gd name="connsiteX0" fmla="*/ 0 w 2468160"/>
                <a:gd name="connsiteY0" fmla="*/ 0 h 4937688"/>
                <a:gd name="connsiteX1" fmla="*/ 251709 w 2468160"/>
                <a:gd name="connsiteY1" fmla="*/ 12711 h 4937688"/>
                <a:gd name="connsiteX2" fmla="*/ 2468160 w 2468160"/>
                <a:gd name="connsiteY2" fmla="*/ 2468844 h 4937688"/>
                <a:gd name="connsiteX3" fmla="*/ 251709 w 2468160"/>
                <a:gd name="connsiteY3" fmla="*/ 4924978 h 4937688"/>
                <a:gd name="connsiteX4" fmla="*/ 0 w 2468160"/>
                <a:gd name="connsiteY4" fmla="*/ 4937688 h 4937688"/>
                <a:gd name="connsiteX5" fmla="*/ 0 w 2468160"/>
                <a:gd name="connsiteY5" fmla="*/ 4688120 h 4937688"/>
                <a:gd name="connsiteX6" fmla="*/ 226192 w 2468160"/>
                <a:gd name="connsiteY6" fmla="*/ 4676698 h 4937688"/>
                <a:gd name="connsiteX7" fmla="*/ 2218592 w 2468160"/>
                <a:gd name="connsiteY7" fmla="*/ 2468844 h 4937688"/>
                <a:gd name="connsiteX8" fmla="*/ 226192 w 2468160"/>
                <a:gd name="connsiteY8" fmla="*/ 260990 h 4937688"/>
                <a:gd name="connsiteX9" fmla="*/ 0 w 2468160"/>
                <a:gd name="connsiteY9" fmla="*/ 249569 h 4937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68160" h="4937688">
                  <a:moveTo>
                    <a:pt x="0" y="0"/>
                  </a:moveTo>
                  <a:lnTo>
                    <a:pt x="251709" y="12711"/>
                  </a:lnTo>
                  <a:cubicBezTo>
                    <a:pt x="1496657" y="139142"/>
                    <a:pt x="2468160" y="1190539"/>
                    <a:pt x="2468160" y="2468844"/>
                  </a:cubicBezTo>
                  <a:cubicBezTo>
                    <a:pt x="2468160" y="3747149"/>
                    <a:pt x="1496657" y="4798546"/>
                    <a:pt x="251709" y="4924978"/>
                  </a:cubicBezTo>
                  <a:lnTo>
                    <a:pt x="0" y="4937688"/>
                  </a:lnTo>
                  <a:lnTo>
                    <a:pt x="0" y="4688120"/>
                  </a:lnTo>
                  <a:lnTo>
                    <a:pt x="226192" y="4676698"/>
                  </a:lnTo>
                  <a:cubicBezTo>
                    <a:pt x="1345293" y="4563047"/>
                    <a:pt x="2218592" y="3617931"/>
                    <a:pt x="2218592" y="2468844"/>
                  </a:cubicBezTo>
                  <a:cubicBezTo>
                    <a:pt x="2218592" y="1319758"/>
                    <a:pt x="1345293" y="374641"/>
                    <a:pt x="226192" y="260990"/>
                  </a:cubicBezTo>
                  <a:lnTo>
                    <a:pt x="0" y="249569"/>
                  </a:lnTo>
                  <a:close/>
                </a:path>
              </a:pathLst>
            </a:custGeom>
            <a:solidFill>
              <a:schemeClr val="tx2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innerShdw blurRad="76200" dist="38100" dir="13500000">
                <a:prstClr val="black">
                  <a:alpha val="50000"/>
                </a:prstClr>
              </a:innerShdw>
            </a:effectLst>
          </p:spPr>
          <p:txBody>
            <a:bodyPr rtlCol="0" anchor="ctr"/>
            <a:lstStyle/>
            <a:p>
              <a:pPr algn="ctr" defTabSz="1219170">
                <a:defRPr/>
              </a:pPr>
              <a:endParaRPr lang="zh-CN" altLang="en-US" sz="24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grpSp>
          <p:nvGrpSpPr>
            <p:cNvPr id="8" name="组合 14"/>
            <p:cNvGrpSpPr/>
            <p:nvPr/>
          </p:nvGrpSpPr>
          <p:grpSpPr>
            <a:xfrm>
              <a:off x="4310718" y="2346371"/>
              <a:ext cx="819955" cy="726710"/>
              <a:chOff x="3295850" y="2263222"/>
              <a:chExt cx="2643765" cy="2343151"/>
            </a:xfrm>
          </p:grpSpPr>
          <p:sp>
            <p:nvSpPr>
              <p:cNvPr id="32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3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9" name="组合 15"/>
            <p:cNvGrpSpPr/>
            <p:nvPr/>
          </p:nvGrpSpPr>
          <p:grpSpPr>
            <a:xfrm>
              <a:off x="4775537" y="3334124"/>
              <a:ext cx="819955" cy="726710"/>
              <a:chOff x="3295850" y="2263222"/>
              <a:chExt cx="2643765" cy="2343151"/>
            </a:xfrm>
          </p:grpSpPr>
          <p:sp>
            <p:nvSpPr>
              <p:cNvPr id="3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31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1" name="组合 16"/>
            <p:cNvGrpSpPr/>
            <p:nvPr/>
          </p:nvGrpSpPr>
          <p:grpSpPr>
            <a:xfrm>
              <a:off x="4329267" y="4349464"/>
              <a:ext cx="819955" cy="726710"/>
              <a:chOff x="3295850" y="2263222"/>
              <a:chExt cx="2643765" cy="2343151"/>
            </a:xfrm>
          </p:grpSpPr>
          <p:sp>
            <p:nvSpPr>
              <p:cNvPr id="28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2" name="组合 17"/>
            <p:cNvGrpSpPr/>
            <p:nvPr/>
          </p:nvGrpSpPr>
          <p:grpSpPr>
            <a:xfrm>
              <a:off x="3156467" y="1355618"/>
              <a:ext cx="819955" cy="726710"/>
              <a:chOff x="3295850" y="2263221"/>
              <a:chExt cx="2643765" cy="2343151"/>
            </a:xfrm>
          </p:grpSpPr>
          <p:sp>
            <p:nvSpPr>
              <p:cNvPr id="26" name="Freeform 5"/>
              <p:cNvSpPr/>
              <p:nvPr/>
            </p:nvSpPr>
            <p:spPr bwMode="auto">
              <a:xfrm rot="10800000">
                <a:off x="3295850" y="2263221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7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13" name="组合 18"/>
            <p:cNvGrpSpPr/>
            <p:nvPr/>
          </p:nvGrpSpPr>
          <p:grpSpPr>
            <a:xfrm>
              <a:off x="3128624" y="5338935"/>
              <a:ext cx="819955" cy="726710"/>
              <a:chOff x="3295850" y="2263222"/>
              <a:chExt cx="2643765" cy="2343151"/>
            </a:xfrm>
          </p:grpSpPr>
          <p:sp>
            <p:nvSpPr>
              <p:cNvPr id="2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27000" dir="2700000" algn="tl" rotWithShape="0">
                  <a:prstClr val="black">
                    <a:alpha val="20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2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ysClr val="window" lastClr="FFFFFF"/>
                  </a:gs>
                  <a:gs pos="60000">
                    <a:srgbClr val="ECECEC"/>
                  </a:gs>
                  <a:gs pos="100000">
                    <a:srgbClr val="D1D1D1"/>
                  </a:gs>
                </a:gsLst>
                <a:lin ang="2700000" scaled="1"/>
                <a:tileRect/>
              </a:gradFill>
              <a:ln w="19050">
                <a:gradFill flip="none" rotWithShape="1">
                  <a:gsLst>
                    <a:gs pos="29000">
                      <a:srgbClr val="E0E0E0"/>
                    </a:gs>
                    <a:gs pos="0">
                      <a:srgbClr val="999999"/>
                    </a:gs>
                    <a:gs pos="83000">
                      <a:sysClr val="window" lastClr="FFFFFF"/>
                    </a:gs>
                  </a:gsLst>
                  <a:lin ang="2700000" scaled="1"/>
                  <a:tileRect/>
                </a:gra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121920" tIns="60960" rIns="121920" bIns="60960" numCol="1" anchor="t" anchorCtr="0" compatLnSpc="1"/>
              <a:lstStyle/>
              <a:p>
                <a:pPr defTabSz="1219170">
                  <a:defRPr/>
                </a:pPr>
                <a:endParaRPr lang="zh-CN" altLang="en-US" sz="24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sp>
          <p:nvSpPr>
            <p:cNvPr id="16" name="Freeform 5"/>
            <p:cNvSpPr/>
            <p:nvPr/>
          </p:nvSpPr>
          <p:spPr bwMode="auto">
            <a:xfrm rot="10800000">
              <a:off x="2211537" y="2427365"/>
              <a:ext cx="2363373" cy="2192255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ysClr val="window" lastClr="FFFFFF"/>
                  </a:gs>
                </a:gsLst>
                <a:lin ang="2700000" scaled="1"/>
                <a:tileRect/>
              </a:gradFill>
            </a:ln>
            <a:effectLst>
              <a:outerShdw blurRad="127000" dir="2700000" algn="tl" rotWithShape="0">
                <a:prstClr val="black">
                  <a:alpha val="20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7" name="文本框 88"/>
            <p:cNvSpPr txBox="1"/>
            <p:nvPr/>
          </p:nvSpPr>
          <p:spPr>
            <a:xfrm>
              <a:off x="3127543" y="1467551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8" name="文本框 89"/>
            <p:cNvSpPr txBox="1"/>
            <p:nvPr/>
          </p:nvSpPr>
          <p:spPr>
            <a:xfrm>
              <a:off x="3099701" y="5440679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文本框 90"/>
            <p:cNvSpPr txBox="1"/>
            <p:nvPr/>
          </p:nvSpPr>
          <p:spPr>
            <a:xfrm>
              <a:off x="4296907" y="4454837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0" name="文本框 91"/>
            <p:cNvSpPr txBox="1"/>
            <p:nvPr/>
          </p:nvSpPr>
          <p:spPr>
            <a:xfrm>
              <a:off x="4296907" y="2450735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1" name="文本框 92"/>
            <p:cNvSpPr txBox="1"/>
            <p:nvPr/>
          </p:nvSpPr>
          <p:spPr>
            <a:xfrm>
              <a:off x="4752203" y="3439987"/>
              <a:ext cx="8763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1219170">
                <a:defRPr/>
              </a:pPr>
              <a:r>
                <a:rPr lang="en-US" altLang="zh-CN" sz="2800" kern="0" dirty="0">
                  <a:solidFill>
                    <a:srgbClr val="1847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2800" kern="0" dirty="0">
                <a:solidFill>
                  <a:srgbClr val="18478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3" name="文本框 116"/>
            <p:cNvSpPr txBox="1"/>
            <p:nvPr/>
          </p:nvSpPr>
          <p:spPr>
            <a:xfrm>
              <a:off x="2000963" y="2498815"/>
              <a:ext cx="2575536" cy="3359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endPara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4" name="Freeform 5"/>
          <p:cNvSpPr/>
          <p:nvPr/>
        </p:nvSpPr>
        <p:spPr bwMode="auto">
          <a:xfrm rot="10800000">
            <a:off x="7056107" y="836712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5" name="Freeform 5"/>
          <p:cNvSpPr/>
          <p:nvPr/>
        </p:nvSpPr>
        <p:spPr bwMode="auto">
          <a:xfrm rot="10800000">
            <a:off x="7032884" y="1967918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6" name="Freeform 5"/>
          <p:cNvSpPr/>
          <p:nvPr/>
        </p:nvSpPr>
        <p:spPr bwMode="auto">
          <a:xfrm rot="10800000">
            <a:off x="7032884" y="2946725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7" name="Freeform 5"/>
          <p:cNvSpPr/>
          <p:nvPr/>
        </p:nvSpPr>
        <p:spPr bwMode="auto">
          <a:xfrm rot="10800000">
            <a:off x="7032884" y="3949713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8" name="Freeform 5"/>
          <p:cNvSpPr/>
          <p:nvPr/>
        </p:nvSpPr>
        <p:spPr bwMode="auto">
          <a:xfrm rot="10800000">
            <a:off x="7032884" y="4943171"/>
            <a:ext cx="960000" cy="792000"/>
          </a:xfrm>
          <a:custGeom>
            <a:avLst/>
            <a:gdLst>
              <a:gd name="T0" fmla="*/ 407 w 1375"/>
              <a:gd name="T1" fmla="*/ 1218 h 1218"/>
              <a:gd name="T2" fmla="*/ 299 w 1375"/>
              <a:gd name="T3" fmla="*/ 1156 h 1218"/>
              <a:gd name="T4" fmla="*/ 19 w 1375"/>
              <a:gd name="T5" fmla="*/ 671 h 1218"/>
              <a:gd name="T6" fmla="*/ 19 w 1375"/>
              <a:gd name="T7" fmla="*/ 547 h 1218"/>
              <a:gd name="T8" fmla="*/ 299 w 1375"/>
              <a:gd name="T9" fmla="*/ 62 h 1218"/>
              <a:gd name="T10" fmla="*/ 407 w 1375"/>
              <a:gd name="T11" fmla="*/ 0 h 1218"/>
              <a:gd name="T12" fmla="*/ 967 w 1375"/>
              <a:gd name="T13" fmla="*/ 0 h 1218"/>
              <a:gd name="T14" fmla="*/ 1075 w 1375"/>
              <a:gd name="T15" fmla="*/ 62 h 1218"/>
              <a:gd name="T16" fmla="*/ 1355 w 1375"/>
              <a:gd name="T17" fmla="*/ 547 h 1218"/>
              <a:gd name="T18" fmla="*/ 1355 w 1375"/>
              <a:gd name="T19" fmla="*/ 671 h 1218"/>
              <a:gd name="T20" fmla="*/ 1075 w 1375"/>
              <a:gd name="T21" fmla="*/ 1156 h 1218"/>
              <a:gd name="T22" fmla="*/ 967 w 1375"/>
              <a:gd name="T23" fmla="*/ 1218 h 1218"/>
              <a:gd name="T24" fmla="*/ 407 w 1375"/>
              <a:gd name="T25" fmla="*/ 1218 h 1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75" h="1218">
                <a:moveTo>
                  <a:pt x="407" y="1218"/>
                </a:moveTo>
                <a:cubicBezTo>
                  <a:pt x="368" y="1218"/>
                  <a:pt x="319" y="1190"/>
                  <a:pt x="299" y="1156"/>
                </a:cubicBezTo>
                <a:cubicBezTo>
                  <a:pt x="19" y="671"/>
                  <a:pt x="19" y="671"/>
                  <a:pt x="19" y="671"/>
                </a:cubicBezTo>
                <a:cubicBezTo>
                  <a:pt x="0" y="637"/>
                  <a:pt x="0" y="581"/>
                  <a:pt x="19" y="547"/>
                </a:cubicBezTo>
                <a:cubicBezTo>
                  <a:pt x="299" y="62"/>
                  <a:pt x="299" y="62"/>
                  <a:pt x="299" y="62"/>
                </a:cubicBezTo>
                <a:cubicBezTo>
                  <a:pt x="319" y="28"/>
                  <a:pt x="368" y="0"/>
                  <a:pt x="407" y="0"/>
                </a:cubicBezTo>
                <a:cubicBezTo>
                  <a:pt x="967" y="0"/>
                  <a:pt x="967" y="0"/>
                  <a:pt x="967" y="0"/>
                </a:cubicBezTo>
                <a:cubicBezTo>
                  <a:pt x="1007" y="0"/>
                  <a:pt x="1055" y="28"/>
                  <a:pt x="1075" y="62"/>
                </a:cubicBezTo>
                <a:cubicBezTo>
                  <a:pt x="1355" y="547"/>
                  <a:pt x="1355" y="547"/>
                  <a:pt x="1355" y="547"/>
                </a:cubicBezTo>
                <a:cubicBezTo>
                  <a:pt x="1375" y="581"/>
                  <a:pt x="1375" y="637"/>
                  <a:pt x="1355" y="671"/>
                </a:cubicBezTo>
                <a:cubicBezTo>
                  <a:pt x="1075" y="1156"/>
                  <a:pt x="1075" y="1156"/>
                  <a:pt x="1075" y="1156"/>
                </a:cubicBezTo>
                <a:cubicBezTo>
                  <a:pt x="1055" y="1190"/>
                  <a:pt x="1007" y="1218"/>
                  <a:pt x="967" y="1218"/>
                </a:cubicBezTo>
                <a:lnTo>
                  <a:pt x="407" y="1218"/>
                </a:lnTo>
                <a:close/>
              </a:path>
            </a:pathLst>
          </a:custGeom>
          <a:gradFill flip="none" rotWithShape="1">
            <a:gsLst>
              <a:gs pos="0">
                <a:sysClr val="window" lastClr="FFFFFF"/>
              </a:gs>
              <a:gs pos="73000">
                <a:srgbClr val="ECECEC"/>
              </a:gs>
              <a:gs pos="100000">
                <a:srgbClr val="D9D9D9"/>
              </a:gs>
            </a:gsLst>
            <a:lin ang="2700000" scaled="1"/>
            <a:tileRect/>
          </a:gradFill>
          <a:ln w="19050">
            <a:gradFill flip="none" rotWithShape="1">
              <a:gsLst>
                <a:gs pos="29000">
                  <a:srgbClr val="E0E0E0"/>
                </a:gs>
                <a:gs pos="0">
                  <a:srgbClr val="999999"/>
                </a:gs>
                <a:gs pos="83000">
                  <a:sysClr val="window" lastClr="FFFFFF"/>
                </a:gs>
              </a:gsLst>
              <a:lin ang="2700000" scaled="1"/>
              <a:tileRect/>
            </a:gradFill>
          </a:ln>
          <a:effectLst>
            <a:outerShdw blurRad="1270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0" name="文本框 128"/>
          <p:cNvSpPr txBox="1"/>
          <p:nvPr/>
        </p:nvSpPr>
        <p:spPr>
          <a:xfrm>
            <a:off x="8601692" y="808643"/>
            <a:ext cx="3428726" cy="2876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ВЗАИМОДЕЙСТВИИ </a:t>
            </a:r>
            <a:endParaRPr lang="ru-RU" sz="1200" b="1" i="1" kern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8"/>
          <p:cNvGrpSpPr>
            <a:grpSpLocks noChangeAspect="1"/>
          </p:cNvGrpSpPr>
          <p:nvPr/>
        </p:nvGrpSpPr>
        <p:grpSpPr bwMode="auto">
          <a:xfrm>
            <a:off x="7344139" y="1196753"/>
            <a:ext cx="330983" cy="362665"/>
            <a:chOff x="3437" y="2282"/>
            <a:chExt cx="679" cy="744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65" name="Freeform 9"/>
            <p:cNvSpPr/>
            <p:nvPr/>
          </p:nvSpPr>
          <p:spPr bwMode="auto">
            <a:xfrm>
              <a:off x="3595" y="2282"/>
              <a:ext cx="364" cy="379"/>
            </a:xfrm>
            <a:custGeom>
              <a:avLst/>
              <a:gdLst>
                <a:gd name="T0" fmla="*/ 50 w 152"/>
                <a:gd name="T1" fmla="*/ 147 h 159"/>
                <a:gd name="T2" fmla="*/ 39 w 152"/>
                <a:gd name="T3" fmla="*/ 147 h 159"/>
                <a:gd name="T4" fmla="*/ 76 w 152"/>
                <a:gd name="T5" fmla="*/ 159 h 159"/>
                <a:gd name="T6" fmla="*/ 114 w 152"/>
                <a:gd name="T7" fmla="*/ 147 h 159"/>
                <a:gd name="T8" fmla="*/ 103 w 152"/>
                <a:gd name="T9" fmla="*/ 147 h 159"/>
                <a:gd name="T10" fmla="*/ 152 w 152"/>
                <a:gd name="T11" fmla="*/ 76 h 159"/>
                <a:gd name="T12" fmla="*/ 76 w 152"/>
                <a:gd name="T13" fmla="*/ 0 h 159"/>
                <a:gd name="T14" fmla="*/ 0 w 152"/>
                <a:gd name="T15" fmla="*/ 76 h 159"/>
                <a:gd name="T16" fmla="*/ 50 w 152"/>
                <a:gd name="T17" fmla="*/ 147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" h="159">
                  <a:moveTo>
                    <a:pt x="50" y="147"/>
                  </a:moveTo>
                  <a:cubicBezTo>
                    <a:pt x="39" y="147"/>
                    <a:pt x="39" y="147"/>
                    <a:pt x="39" y="147"/>
                  </a:cubicBezTo>
                  <a:cubicBezTo>
                    <a:pt x="39" y="152"/>
                    <a:pt x="53" y="159"/>
                    <a:pt x="76" y="159"/>
                  </a:cubicBezTo>
                  <a:cubicBezTo>
                    <a:pt x="99" y="159"/>
                    <a:pt x="113" y="152"/>
                    <a:pt x="114" y="147"/>
                  </a:cubicBezTo>
                  <a:cubicBezTo>
                    <a:pt x="103" y="147"/>
                    <a:pt x="103" y="147"/>
                    <a:pt x="103" y="147"/>
                  </a:cubicBezTo>
                  <a:cubicBezTo>
                    <a:pt x="131" y="136"/>
                    <a:pt x="152" y="108"/>
                    <a:pt x="152" y="76"/>
                  </a:cubicBezTo>
                  <a:cubicBezTo>
                    <a:pt x="152" y="34"/>
                    <a:pt x="118" y="0"/>
                    <a:pt x="76" y="0"/>
                  </a:cubicBezTo>
                  <a:cubicBezTo>
                    <a:pt x="34" y="0"/>
                    <a:pt x="0" y="34"/>
                    <a:pt x="0" y="76"/>
                  </a:cubicBezTo>
                  <a:cubicBezTo>
                    <a:pt x="0" y="108"/>
                    <a:pt x="21" y="136"/>
                    <a:pt x="50" y="147"/>
                  </a:cubicBezTo>
                  <a:close/>
                </a:path>
              </a:pathLst>
            </a:custGeom>
            <a:grpFill/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6" name="Freeform 10"/>
            <p:cNvSpPr/>
            <p:nvPr/>
          </p:nvSpPr>
          <p:spPr bwMode="auto">
            <a:xfrm>
              <a:off x="3437" y="2633"/>
              <a:ext cx="679" cy="393"/>
            </a:xfrm>
            <a:custGeom>
              <a:avLst/>
              <a:gdLst>
                <a:gd name="T0" fmla="*/ 222 w 284"/>
                <a:gd name="T1" fmla="*/ 0 h 165"/>
                <a:gd name="T2" fmla="*/ 188 w 284"/>
                <a:gd name="T3" fmla="*/ 0 h 165"/>
                <a:gd name="T4" fmla="*/ 154 w 284"/>
                <a:gd name="T5" fmla="*/ 19 h 165"/>
                <a:gd name="T6" fmla="*/ 154 w 284"/>
                <a:gd name="T7" fmla="*/ 134 h 165"/>
                <a:gd name="T8" fmla="*/ 143 w 284"/>
                <a:gd name="T9" fmla="*/ 146 h 165"/>
                <a:gd name="T10" fmla="*/ 131 w 284"/>
                <a:gd name="T11" fmla="*/ 134 h 165"/>
                <a:gd name="T12" fmla="*/ 131 w 284"/>
                <a:gd name="T13" fmla="*/ 19 h 165"/>
                <a:gd name="T14" fmla="*/ 97 w 284"/>
                <a:gd name="T15" fmla="*/ 0 h 165"/>
                <a:gd name="T16" fmla="*/ 63 w 284"/>
                <a:gd name="T17" fmla="*/ 0 h 165"/>
                <a:gd name="T18" fmla="*/ 0 w 284"/>
                <a:gd name="T19" fmla="*/ 86 h 165"/>
                <a:gd name="T20" fmla="*/ 0 w 284"/>
                <a:gd name="T21" fmla="*/ 165 h 165"/>
                <a:gd name="T22" fmla="*/ 284 w 284"/>
                <a:gd name="T23" fmla="*/ 165 h 165"/>
                <a:gd name="T24" fmla="*/ 284 w 284"/>
                <a:gd name="T25" fmla="*/ 86 h 165"/>
                <a:gd name="T26" fmla="*/ 222 w 284"/>
                <a:gd name="T27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4" h="165">
                  <a:moveTo>
                    <a:pt x="222" y="0"/>
                  </a:moveTo>
                  <a:cubicBezTo>
                    <a:pt x="188" y="0"/>
                    <a:pt x="188" y="0"/>
                    <a:pt x="188" y="0"/>
                  </a:cubicBezTo>
                  <a:cubicBezTo>
                    <a:pt x="188" y="10"/>
                    <a:pt x="172" y="17"/>
                    <a:pt x="154" y="19"/>
                  </a:cubicBezTo>
                  <a:cubicBezTo>
                    <a:pt x="154" y="134"/>
                    <a:pt x="154" y="134"/>
                    <a:pt x="154" y="134"/>
                  </a:cubicBezTo>
                  <a:cubicBezTo>
                    <a:pt x="154" y="140"/>
                    <a:pt x="149" y="146"/>
                    <a:pt x="143" y="146"/>
                  </a:cubicBezTo>
                  <a:cubicBezTo>
                    <a:pt x="136" y="146"/>
                    <a:pt x="131" y="140"/>
                    <a:pt x="131" y="134"/>
                  </a:cubicBezTo>
                  <a:cubicBezTo>
                    <a:pt x="131" y="19"/>
                    <a:pt x="131" y="19"/>
                    <a:pt x="131" y="19"/>
                  </a:cubicBezTo>
                  <a:cubicBezTo>
                    <a:pt x="113" y="17"/>
                    <a:pt x="97" y="11"/>
                    <a:pt x="9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39"/>
                    <a:pt x="0" y="86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284" y="165"/>
                    <a:pt x="284" y="165"/>
                    <a:pt x="284" y="165"/>
                  </a:cubicBezTo>
                  <a:cubicBezTo>
                    <a:pt x="284" y="86"/>
                    <a:pt x="284" y="86"/>
                    <a:pt x="284" y="86"/>
                  </a:cubicBezTo>
                  <a:cubicBezTo>
                    <a:pt x="284" y="39"/>
                    <a:pt x="256" y="0"/>
                    <a:pt x="222" y="0"/>
                  </a:cubicBezTo>
                  <a:close/>
                </a:path>
              </a:pathLst>
            </a:custGeom>
            <a:grpFill/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5" name="Group 13"/>
          <p:cNvGrpSpPr>
            <a:grpSpLocks noChangeAspect="1"/>
          </p:cNvGrpSpPr>
          <p:nvPr/>
        </p:nvGrpSpPr>
        <p:grpSpPr bwMode="auto">
          <a:xfrm>
            <a:off x="7344140" y="2204865"/>
            <a:ext cx="362945" cy="367231"/>
            <a:chOff x="2426" y="2781"/>
            <a:chExt cx="593" cy="600"/>
          </a:xfrm>
          <a:solidFill>
            <a:schemeClr val="bg1">
              <a:lumMod val="65000"/>
            </a:schemeClr>
          </a:solidFill>
        </p:grpSpPr>
        <p:sp>
          <p:nvSpPr>
            <p:cNvPr id="68" name="Freeform 14"/>
            <p:cNvSpPr/>
            <p:nvPr/>
          </p:nvSpPr>
          <p:spPr bwMode="auto">
            <a:xfrm>
              <a:off x="2442" y="2805"/>
              <a:ext cx="577" cy="576"/>
            </a:xfrm>
            <a:custGeom>
              <a:avLst/>
              <a:gdLst>
                <a:gd name="T0" fmla="*/ 0 w 241"/>
                <a:gd name="T1" fmla="*/ 115 h 241"/>
                <a:gd name="T2" fmla="*/ 0 w 241"/>
                <a:gd name="T3" fmla="*/ 121 h 241"/>
                <a:gd name="T4" fmla="*/ 121 w 241"/>
                <a:gd name="T5" fmla="*/ 241 h 241"/>
                <a:gd name="T6" fmla="*/ 241 w 241"/>
                <a:gd name="T7" fmla="*/ 121 h 241"/>
                <a:gd name="T8" fmla="*/ 121 w 241"/>
                <a:gd name="T9" fmla="*/ 0 h 241"/>
                <a:gd name="T10" fmla="*/ 121 w 241"/>
                <a:gd name="T11" fmla="*/ 115 h 241"/>
                <a:gd name="T12" fmla="*/ 0 w 241"/>
                <a:gd name="T13" fmla="*/ 115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1" h="241">
                  <a:moveTo>
                    <a:pt x="0" y="115"/>
                  </a:moveTo>
                  <a:cubicBezTo>
                    <a:pt x="0" y="117"/>
                    <a:pt x="0" y="119"/>
                    <a:pt x="0" y="121"/>
                  </a:cubicBezTo>
                  <a:cubicBezTo>
                    <a:pt x="0" y="187"/>
                    <a:pt x="54" y="241"/>
                    <a:pt x="121" y="241"/>
                  </a:cubicBezTo>
                  <a:cubicBezTo>
                    <a:pt x="187" y="241"/>
                    <a:pt x="241" y="187"/>
                    <a:pt x="241" y="121"/>
                  </a:cubicBezTo>
                  <a:cubicBezTo>
                    <a:pt x="241" y="54"/>
                    <a:pt x="187" y="0"/>
                    <a:pt x="121" y="0"/>
                  </a:cubicBezTo>
                  <a:cubicBezTo>
                    <a:pt x="121" y="115"/>
                    <a:pt x="121" y="115"/>
                    <a:pt x="121" y="115"/>
                  </a:cubicBezTo>
                  <a:lnTo>
                    <a:pt x="0" y="11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2426" y="2781"/>
              <a:ext cx="275" cy="273"/>
            </a:xfrm>
            <a:custGeom>
              <a:avLst/>
              <a:gdLst>
                <a:gd name="T0" fmla="*/ 0 w 115"/>
                <a:gd name="T1" fmla="*/ 114 h 114"/>
                <a:gd name="T2" fmla="*/ 115 w 115"/>
                <a:gd name="T3" fmla="*/ 114 h 114"/>
                <a:gd name="T4" fmla="*/ 115 w 115"/>
                <a:gd name="T5" fmla="*/ 0 h 114"/>
                <a:gd name="T6" fmla="*/ 0 w 115"/>
                <a:gd name="T7" fmla="*/ 114 h 114"/>
                <a:gd name="T8" fmla="*/ 15 w 115"/>
                <a:gd name="T9" fmla="*/ 104 h 114"/>
                <a:gd name="T10" fmla="*/ 104 w 115"/>
                <a:gd name="T11" fmla="*/ 14 h 114"/>
                <a:gd name="T12" fmla="*/ 104 w 115"/>
                <a:gd name="T13" fmla="*/ 104 h 114"/>
                <a:gd name="T14" fmla="*/ 15 w 115"/>
                <a:gd name="T15" fmla="*/ 10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5" h="114">
                  <a:moveTo>
                    <a:pt x="0" y="114"/>
                  </a:moveTo>
                  <a:cubicBezTo>
                    <a:pt x="115" y="114"/>
                    <a:pt x="115" y="114"/>
                    <a:pt x="115" y="114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51" y="0"/>
                    <a:pt x="0" y="51"/>
                    <a:pt x="0" y="114"/>
                  </a:cubicBezTo>
                  <a:close/>
                  <a:moveTo>
                    <a:pt x="15" y="104"/>
                  </a:moveTo>
                  <a:cubicBezTo>
                    <a:pt x="15" y="54"/>
                    <a:pt x="55" y="14"/>
                    <a:pt x="104" y="14"/>
                  </a:cubicBezTo>
                  <a:cubicBezTo>
                    <a:pt x="104" y="104"/>
                    <a:pt x="104" y="104"/>
                    <a:pt x="104" y="104"/>
                  </a:cubicBezTo>
                  <a:lnTo>
                    <a:pt x="15" y="10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2" name="Group 18"/>
          <p:cNvGrpSpPr>
            <a:grpSpLocks noChangeAspect="1"/>
          </p:cNvGrpSpPr>
          <p:nvPr/>
        </p:nvGrpSpPr>
        <p:grpSpPr bwMode="auto">
          <a:xfrm>
            <a:off x="7344139" y="3140968"/>
            <a:ext cx="377023" cy="351316"/>
            <a:chOff x="3802" y="2858"/>
            <a:chExt cx="616" cy="574"/>
          </a:xfrm>
          <a:solidFill>
            <a:srgbClr val="005A9E"/>
          </a:solidFill>
        </p:grpSpPr>
        <p:sp>
          <p:nvSpPr>
            <p:cNvPr id="71" name="Rectangle 19"/>
            <p:cNvSpPr>
              <a:spLocks noChangeArrowheads="1"/>
            </p:cNvSpPr>
            <p:nvPr/>
          </p:nvSpPr>
          <p:spPr bwMode="auto">
            <a:xfrm>
              <a:off x="3802" y="3205"/>
              <a:ext cx="129" cy="227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2" name="Rectangle 20"/>
            <p:cNvSpPr>
              <a:spLocks noChangeArrowheads="1"/>
            </p:cNvSpPr>
            <p:nvPr/>
          </p:nvSpPr>
          <p:spPr bwMode="auto">
            <a:xfrm>
              <a:off x="3964" y="3174"/>
              <a:ext cx="129" cy="258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3" name="Rectangle 21"/>
            <p:cNvSpPr>
              <a:spLocks noChangeArrowheads="1"/>
            </p:cNvSpPr>
            <p:nvPr/>
          </p:nvSpPr>
          <p:spPr bwMode="auto">
            <a:xfrm>
              <a:off x="4129" y="3131"/>
              <a:ext cx="129" cy="301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4" name="Rectangle 22"/>
            <p:cNvSpPr>
              <a:spLocks noChangeArrowheads="1"/>
            </p:cNvSpPr>
            <p:nvPr/>
          </p:nvSpPr>
          <p:spPr bwMode="auto">
            <a:xfrm>
              <a:off x="4289" y="3078"/>
              <a:ext cx="129" cy="354"/>
            </a:xfrm>
            <a:prstGeom prst="rect">
              <a:avLst/>
            </a:pr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5" name="Freeform 23"/>
            <p:cNvSpPr/>
            <p:nvPr/>
          </p:nvSpPr>
          <p:spPr bwMode="auto">
            <a:xfrm>
              <a:off x="3888" y="2858"/>
              <a:ext cx="370" cy="270"/>
            </a:xfrm>
            <a:custGeom>
              <a:avLst/>
              <a:gdLst>
                <a:gd name="T0" fmla="*/ 94 w 155"/>
                <a:gd name="T1" fmla="*/ 21 h 113"/>
                <a:gd name="T2" fmla="*/ 0 w 155"/>
                <a:gd name="T3" fmla="*/ 72 h 113"/>
                <a:gd name="T4" fmla="*/ 114 w 155"/>
                <a:gd name="T5" fmla="*/ 63 h 113"/>
                <a:gd name="T6" fmla="*/ 122 w 155"/>
                <a:gd name="T7" fmla="*/ 82 h 113"/>
                <a:gd name="T8" fmla="*/ 155 w 155"/>
                <a:gd name="T9" fmla="*/ 0 h 113"/>
                <a:gd name="T10" fmla="*/ 85 w 155"/>
                <a:gd name="T11" fmla="*/ 2 h 113"/>
                <a:gd name="T12" fmla="*/ 94 w 155"/>
                <a:gd name="T13" fmla="*/ 21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3">
                  <a:moveTo>
                    <a:pt x="94" y="21"/>
                  </a:moveTo>
                  <a:cubicBezTo>
                    <a:pt x="85" y="33"/>
                    <a:pt x="53" y="68"/>
                    <a:pt x="0" y="72"/>
                  </a:cubicBezTo>
                  <a:cubicBezTo>
                    <a:pt x="0" y="72"/>
                    <a:pt x="31" y="113"/>
                    <a:pt x="114" y="63"/>
                  </a:cubicBezTo>
                  <a:cubicBezTo>
                    <a:pt x="122" y="82"/>
                    <a:pt x="122" y="82"/>
                    <a:pt x="122" y="82"/>
                  </a:cubicBezTo>
                  <a:cubicBezTo>
                    <a:pt x="155" y="0"/>
                    <a:pt x="155" y="0"/>
                    <a:pt x="155" y="0"/>
                  </a:cubicBezTo>
                  <a:cubicBezTo>
                    <a:pt x="85" y="2"/>
                    <a:pt x="85" y="2"/>
                    <a:pt x="85" y="2"/>
                  </a:cubicBezTo>
                  <a:lnTo>
                    <a:pt x="94" y="21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9" name="Group 26"/>
          <p:cNvGrpSpPr>
            <a:grpSpLocks noChangeAspect="1"/>
          </p:cNvGrpSpPr>
          <p:nvPr/>
        </p:nvGrpSpPr>
        <p:grpSpPr bwMode="auto">
          <a:xfrm>
            <a:off x="7334400" y="4246324"/>
            <a:ext cx="487893" cy="241877"/>
            <a:chOff x="5676" y="2597"/>
            <a:chExt cx="1061" cy="526"/>
          </a:xfrm>
          <a:solidFill>
            <a:srgbClr val="18478F"/>
          </a:solidFill>
        </p:grpSpPr>
        <p:sp>
          <p:nvSpPr>
            <p:cNvPr id="77" name="Freeform 27"/>
            <p:cNvSpPr/>
            <p:nvPr/>
          </p:nvSpPr>
          <p:spPr bwMode="auto">
            <a:xfrm>
              <a:off x="5747" y="2597"/>
              <a:ext cx="181" cy="115"/>
            </a:xfrm>
            <a:custGeom>
              <a:avLst/>
              <a:gdLst>
                <a:gd name="T0" fmla="*/ 25 w 76"/>
                <a:gd name="T1" fmla="*/ 48 h 48"/>
                <a:gd name="T2" fmla="*/ 64 w 76"/>
                <a:gd name="T3" fmla="*/ 44 h 48"/>
                <a:gd name="T4" fmla="*/ 76 w 76"/>
                <a:gd name="T5" fmla="*/ 13 h 48"/>
                <a:gd name="T6" fmla="*/ 39 w 76"/>
                <a:gd name="T7" fmla="*/ 15 h 48"/>
                <a:gd name="T8" fmla="*/ 23 w 76"/>
                <a:gd name="T9" fmla="*/ 10 h 48"/>
                <a:gd name="T10" fmla="*/ 7 w 76"/>
                <a:gd name="T11" fmla="*/ 20 h 48"/>
                <a:gd name="T12" fmla="*/ 25 w 76"/>
                <a:gd name="T1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48">
                  <a:moveTo>
                    <a:pt x="25" y="48"/>
                  </a:moveTo>
                  <a:cubicBezTo>
                    <a:pt x="64" y="44"/>
                    <a:pt x="64" y="44"/>
                    <a:pt x="64" y="44"/>
                  </a:cubicBezTo>
                  <a:cubicBezTo>
                    <a:pt x="66" y="36"/>
                    <a:pt x="69" y="26"/>
                    <a:pt x="76" y="13"/>
                  </a:cubicBezTo>
                  <a:cubicBezTo>
                    <a:pt x="76" y="13"/>
                    <a:pt x="70" y="0"/>
                    <a:pt x="39" y="15"/>
                  </a:cubicBezTo>
                  <a:cubicBezTo>
                    <a:pt x="39" y="15"/>
                    <a:pt x="32" y="14"/>
                    <a:pt x="23" y="10"/>
                  </a:cubicBezTo>
                  <a:cubicBezTo>
                    <a:pt x="23" y="10"/>
                    <a:pt x="0" y="4"/>
                    <a:pt x="7" y="20"/>
                  </a:cubicBezTo>
                  <a:lnTo>
                    <a:pt x="25" y="48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8" name="Freeform 28"/>
            <p:cNvSpPr>
              <a:spLocks noEditPoints="1"/>
            </p:cNvSpPr>
            <p:nvPr/>
          </p:nvSpPr>
          <p:spPr bwMode="auto">
            <a:xfrm>
              <a:off x="5759" y="2613"/>
              <a:ext cx="169" cy="101"/>
            </a:xfrm>
            <a:custGeom>
              <a:avLst/>
              <a:gdLst>
                <a:gd name="T0" fmla="*/ 20 w 71"/>
                <a:gd name="T1" fmla="*/ 42 h 42"/>
                <a:gd name="T2" fmla="*/ 2 w 71"/>
                <a:gd name="T3" fmla="*/ 13 h 42"/>
                <a:gd name="T4" fmla="*/ 1 w 71"/>
                <a:gd name="T5" fmla="*/ 4 h 42"/>
                <a:gd name="T6" fmla="*/ 10 w 71"/>
                <a:gd name="T7" fmla="*/ 1 h 42"/>
                <a:gd name="T8" fmla="*/ 18 w 71"/>
                <a:gd name="T9" fmla="*/ 2 h 42"/>
                <a:gd name="T10" fmla="*/ 18 w 71"/>
                <a:gd name="T11" fmla="*/ 2 h 42"/>
                <a:gd name="T12" fmla="*/ 34 w 71"/>
                <a:gd name="T13" fmla="*/ 8 h 42"/>
                <a:gd name="T14" fmla="*/ 59 w 71"/>
                <a:gd name="T15" fmla="*/ 0 h 42"/>
                <a:gd name="T16" fmla="*/ 71 w 71"/>
                <a:gd name="T17" fmla="*/ 6 h 42"/>
                <a:gd name="T18" fmla="*/ 71 w 71"/>
                <a:gd name="T19" fmla="*/ 6 h 42"/>
                <a:gd name="T20" fmla="*/ 71 w 71"/>
                <a:gd name="T21" fmla="*/ 6 h 42"/>
                <a:gd name="T22" fmla="*/ 60 w 71"/>
                <a:gd name="T23" fmla="*/ 37 h 42"/>
                <a:gd name="T24" fmla="*/ 60 w 71"/>
                <a:gd name="T25" fmla="*/ 37 h 42"/>
                <a:gd name="T26" fmla="*/ 20 w 71"/>
                <a:gd name="T27" fmla="*/ 42 h 42"/>
                <a:gd name="T28" fmla="*/ 10 w 71"/>
                <a:gd name="T29" fmla="*/ 2 h 42"/>
                <a:gd name="T30" fmla="*/ 2 w 71"/>
                <a:gd name="T31" fmla="*/ 5 h 42"/>
                <a:gd name="T32" fmla="*/ 3 w 71"/>
                <a:gd name="T33" fmla="*/ 13 h 42"/>
                <a:gd name="T34" fmla="*/ 20 w 71"/>
                <a:gd name="T35" fmla="*/ 40 h 42"/>
                <a:gd name="T36" fmla="*/ 59 w 71"/>
                <a:gd name="T37" fmla="*/ 36 h 42"/>
                <a:gd name="T38" fmla="*/ 70 w 71"/>
                <a:gd name="T39" fmla="*/ 6 h 42"/>
                <a:gd name="T40" fmla="*/ 59 w 71"/>
                <a:gd name="T41" fmla="*/ 1 h 42"/>
                <a:gd name="T42" fmla="*/ 34 w 71"/>
                <a:gd name="T43" fmla="*/ 9 h 42"/>
                <a:gd name="T44" fmla="*/ 34 w 71"/>
                <a:gd name="T45" fmla="*/ 9 h 42"/>
                <a:gd name="T46" fmla="*/ 34 w 71"/>
                <a:gd name="T47" fmla="*/ 9 h 42"/>
                <a:gd name="T48" fmla="*/ 18 w 71"/>
                <a:gd name="T49" fmla="*/ 3 h 42"/>
                <a:gd name="T50" fmla="*/ 10 w 71"/>
                <a:gd name="T51" fmla="*/ 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1" h="42">
                  <a:moveTo>
                    <a:pt x="20" y="42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0" y="9"/>
                    <a:pt x="0" y="6"/>
                    <a:pt x="1" y="4"/>
                  </a:cubicBezTo>
                  <a:cubicBezTo>
                    <a:pt x="3" y="2"/>
                    <a:pt x="6" y="1"/>
                    <a:pt x="10" y="1"/>
                  </a:cubicBezTo>
                  <a:cubicBezTo>
                    <a:pt x="14" y="1"/>
                    <a:pt x="18" y="2"/>
                    <a:pt x="18" y="2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26" y="6"/>
                    <a:pt x="33" y="7"/>
                    <a:pt x="34" y="8"/>
                  </a:cubicBezTo>
                  <a:cubicBezTo>
                    <a:pt x="44" y="3"/>
                    <a:pt x="52" y="0"/>
                    <a:pt x="59" y="0"/>
                  </a:cubicBezTo>
                  <a:cubicBezTo>
                    <a:pt x="69" y="0"/>
                    <a:pt x="71" y="6"/>
                    <a:pt x="71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66" y="17"/>
                    <a:pt x="62" y="28"/>
                    <a:pt x="60" y="37"/>
                  </a:cubicBezTo>
                  <a:cubicBezTo>
                    <a:pt x="60" y="37"/>
                    <a:pt x="60" y="37"/>
                    <a:pt x="60" y="37"/>
                  </a:cubicBezTo>
                  <a:lnTo>
                    <a:pt x="20" y="42"/>
                  </a:lnTo>
                  <a:close/>
                  <a:moveTo>
                    <a:pt x="10" y="2"/>
                  </a:moveTo>
                  <a:cubicBezTo>
                    <a:pt x="7" y="2"/>
                    <a:pt x="4" y="3"/>
                    <a:pt x="2" y="5"/>
                  </a:cubicBezTo>
                  <a:cubicBezTo>
                    <a:pt x="1" y="7"/>
                    <a:pt x="1" y="9"/>
                    <a:pt x="3" y="13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59" y="36"/>
                    <a:pt x="59" y="36"/>
                    <a:pt x="59" y="36"/>
                  </a:cubicBezTo>
                  <a:cubicBezTo>
                    <a:pt x="61" y="27"/>
                    <a:pt x="64" y="17"/>
                    <a:pt x="70" y="6"/>
                  </a:cubicBezTo>
                  <a:cubicBezTo>
                    <a:pt x="70" y="5"/>
                    <a:pt x="67" y="1"/>
                    <a:pt x="59" y="1"/>
                  </a:cubicBezTo>
                  <a:cubicBezTo>
                    <a:pt x="52" y="1"/>
                    <a:pt x="44" y="4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27" y="8"/>
                    <a:pt x="18" y="3"/>
                  </a:cubicBezTo>
                  <a:cubicBezTo>
                    <a:pt x="17" y="3"/>
                    <a:pt x="14" y="2"/>
                    <a:pt x="10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9" name="Freeform 29"/>
            <p:cNvSpPr/>
            <p:nvPr/>
          </p:nvSpPr>
          <p:spPr bwMode="auto">
            <a:xfrm>
              <a:off x="5795" y="2709"/>
              <a:ext cx="119" cy="43"/>
            </a:xfrm>
            <a:custGeom>
              <a:avLst/>
              <a:gdLst>
                <a:gd name="T0" fmla="*/ 41 w 50"/>
                <a:gd name="T1" fmla="*/ 0 h 18"/>
                <a:gd name="T2" fmla="*/ 7 w 50"/>
                <a:gd name="T3" fmla="*/ 4 h 18"/>
                <a:gd name="T4" fmla="*/ 1 w 50"/>
                <a:gd name="T5" fmla="*/ 12 h 18"/>
                <a:gd name="T6" fmla="*/ 8 w 50"/>
                <a:gd name="T7" fmla="*/ 17 h 18"/>
                <a:gd name="T8" fmla="*/ 43 w 50"/>
                <a:gd name="T9" fmla="*/ 14 h 18"/>
                <a:gd name="T10" fmla="*/ 49 w 50"/>
                <a:gd name="T11" fmla="*/ 6 h 18"/>
                <a:gd name="T12" fmla="*/ 41 w 50"/>
                <a:gd name="T13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" h="18">
                  <a:moveTo>
                    <a:pt x="41" y="0"/>
                  </a:moveTo>
                  <a:cubicBezTo>
                    <a:pt x="7" y="4"/>
                    <a:pt x="7" y="4"/>
                    <a:pt x="7" y="4"/>
                  </a:cubicBezTo>
                  <a:cubicBezTo>
                    <a:pt x="3" y="5"/>
                    <a:pt x="0" y="8"/>
                    <a:pt x="1" y="12"/>
                  </a:cubicBezTo>
                  <a:cubicBezTo>
                    <a:pt x="1" y="15"/>
                    <a:pt x="5" y="18"/>
                    <a:pt x="8" y="17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7" y="13"/>
                    <a:pt x="50" y="10"/>
                    <a:pt x="49" y="6"/>
                  </a:cubicBezTo>
                  <a:cubicBezTo>
                    <a:pt x="49" y="3"/>
                    <a:pt x="45" y="0"/>
                    <a:pt x="41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0" name="Freeform 30"/>
            <p:cNvSpPr>
              <a:spLocks noEditPoints="1"/>
            </p:cNvSpPr>
            <p:nvPr/>
          </p:nvSpPr>
          <p:spPr bwMode="auto">
            <a:xfrm>
              <a:off x="5795" y="2707"/>
              <a:ext cx="119" cy="45"/>
            </a:xfrm>
            <a:custGeom>
              <a:avLst/>
              <a:gdLst>
                <a:gd name="T0" fmla="*/ 8 w 50"/>
                <a:gd name="T1" fmla="*/ 19 h 19"/>
                <a:gd name="T2" fmla="*/ 0 w 50"/>
                <a:gd name="T3" fmla="*/ 13 h 19"/>
                <a:gd name="T4" fmla="*/ 2 w 50"/>
                <a:gd name="T5" fmla="*/ 7 h 19"/>
                <a:gd name="T6" fmla="*/ 7 w 50"/>
                <a:gd name="T7" fmla="*/ 5 h 19"/>
                <a:gd name="T8" fmla="*/ 41 w 50"/>
                <a:gd name="T9" fmla="*/ 1 h 19"/>
                <a:gd name="T10" fmla="*/ 50 w 50"/>
                <a:gd name="T11" fmla="*/ 7 h 19"/>
                <a:gd name="T12" fmla="*/ 48 w 50"/>
                <a:gd name="T13" fmla="*/ 12 h 19"/>
                <a:gd name="T14" fmla="*/ 43 w 50"/>
                <a:gd name="T15" fmla="*/ 15 h 19"/>
                <a:gd name="T16" fmla="*/ 9 w 50"/>
                <a:gd name="T17" fmla="*/ 19 h 19"/>
                <a:gd name="T18" fmla="*/ 8 w 50"/>
                <a:gd name="T19" fmla="*/ 19 h 19"/>
                <a:gd name="T20" fmla="*/ 42 w 50"/>
                <a:gd name="T21" fmla="*/ 2 h 19"/>
                <a:gd name="T22" fmla="*/ 41 w 50"/>
                <a:gd name="T23" fmla="*/ 2 h 19"/>
                <a:gd name="T24" fmla="*/ 7 w 50"/>
                <a:gd name="T25" fmla="*/ 6 h 19"/>
                <a:gd name="T26" fmla="*/ 3 w 50"/>
                <a:gd name="T27" fmla="*/ 8 h 19"/>
                <a:gd name="T28" fmla="*/ 1 w 50"/>
                <a:gd name="T29" fmla="*/ 12 h 19"/>
                <a:gd name="T30" fmla="*/ 8 w 50"/>
                <a:gd name="T31" fmla="*/ 18 h 19"/>
                <a:gd name="T32" fmla="*/ 43 w 50"/>
                <a:gd name="T33" fmla="*/ 14 h 19"/>
                <a:gd name="T34" fmla="*/ 47 w 50"/>
                <a:gd name="T35" fmla="*/ 12 h 19"/>
                <a:gd name="T36" fmla="*/ 49 w 50"/>
                <a:gd name="T37" fmla="*/ 7 h 19"/>
                <a:gd name="T38" fmla="*/ 42 w 50"/>
                <a:gd name="T39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19">
                  <a:moveTo>
                    <a:pt x="8" y="19"/>
                  </a:moveTo>
                  <a:cubicBezTo>
                    <a:pt x="4" y="19"/>
                    <a:pt x="0" y="16"/>
                    <a:pt x="0" y="13"/>
                  </a:cubicBezTo>
                  <a:cubicBezTo>
                    <a:pt x="0" y="11"/>
                    <a:pt x="0" y="9"/>
                    <a:pt x="2" y="7"/>
                  </a:cubicBezTo>
                  <a:cubicBezTo>
                    <a:pt x="3" y="6"/>
                    <a:pt x="5" y="5"/>
                    <a:pt x="7" y="5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5" y="0"/>
                    <a:pt x="49" y="3"/>
                    <a:pt x="50" y="7"/>
                  </a:cubicBezTo>
                  <a:cubicBezTo>
                    <a:pt x="50" y="9"/>
                    <a:pt x="49" y="11"/>
                    <a:pt x="48" y="12"/>
                  </a:cubicBezTo>
                  <a:cubicBezTo>
                    <a:pt x="47" y="14"/>
                    <a:pt x="45" y="15"/>
                    <a:pt x="43" y="15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8" y="19"/>
                    <a:pt x="8" y="19"/>
                    <a:pt x="8" y="19"/>
                  </a:cubicBezTo>
                  <a:close/>
                  <a:moveTo>
                    <a:pt x="42" y="2"/>
                  </a:moveTo>
                  <a:cubicBezTo>
                    <a:pt x="42" y="2"/>
                    <a:pt x="42" y="2"/>
                    <a:pt x="41" y="2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5" y="6"/>
                    <a:pt x="4" y="7"/>
                    <a:pt x="3" y="8"/>
                  </a:cubicBezTo>
                  <a:cubicBezTo>
                    <a:pt x="1" y="9"/>
                    <a:pt x="1" y="11"/>
                    <a:pt x="1" y="12"/>
                  </a:cubicBezTo>
                  <a:cubicBezTo>
                    <a:pt x="2" y="16"/>
                    <a:pt x="5" y="18"/>
                    <a:pt x="8" y="18"/>
                  </a:cubicBezTo>
                  <a:cubicBezTo>
                    <a:pt x="43" y="14"/>
                    <a:pt x="43" y="14"/>
                    <a:pt x="43" y="14"/>
                  </a:cubicBezTo>
                  <a:cubicBezTo>
                    <a:pt x="45" y="14"/>
                    <a:pt x="46" y="13"/>
                    <a:pt x="47" y="12"/>
                  </a:cubicBezTo>
                  <a:cubicBezTo>
                    <a:pt x="48" y="10"/>
                    <a:pt x="49" y="9"/>
                    <a:pt x="49" y="7"/>
                  </a:cubicBezTo>
                  <a:cubicBezTo>
                    <a:pt x="48" y="4"/>
                    <a:pt x="45" y="2"/>
                    <a:pt x="42" y="2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1" name="Freeform 31"/>
            <p:cNvSpPr>
              <a:spLocks noEditPoints="1"/>
            </p:cNvSpPr>
            <p:nvPr/>
          </p:nvSpPr>
          <p:spPr bwMode="auto">
            <a:xfrm>
              <a:off x="5676" y="2752"/>
              <a:ext cx="424" cy="371"/>
            </a:xfrm>
            <a:custGeom>
              <a:avLst/>
              <a:gdLst>
                <a:gd name="T0" fmla="*/ 153 w 178"/>
                <a:gd name="T1" fmla="*/ 137 h 155"/>
                <a:gd name="T2" fmla="*/ 157 w 178"/>
                <a:gd name="T3" fmla="*/ 137 h 155"/>
                <a:gd name="T4" fmla="*/ 165 w 178"/>
                <a:gd name="T5" fmla="*/ 138 h 155"/>
                <a:gd name="T6" fmla="*/ 168 w 178"/>
                <a:gd name="T7" fmla="*/ 139 h 155"/>
                <a:gd name="T8" fmla="*/ 176 w 178"/>
                <a:gd name="T9" fmla="*/ 135 h 155"/>
                <a:gd name="T10" fmla="*/ 172 w 178"/>
                <a:gd name="T11" fmla="*/ 128 h 155"/>
                <a:gd name="T12" fmla="*/ 166 w 178"/>
                <a:gd name="T13" fmla="*/ 105 h 155"/>
                <a:gd name="T14" fmla="*/ 134 w 178"/>
                <a:gd name="T15" fmla="*/ 34 h 155"/>
                <a:gd name="T16" fmla="*/ 95 w 178"/>
                <a:gd name="T17" fmla="*/ 2 h 155"/>
                <a:gd name="T18" fmla="*/ 94 w 178"/>
                <a:gd name="T19" fmla="*/ 0 h 155"/>
                <a:gd name="T20" fmla="*/ 58 w 178"/>
                <a:gd name="T21" fmla="*/ 4 h 155"/>
                <a:gd name="T22" fmla="*/ 35 w 178"/>
                <a:gd name="T23" fmla="*/ 37 h 155"/>
                <a:gd name="T24" fmla="*/ 21 w 178"/>
                <a:gd name="T25" fmla="*/ 133 h 155"/>
                <a:gd name="T26" fmla="*/ 15 w 178"/>
                <a:gd name="T27" fmla="*/ 148 h 155"/>
                <a:gd name="T28" fmla="*/ 15 w 178"/>
                <a:gd name="T29" fmla="*/ 153 h 155"/>
                <a:gd name="T30" fmla="*/ 24 w 178"/>
                <a:gd name="T31" fmla="*/ 153 h 155"/>
                <a:gd name="T32" fmla="*/ 36 w 178"/>
                <a:gd name="T33" fmla="*/ 150 h 155"/>
                <a:gd name="T34" fmla="*/ 36 w 178"/>
                <a:gd name="T35" fmla="*/ 150 h 155"/>
                <a:gd name="T36" fmla="*/ 36 w 178"/>
                <a:gd name="T37" fmla="*/ 150 h 155"/>
                <a:gd name="T38" fmla="*/ 68 w 178"/>
                <a:gd name="T39" fmla="*/ 153 h 155"/>
                <a:gd name="T40" fmla="*/ 153 w 178"/>
                <a:gd name="T41" fmla="*/ 137 h 155"/>
                <a:gd name="T42" fmla="*/ 67 w 178"/>
                <a:gd name="T43" fmla="*/ 57 h 155"/>
                <a:gd name="T44" fmla="*/ 81 w 178"/>
                <a:gd name="T45" fmla="*/ 50 h 155"/>
                <a:gd name="T46" fmla="*/ 80 w 178"/>
                <a:gd name="T47" fmla="*/ 42 h 155"/>
                <a:gd name="T48" fmla="*/ 86 w 178"/>
                <a:gd name="T49" fmla="*/ 41 h 155"/>
                <a:gd name="T50" fmla="*/ 88 w 178"/>
                <a:gd name="T51" fmla="*/ 49 h 155"/>
                <a:gd name="T52" fmla="*/ 102 w 178"/>
                <a:gd name="T53" fmla="*/ 50 h 155"/>
                <a:gd name="T54" fmla="*/ 100 w 178"/>
                <a:gd name="T55" fmla="*/ 55 h 155"/>
                <a:gd name="T56" fmla="*/ 75 w 178"/>
                <a:gd name="T57" fmla="*/ 62 h 155"/>
                <a:gd name="T58" fmla="*/ 92 w 178"/>
                <a:gd name="T59" fmla="*/ 70 h 155"/>
                <a:gd name="T60" fmla="*/ 106 w 178"/>
                <a:gd name="T61" fmla="*/ 92 h 155"/>
                <a:gd name="T62" fmla="*/ 93 w 178"/>
                <a:gd name="T63" fmla="*/ 98 h 155"/>
                <a:gd name="T64" fmla="*/ 94 w 178"/>
                <a:gd name="T65" fmla="*/ 106 h 155"/>
                <a:gd name="T66" fmla="*/ 87 w 178"/>
                <a:gd name="T67" fmla="*/ 107 h 155"/>
                <a:gd name="T68" fmla="*/ 86 w 178"/>
                <a:gd name="T69" fmla="*/ 99 h 155"/>
                <a:gd name="T70" fmla="*/ 69 w 178"/>
                <a:gd name="T71" fmla="*/ 97 h 155"/>
                <a:gd name="T72" fmla="*/ 70 w 178"/>
                <a:gd name="T73" fmla="*/ 92 h 155"/>
                <a:gd name="T74" fmla="*/ 97 w 178"/>
                <a:gd name="T75" fmla="*/ 90 h 155"/>
                <a:gd name="T76" fmla="*/ 93 w 178"/>
                <a:gd name="T77" fmla="*/ 78 h 155"/>
                <a:gd name="T78" fmla="*/ 78 w 178"/>
                <a:gd name="T79" fmla="*/ 74 h 155"/>
                <a:gd name="T80" fmla="*/ 67 w 178"/>
                <a:gd name="T81" fmla="*/ 57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78" h="155">
                  <a:moveTo>
                    <a:pt x="153" y="137"/>
                  </a:moveTo>
                  <a:cubicBezTo>
                    <a:pt x="153" y="137"/>
                    <a:pt x="154" y="137"/>
                    <a:pt x="157" y="137"/>
                  </a:cubicBezTo>
                  <a:cubicBezTo>
                    <a:pt x="160" y="137"/>
                    <a:pt x="162" y="137"/>
                    <a:pt x="165" y="138"/>
                  </a:cubicBezTo>
                  <a:cubicBezTo>
                    <a:pt x="165" y="138"/>
                    <a:pt x="166" y="139"/>
                    <a:pt x="168" y="139"/>
                  </a:cubicBezTo>
                  <a:cubicBezTo>
                    <a:pt x="172" y="139"/>
                    <a:pt x="174" y="137"/>
                    <a:pt x="176" y="135"/>
                  </a:cubicBezTo>
                  <a:cubicBezTo>
                    <a:pt x="176" y="135"/>
                    <a:pt x="178" y="132"/>
                    <a:pt x="172" y="128"/>
                  </a:cubicBezTo>
                  <a:cubicBezTo>
                    <a:pt x="172" y="128"/>
                    <a:pt x="162" y="123"/>
                    <a:pt x="166" y="105"/>
                  </a:cubicBezTo>
                  <a:cubicBezTo>
                    <a:pt x="166" y="105"/>
                    <a:pt x="171" y="57"/>
                    <a:pt x="134" y="34"/>
                  </a:cubicBezTo>
                  <a:cubicBezTo>
                    <a:pt x="133" y="33"/>
                    <a:pt x="96" y="10"/>
                    <a:pt x="95" y="2"/>
                  </a:cubicBezTo>
                  <a:cubicBezTo>
                    <a:pt x="95" y="2"/>
                    <a:pt x="95" y="1"/>
                    <a:pt x="94" y="0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4" y="12"/>
                    <a:pt x="46" y="24"/>
                    <a:pt x="35" y="37"/>
                  </a:cubicBezTo>
                  <a:cubicBezTo>
                    <a:pt x="35" y="37"/>
                    <a:pt x="0" y="78"/>
                    <a:pt x="21" y="133"/>
                  </a:cubicBezTo>
                  <a:cubicBezTo>
                    <a:pt x="21" y="134"/>
                    <a:pt x="22" y="137"/>
                    <a:pt x="15" y="148"/>
                  </a:cubicBezTo>
                  <a:cubicBezTo>
                    <a:pt x="15" y="148"/>
                    <a:pt x="14" y="151"/>
                    <a:pt x="15" y="153"/>
                  </a:cubicBezTo>
                  <a:cubicBezTo>
                    <a:pt x="16" y="155"/>
                    <a:pt x="19" y="155"/>
                    <a:pt x="24" y="153"/>
                  </a:cubicBezTo>
                  <a:cubicBezTo>
                    <a:pt x="24" y="153"/>
                    <a:pt x="28" y="151"/>
                    <a:pt x="36" y="150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6" y="150"/>
                    <a:pt x="49" y="153"/>
                    <a:pt x="68" y="153"/>
                  </a:cubicBezTo>
                  <a:cubicBezTo>
                    <a:pt x="88" y="153"/>
                    <a:pt x="119" y="150"/>
                    <a:pt x="153" y="137"/>
                  </a:cubicBezTo>
                  <a:close/>
                  <a:moveTo>
                    <a:pt x="67" y="57"/>
                  </a:moveTo>
                  <a:cubicBezTo>
                    <a:pt x="67" y="57"/>
                    <a:pt x="69" y="52"/>
                    <a:pt x="81" y="50"/>
                  </a:cubicBezTo>
                  <a:cubicBezTo>
                    <a:pt x="80" y="42"/>
                    <a:pt x="80" y="42"/>
                    <a:pt x="80" y="42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9"/>
                    <a:pt x="96" y="48"/>
                    <a:pt x="102" y="50"/>
                  </a:cubicBezTo>
                  <a:cubicBezTo>
                    <a:pt x="100" y="55"/>
                    <a:pt x="100" y="55"/>
                    <a:pt x="100" y="55"/>
                  </a:cubicBezTo>
                  <a:cubicBezTo>
                    <a:pt x="100" y="55"/>
                    <a:pt x="78" y="52"/>
                    <a:pt x="75" y="62"/>
                  </a:cubicBezTo>
                  <a:cubicBezTo>
                    <a:pt x="75" y="62"/>
                    <a:pt x="73" y="69"/>
                    <a:pt x="92" y="70"/>
                  </a:cubicBezTo>
                  <a:cubicBezTo>
                    <a:pt x="92" y="70"/>
                    <a:pt x="119" y="73"/>
                    <a:pt x="106" y="92"/>
                  </a:cubicBezTo>
                  <a:cubicBezTo>
                    <a:pt x="106" y="92"/>
                    <a:pt x="102" y="97"/>
                    <a:pt x="93" y="98"/>
                  </a:cubicBezTo>
                  <a:cubicBezTo>
                    <a:pt x="94" y="106"/>
                    <a:pt x="94" y="106"/>
                    <a:pt x="94" y="106"/>
                  </a:cubicBezTo>
                  <a:cubicBezTo>
                    <a:pt x="87" y="107"/>
                    <a:pt x="87" y="107"/>
                    <a:pt x="87" y="107"/>
                  </a:cubicBezTo>
                  <a:cubicBezTo>
                    <a:pt x="86" y="99"/>
                    <a:pt x="86" y="99"/>
                    <a:pt x="86" y="99"/>
                  </a:cubicBezTo>
                  <a:cubicBezTo>
                    <a:pt x="86" y="99"/>
                    <a:pt x="75" y="100"/>
                    <a:pt x="69" y="97"/>
                  </a:cubicBezTo>
                  <a:cubicBezTo>
                    <a:pt x="70" y="92"/>
                    <a:pt x="70" y="92"/>
                    <a:pt x="70" y="92"/>
                  </a:cubicBezTo>
                  <a:cubicBezTo>
                    <a:pt x="70" y="92"/>
                    <a:pt x="84" y="98"/>
                    <a:pt x="97" y="90"/>
                  </a:cubicBezTo>
                  <a:cubicBezTo>
                    <a:pt x="97" y="90"/>
                    <a:pt x="108" y="82"/>
                    <a:pt x="93" y="78"/>
                  </a:cubicBezTo>
                  <a:cubicBezTo>
                    <a:pt x="93" y="78"/>
                    <a:pt x="85" y="76"/>
                    <a:pt x="78" y="74"/>
                  </a:cubicBezTo>
                  <a:cubicBezTo>
                    <a:pt x="78" y="74"/>
                    <a:pt x="60" y="70"/>
                    <a:pt x="67" y="57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2" name="Freeform 32"/>
            <p:cNvSpPr/>
            <p:nvPr/>
          </p:nvSpPr>
          <p:spPr bwMode="auto">
            <a:xfrm>
              <a:off x="6433" y="2606"/>
              <a:ext cx="176" cy="108"/>
            </a:xfrm>
            <a:custGeom>
              <a:avLst/>
              <a:gdLst>
                <a:gd name="T0" fmla="*/ 21 w 74"/>
                <a:gd name="T1" fmla="*/ 45 h 45"/>
                <a:gd name="T2" fmla="*/ 60 w 74"/>
                <a:gd name="T3" fmla="*/ 44 h 45"/>
                <a:gd name="T4" fmla="*/ 74 w 74"/>
                <a:gd name="T5" fmla="*/ 15 h 45"/>
                <a:gd name="T6" fmla="*/ 38 w 74"/>
                <a:gd name="T7" fmla="*/ 14 h 45"/>
                <a:gd name="T8" fmla="*/ 23 w 74"/>
                <a:gd name="T9" fmla="*/ 8 h 45"/>
                <a:gd name="T10" fmla="*/ 6 w 74"/>
                <a:gd name="T11" fmla="*/ 17 h 45"/>
                <a:gd name="T12" fmla="*/ 21 w 74"/>
                <a:gd name="T1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45">
                  <a:moveTo>
                    <a:pt x="21" y="45"/>
                  </a:moveTo>
                  <a:cubicBezTo>
                    <a:pt x="60" y="44"/>
                    <a:pt x="60" y="44"/>
                    <a:pt x="60" y="44"/>
                  </a:cubicBezTo>
                  <a:cubicBezTo>
                    <a:pt x="62" y="37"/>
                    <a:pt x="66" y="27"/>
                    <a:pt x="74" y="15"/>
                  </a:cubicBezTo>
                  <a:cubicBezTo>
                    <a:pt x="74" y="15"/>
                    <a:pt x="69" y="2"/>
                    <a:pt x="38" y="14"/>
                  </a:cubicBezTo>
                  <a:cubicBezTo>
                    <a:pt x="38" y="14"/>
                    <a:pt x="31" y="13"/>
                    <a:pt x="23" y="8"/>
                  </a:cubicBezTo>
                  <a:cubicBezTo>
                    <a:pt x="23" y="8"/>
                    <a:pt x="0" y="0"/>
                    <a:pt x="6" y="17"/>
                  </a:cubicBezTo>
                  <a:lnTo>
                    <a:pt x="21" y="4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3" name="Freeform 33"/>
            <p:cNvSpPr>
              <a:spLocks noEditPoints="1"/>
            </p:cNvSpPr>
            <p:nvPr/>
          </p:nvSpPr>
          <p:spPr bwMode="auto">
            <a:xfrm>
              <a:off x="6442" y="2621"/>
              <a:ext cx="167" cy="95"/>
            </a:xfrm>
            <a:custGeom>
              <a:avLst/>
              <a:gdLst>
                <a:gd name="T0" fmla="*/ 17 w 70"/>
                <a:gd name="T1" fmla="*/ 40 h 40"/>
                <a:gd name="T2" fmla="*/ 2 w 70"/>
                <a:gd name="T3" fmla="*/ 11 h 40"/>
                <a:gd name="T4" fmla="*/ 2 w 70"/>
                <a:gd name="T5" fmla="*/ 2 h 40"/>
                <a:gd name="T6" fmla="*/ 9 w 70"/>
                <a:gd name="T7" fmla="*/ 0 h 40"/>
                <a:gd name="T8" fmla="*/ 19 w 70"/>
                <a:gd name="T9" fmla="*/ 1 h 40"/>
                <a:gd name="T10" fmla="*/ 19 w 70"/>
                <a:gd name="T11" fmla="*/ 1 h 40"/>
                <a:gd name="T12" fmla="*/ 34 w 70"/>
                <a:gd name="T13" fmla="*/ 8 h 40"/>
                <a:gd name="T14" fmla="*/ 56 w 70"/>
                <a:gd name="T15" fmla="*/ 2 h 40"/>
                <a:gd name="T16" fmla="*/ 70 w 70"/>
                <a:gd name="T17" fmla="*/ 9 h 40"/>
                <a:gd name="T18" fmla="*/ 70 w 70"/>
                <a:gd name="T19" fmla="*/ 9 h 40"/>
                <a:gd name="T20" fmla="*/ 70 w 70"/>
                <a:gd name="T21" fmla="*/ 10 h 40"/>
                <a:gd name="T22" fmla="*/ 56 w 70"/>
                <a:gd name="T23" fmla="*/ 39 h 40"/>
                <a:gd name="T24" fmla="*/ 56 w 70"/>
                <a:gd name="T25" fmla="*/ 39 h 40"/>
                <a:gd name="T26" fmla="*/ 17 w 70"/>
                <a:gd name="T27" fmla="*/ 40 h 40"/>
                <a:gd name="T28" fmla="*/ 9 w 70"/>
                <a:gd name="T29" fmla="*/ 1 h 40"/>
                <a:gd name="T30" fmla="*/ 3 w 70"/>
                <a:gd name="T31" fmla="*/ 3 h 40"/>
                <a:gd name="T32" fmla="*/ 3 w 70"/>
                <a:gd name="T33" fmla="*/ 11 h 40"/>
                <a:gd name="T34" fmla="*/ 17 w 70"/>
                <a:gd name="T35" fmla="*/ 39 h 40"/>
                <a:gd name="T36" fmla="*/ 55 w 70"/>
                <a:gd name="T37" fmla="*/ 38 h 40"/>
                <a:gd name="T38" fmla="*/ 69 w 70"/>
                <a:gd name="T39" fmla="*/ 9 h 40"/>
                <a:gd name="T40" fmla="*/ 56 w 70"/>
                <a:gd name="T41" fmla="*/ 4 h 40"/>
                <a:gd name="T42" fmla="*/ 34 w 70"/>
                <a:gd name="T43" fmla="*/ 9 h 40"/>
                <a:gd name="T44" fmla="*/ 34 w 70"/>
                <a:gd name="T45" fmla="*/ 9 h 40"/>
                <a:gd name="T46" fmla="*/ 34 w 70"/>
                <a:gd name="T47" fmla="*/ 9 h 40"/>
                <a:gd name="T48" fmla="*/ 18 w 70"/>
                <a:gd name="T49" fmla="*/ 2 h 40"/>
                <a:gd name="T50" fmla="*/ 9 w 70"/>
                <a:gd name="T51" fmla="*/ 1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0" h="40">
                  <a:moveTo>
                    <a:pt x="17" y="40"/>
                  </a:moveTo>
                  <a:cubicBezTo>
                    <a:pt x="2" y="11"/>
                    <a:pt x="2" y="11"/>
                    <a:pt x="2" y="11"/>
                  </a:cubicBezTo>
                  <a:cubicBezTo>
                    <a:pt x="0" y="7"/>
                    <a:pt x="0" y="4"/>
                    <a:pt x="2" y="2"/>
                  </a:cubicBezTo>
                  <a:cubicBezTo>
                    <a:pt x="3" y="0"/>
                    <a:pt x="5" y="0"/>
                    <a:pt x="9" y="0"/>
                  </a:cubicBezTo>
                  <a:cubicBezTo>
                    <a:pt x="14" y="0"/>
                    <a:pt x="19" y="1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26" y="6"/>
                    <a:pt x="33" y="8"/>
                    <a:pt x="34" y="8"/>
                  </a:cubicBezTo>
                  <a:cubicBezTo>
                    <a:pt x="43" y="4"/>
                    <a:pt x="50" y="2"/>
                    <a:pt x="56" y="2"/>
                  </a:cubicBezTo>
                  <a:cubicBezTo>
                    <a:pt x="68" y="2"/>
                    <a:pt x="70" y="9"/>
                    <a:pt x="70" y="9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10"/>
                    <a:pt x="70" y="10"/>
                    <a:pt x="70" y="10"/>
                  </a:cubicBezTo>
                  <a:cubicBezTo>
                    <a:pt x="64" y="20"/>
                    <a:pt x="59" y="30"/>
                    <a:pt x="56" y="39"/>
                  </a:cubicBezTo>
                  <a:cubicBezTo>
                    <a:pt x="56" y="39"/>
                    <a:pt x="56" y="39"/>
                    <a:pt x="56" y="39"/>
                  </a:cubicBezTo>
                  <a:lnTo>
                    <a:pt x="17" y="40"/>
                  </a:lnTo>
                  <a:close/>
                  <a:moveTo>
                    <a:pt x="9" y="1"/>
                  </a:moveTo>
                  <a:cubicBezTo>
                    <a:pt x="6" y="1"/>
                    <a:pt x="4" y="1"/>
                    <a:pt x="3" y="3"/>
                  </a:cubicBezTo>
                  <a:cubicBezTo>
                    <a:pt x="1" y="4"/>
                    <a:pt x="1" y="7"/>
                    <a:pt x="3" y="11"/>
                  </a:cubicBezTo>
                  <a:cubicBezTo>
                    <a:pt x="17" y="39"/>
                    <a:pt x="17" y="39"/>
                    <a:pt x="17" y="39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8" y="29"/>
                    <a:pt x="63" y="19"/>
                    <a:pt x="69" y="9"/>
                  </a:cubicBezTo>
                  <a:cubicBezTo>
                    <a:pt x="69" y="8"/>
                    <a:pt x="66" y="4"/>
                    <a:pt x="56" y="4"/>
                  </a:cubicBezTo>
                  <a:cubicBezTo>
                    <a:pt x="50" y="4"/>
                    <a:pt x="43" y="5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9"/>
                    <a:pt x="27" y="8"/>
                    <a:pt x="18" y="2"/>
                  </a:cubicBezTo>
                  <a:cubicBezTo>
                    <a:pt x="18" y="2"/>
                    <a:pt x="13" y="1"/>
                    <a:pt x="9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4" name="Freeform 34"/>
            <p:cNvSpPr/>
            <p:nvPr/>
          </p:nvSpPr>
          <p:spPr bwMode="auto">
            <a:xfrm>
              <a:off x="6471" y="2721"/>
              <a:ext cx="114" cy="34"/>
            </a:xfrm>
            <a:custGeom>
              <a:avLst/>
              <a:gdLst>
                <a:gd name="T0" fmla="*/ 40 w 48"/>
                <a:gd name="T1" fmla="*/ 0 h 14"/>
                <a:gd name="T2" fmla="*/ 6 w 48"/>
                <a:gd name="T3" fmla="*/ 1 h 14"/>
                <a:gd name="T4" fmla="*/ 0 w 48"/>
                <a:gd name="T5" fmla="*/ 7 h 14"/>
                <a:gd name="T6" fmla="*/ 7 w 48"/>
                <a:gd name="T7" fmla="*/ 14 h 14"/>
                <a:gd name="T8" fmla="*/ 41 w 48"/>
                <a:gd name="T9" fmla="*/ 13 h 14"/>
                <a:gd name="T10" fmla="*/ 48 w 48"/>
                <a:gd name="T11" fmla="*/ 6 h 14"/>
                <a:gd name="T12" fmla="*/ 40 w 48"/>
                <a:gd name="T1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14">
                  <a:moveTo>
                    <a:pt x="40" y="0"/>
                  </a:moveTo>
                  <a:cubicBezTo>
                    <a:pt x="6" y="1"/>
                    <a:pt x="6" y="1"/>
                    <a:pt x="6" y="1"/>
                  </a:cubicBezTo>
                  <a:cubicBezTo>
                    <a:pt x="3" y="1"/>
                    <a:pt x="0" y="4"/>
                    <a:pt x="0" y="7"/>
                  </a:cubicBezTo>
                  <a:cubicBezTo>
                    <a:pt x="0" y="11"/>
                    <a:pt x="3" y="14"/>
                    <a:pt x="7" y="14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5" y="12"/>
                    <a:pt x="48" y="10"/>
                    <a:pt x="48" y="6"/>
                  </a:cubicBezTo>
                  <a:cubicBezTo>
                    <a:pt x="47" y="2"/>
                    <a:pt x="44" y="0"/>
                    <a:pt x="40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5" name="Freeform 35"/>
            <p:cNvSpPr>
              <a:spLocks noEditPoints="1"/>
            </p:cNvSpPr>
            <p:nvPr/>
          </p:nvSpPr>
          <p:spPr bwMode="auto">
            <a:xfrm>
              <a:off x="6468" y="2719"/>
              <a:ext cx="117" cy="36"/>
            </a:xfrm>
            <a:custGeom>
              <a:avLst/>
              <a:gdLst>
                <a:gd name="T0" fmla="*/ 8 w 49"/>
                <a:gd name="T1" fmla="*/ 15 h 15"/>
                <a:gd name="T2" fmla="*/ 0 w 49"/>
                <a:gd name="T3" fmla="*/ 8 h 15"/>
                <a:gd name="T4" fmla="*/ 2 w 49"/>
                <a:gd name="T5" fmla="*/ 3 h 15"/>
                <a:gd name="T6" fmla="*/ 7 w 49"/>
                <a:gd name="T7" fmla="*/ 1 h 15"/>
                <a:gd name="T8" fmla="*/ 42 w 49"/>
                <a:gd name="T9" fmla="*/ 0 h 15"/>
                <a:gd name="T10" fmla="*/ 49 w 49"/>
                <a:gd name="T11" fmla="*/ 7 h 15"/>
                <a:gd name="T12" fmla="*/ 42 w 49"/>
                <a:gd name="T13" fmla="*/ 14 h 15"/>
                <a:gd name="T14" fmla="*/ 8 w 49"/>
                <a:gd name="T15" fmla="*/ 15 h 15"/>
                <a:gd name="T16" fmla="*/ 42 w 49"/>
                <a:gd name="T17" fmla="*/ 1 h 15"/>
                <a:gd name="T18" fmla="*/ 41 w 49"/>
                <a:gd name="T19" fmla="*/ 1 h 15"/>
                <a:gd name="T20" fmla="*/ 7 w 49"/>
                <a:gd name="T21" fmla="*/ 2 h 15"/>
                <a:gd name="T22" fmla="*/ 3 w 49"/>
                <a:gd name="T23" fmla="*/ 4 h 15"/>
                <a:gd name="T24" fmla="*/ 1 w 49"/>
                <a:gd name="T25" fmla="*/ 8 h 15"/>
                <a:gd name="T26" fmla="*/ 8 w 49"/>
                <a:gd name="T27" fmla="*/ 14 h 15"/>
                <a:gd name="T28" fmla="*/ 8 w 49"/>
                <a:gd name="T29" fmla="*/ 14 h 15"/>
                <a:gd name="T30" fmla="*/ 42 w 49"/>
                <a:gd name="T31" fmla="*/ 13 h 15"/>
                <a:gd name="T32" fmla="*/ 48 w 49"/>
                <a:gd name="T33" fmla="*/ 7 h 15"/>
                <a:gd name="T34" fmla="*/ 42 w 49"/>
                <a:gd name="T35" fmla="*/ 1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9" h="15">
                  <a:moveTo>
                    <a:pt x="8" y="15"/>
                  </a:moveTo>
                  <a:cubicBezTo>
                    <a:pt x="4" y="15"/>
                    <a:pt x="0" y="12"/>
                    <a:pt x="0" y="8"/>
                  </a:cubicBezTo>
                  <a:cubicBezTo>
                    <a:pt x="0" y="6"/>
                    <a:pt x="1" y="5"/>
                    <a:pt x="2" y="3"/>
                  </a:cubicBezTo>
                  <a:cubicBezTo>
                    <a:pt x="4" y="2"/>
                    <a:pt x="5" y="1"/>
                    <a:pt x="7" y="1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6" y="0"/>
                    <a:pt x="49" y="3"/>
                    <a:pt x="49" y="7"/>
                  </a:cubicBezTo>
                  <a:cubicBezTo>
                    <a:pt x="49" y="11"/>
                    <a:pt x="46" y="14"/>
                    <a:pt x="42" y="14"/>
                  </a:cubicBezTo>
                  <a:lnTo>
                    <a:pt x="8" y="15"/>
                  </a:lnTo>
                  <a:close/>
                  <a:moveTo>
                    <a:pt x="42" y="1"/>
                  </a:moveTo>
                  <a:cubicBezTo>
                    <a:pt x="41" y="1"/>
                    <a:pt x="41" y="1"/>
                    <a:pt x="41" y="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2"/>
                    <a:pt x="4" y="3"/>
                    <a:pt x="3" y="4"/>
                  </a:cubicBezTo>
                  <a:cubicBezTo>
                    <a:pt x="2" y="5"/>
                    <a:pt x="1" y="7"/>
                    <a:pt x="1" y="8"/>
                  </a:cubicBezTo>
                  <a:cubicBezTo>
                    <a:pt x="1" y="12"/>
                    <a:pt x="4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42" y="13"/>
                    <a:pt x="42" y="13"/>
                    <a:pt x="42" y="13"/>
                  </a:cubicBezTo>
                  <a:cubicBezTo>
                    <a:pt x="45" y="13"/>
                    <a:pt x="48" y="10"/>
                    <a:pt x="48" y="7"/>
                  </a:cubicBezTo>
                  <a:cubicBezTo>
                    <a:pt x="48" y="4"/>
                    <a:pt x="45" y="1"/>
                    <a:pt x="42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6" name="Freeform 36"/>
            <p:cNvSpPr>
              <a:spLocks noEditPoints="1"/>
            </p:cNvSpPr>
            <p:nvPr/>
          </p:nvSpPr>
          <p:spPr bwMode="auto">
            <a:xfrm>
              <a:off x="6335" y="2762"/>
              <a:ext cx="402" cy="354"/>
            </a:xfrm>
            <a:custGeom>
              <a:avLst/>
              <a:gdLst>
                <a:gd name="T0" fmla="*/ 163 w 169"/>
                <a:gd name="T1" fmla="*/ 131 h 148"/>
                <a:gd name="T2" fmla="*/ 159 w 169"/>
                <a:gd name="T3" fmla="*/ 108 h 148"/>
                <a:gd name="T4" fmla="*/ 135 w 169"/>
                <a:gd name="T5" fmla="*/ 36 h 148"/>
                <a:gd name="T6" fmla="*/ 99 w 169"/>
                <a:gd name="T7" fmla="*/ 2 h 148"/>
                <a:gd name="T8" fmla="*/ 99 w 169"/>
                <a:gd name="T9" fmla="*/ 0 h 148"/>
                <a:gd name="T10" fmla="*/ 63 w 169"/>
                <a:gd name="T11" fmla="*/ 1 h 148"/>
                <a:gd name="T12" fmla="*/ 38 w 169"/>
                <a:gd name="T13" fmla="*/ 31 h 148"/>
                <a:gd name="T14" fmla="*/ 15 w 169"/>
                <a:gd name="T15" fmla="*/ 124 h 148"/>
                <a:gd name="T16" fmla="*/ 8 w 169"/>
                <a:gd name="T17" fmla="*/ 139 h 148"/>
                <a:gd name="T18" fmla="*/ 8 w 169"/>
                <a:gd name="T19" fmla="*/ 139 h 148"/>
                <a:gd name="T20" fmla="*/ 7 w 169"/>
                <a:gd name="T21" fmla="*/ 143 h 148"/>
                <a:gd name="T22" fmla="*/ 16 w 169"/>
                <a:gd name="T23" fmla="*/ 144 h 148"/>
                <a:gd name="T24" fmla="*/ 28 w 169"/>
                <a:gd name="T25" fmla="*/ 142 h 148"/>
                <a:gd name="T26" fmla="*/ 28 w 169"/>
                <a:gd name="T27" fmla="*/ 142 h 148"/>
                <a:gd name="T28" fmla="*/ 29 w 169"/>
                <a:gd name="T29" fmla="*/ 142 h 148"/>
                <a:gd name="T30" fmla="*/ 78 w 169"/>
                <a:gd name="T31" fmla="*/ 148 h 148"/>
                <a:gd name="T32" fmla="*/ 143 w 169"/>
                <a:gd name="T33" fmla="*/ 139 h 148"/>
                <a:gd name="T34" fmla="*/ 155 w 169"/>
                <a:gd name="T35" fmla="*/ 141 h 148"/>
                <a:gd name="T36" fmla="*/ 159 w 169"/>
                <a:gd name="T37" fmla="*/ 142 h 148"/>
                <a:gd name="T38" fmla="*/ 167 w 169"/>
                <a:gd name="T39" fmla="*/ 138 h 148"/>
                <a:gd name="T40" fmla="*/ 163 w 169"/>
                <a:gd name="T41" fmla="*/ 131 h 148"/>
                <a:gd name="T42" fmla="*/ 107 w 169"/>
                <a:gd name="T43" fmla="*/ 101 h 148"/>
                <a:gd name="T44" fmla="*/ 56 w 169"/>
                <a:gd name="T45" fmla="*/ 100 h 148"/>
                <a:gd name="T46" fmla="*/ 56 w 169"/>
                <a:gd name="T47" fmla="*/ 96 h 148"/>
                <a:gd name="T48" fmla="*/ 70 w 169"/>
                <a:gd name="T49" fmla="*/ 79 h 148"/>
                <a:gd name="T50" fmla="*/ 70 w 169"/>
                <a:gd name="T51" fmla="*/ 73 h 148"/>
                <a:gd name="T52" fmla="*/ 57 w 169"/>
                <a:gd name="T53" fmla="*/ 73 h 148"/>
                <a:gd name="T54" fmla="*/ 57 w 169"/>
                <a:gd name="T55" fmla="*/ 67 h 148"/>
                <a:gd name="T56" fmla="*/ 68 w 169"/>
                <a:gd name="T57" fmla="*/ 67 h 148"/>
                <a:gd name="T58" fmla="*/ 67 w 169"/>
                <a:gd name="T59" fmla="*/ 57 h 148"/>
                <a:gd name="T60" fmla="*/ 91 w 169"/>
                <a:gd name="T61" fmla="*/ 39 h 148"/>
                <a:gd name="T62" fmla="*/ 104 w 169"/>
                <a:gd name="T63" fmla="*/ 41 h 148"/>
                <a:gd name="T64" fmla="*/ 102 w 169"/>
                <a:gd name="T65" fmla="*/ 47 h 148"/>
                <a:gd name="T66" fmla="*/ 91 w 169"/>
                <a:gd name="T67" fmla="*/ 45 h 148"/>
                <a:gd name="T68" fmla="*/ 77 w 169"/>
                <a:gd name="T69" fmla="*/ 57 h 148"/>
                <a:gd name="T70" fmla="*/ 79 w 169"/>
                <a:gd name="T71" fmla="*/ 67 h 148"/>
                <a:gd name="T72" fmla="*/ 97 w 169"/>
                <a:gd name="T73" fmla="*/ 67 h 148"/>
                <a:gd name="T74" fmla="*/ 96 w 169"/>
                <a:gd name="T75" fmla="*/ 73 h 148"/>
                <a:gd name="T76" fmla="*/ 80 w 169"/>
                <a:gd name="T77" fmla="*/ 73 h 148"/>
                <a:gd name="T78" fmla="*/ 79 w 169"/>
                <a:gd name="T79" fmla="*/ 83 h 148"/>
                <a:gd name="T80" fmla="*/ 71 w 169"/>
                <a:gd name="T81" fmla="*/ 93 h 148"/>
                <a:gd name="T82" fmla="*/ 71 w 169"/>
                <a:gd name="T83" fmla="*/ 94 h 148"/>
                <a:gd name="T84" fmla="*/ 107 w 169"/>
                <a:gd name="T85" fmla="*/ 94 h 148"/>
                <a:gd name="T86" fmla="*/ 107 w 169"/>
                <a:gd name="T87" fmla="*/ 10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9" h="148">
                  <a:moveTo>
                    <a:pt x="163" y="131"/>
                  </a:moveTo>
                  <a:cubicBezTo>
                    <a:pt x="163" y="131"/>
                    <a:pt x="154" y="125"/>
                    <a:pt x="159" y="108"/>
                  </a:cubicBezTo>
                  <a:cubicBezTo>
                    <a:pt x="159" y="108"/>
                    <a:pt x="168" y="62"/>
                    <a:pt x="135" y="36"/>
                  </a:cubicBezTo>
                  <a:cubicBezTo>
                    <a:pt x="133" y="35"/>
                    <a:pt x="100" y="10"/>
                    <a:pt x="99" y="2"/>
                  </a:cubicBezTo>
                  <a:cubicBezTo>
                    <a:pt x="99" y="2"/>
                    <a:pt x="99" y="1"/>
                    <a:pt x="99" y="0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58" y="9"/>
                    <a:pt x="50" y="19"/>
                    <a:pt x="38" y="31"/>
                  </a:cubicBezTo>
                  <a:cubicBezTo>
                    <a:pt x="37" y="32"/>
                    <a:pt x="0" y="69"/>
                    <a:pt x="15" y="124"/>
                  </a:cubicBezTo>
                  <a:cubicBezTo>
                    <a:pt x="15" y="125"/>
                    <a:pt x="16" y="128"/>
                    <a:pt x="8" y="139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8" y="139"/>
                    <a:pt x="6" y="142"/>
                    <a:pt x="7" y="143"/>
                  </a:cubicBezTo>
                  <a:cubicBezTo>
                    <a:pt x="9" y="145"/>
                    <a:pt x="12" y="145"/>
                    <a:pt x="16" y="144"/>
                  </a:cubicBezTo>
                  <a:cubicBezTo>
                    <a:pt x="16" y="144"/>
                    <a:pt x="21" y="143"/>
                    <a:pt x="28" y="142"/>
                  </a:cubicBezTo>
                  <a:cubicBezTo>
                    <a:pt x="28" y="142"/>
                    <a:pt x="28" y="142"/>
                    <a:pt x="28" y="142"/>
                  </a:cubicBezTo>
                  <a:cubicBezTo>
                    <a:pt x="29" y="142"/>
                    <a:pt x="29" y="142"/>
                    <a:pt x="29" y="142"/>
                  </a:cubicBezTo>
                  <a:cubicBezTo>
                    <a:pt x="29" y="142"/>
                    <a:pt x="48" y="148"/>
                    <a:pt x="78" y="148"/>
                  </a:cubicBezTo>
                  <a:cubicBezTo>
                    <a:pt x="100" y="148"/>
                    <a:pt x="122" y="145"/>
                    <a:pt x="143" y="139"/>
                  </a:cubicBezTo>
                  <a:cubicBezTo>
                    <a:pt x="143" y="139"/>
                    <a:pt x="149" y="138"/>
                    <a:pt x="155" y="141"/>
                  </a:cubicBezTo>
                  <a:cubicBezTo>
                    <a:pt x="155" y="141"/>
                    <a:pt x="157" y="142"/>
                    <a:pt x="159" y="142"/>
                  </a:cubicBezTo>
                  <a:cubicBezTo>
                    <a:pt x="162" y="142"/>
                    <a:pt x="165" y="140"/>
                    <a:pt x="167" y="138"/>
                  </a:cubicBezTo>
                  <a:cubicBezTo>
                    <a:pt x="167" y="138"/>
                    <a:pt x="169" y="135"/>
                    <a:pt x="163" y="131"/>
                  </a:cubicBezTo>
                  <a:close/>
                  <a:moveTo>
                    <a:pt x="107" y="101"/>
                  </a:moveTo>
                  <a:cubicBezTo>
                    <a:pt x="56" y="100"/>
                    <a:pt x="56" y="100"/>
                    <a:pt x="56" y="100"/>
                  </a:cubicBezTo>
                  <a:cubicBezTo>
                    <a:pt x="56" y="96"/>
                    <a:pt x="56" y="96"/>
                    <a:pt x="56" y="96"/>
                  </a:cubicBezTo>
                  <a:cubicBezTo>
                    <a:pt x="64" y="93"/>
                    <a:pt x="70" y="86"/>
                    <a:pt x="70" y="79"/>
                  </a:cubicBezTo>
                  <a:cubicBezTo>
                    <a:pt x="70" y="77"/>
                    <a:pt x="70" y="75"/>
                    <a:pt x="70" y="73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68" y="67"/>
                    <a:pt x="68" y="67"/>
                    <a:pt x="68" y="67"/>
                  </a:cubicBezTo>
                  <a:cubicBezTo>
                    <a:pt x="68" y="64"/>
                    <a:pt x="67" y="61"/>
                    <a:pt x="67" y="57"/>
                  </a:cubicBezTo>
                  <a:cubicBezTo>
                    <a:pt x="67" y="46"/>
                    <a:pt x="77" y="39"/>
                    <a:pt x="91" y="39"/>
                  </a:cubicBezTo>
                  <a:cubicBezTo>
                    <a:pt x="97" y="39"/>
                    <a:pt x="102" y="40"/>
                    <a:pt x="104" y="41"/>
                  </a:cubicBezTo>
                  <a:cubicBezTo>
                    <a:pt x="102" y="47"/>
                    <a:pt x="102" y="47"/>
                    <a:pt x="102" y="47"/>
                  </a:cubicBezTo>
                  <a:cubicBezTo>
                    <a:pt x="100" y="46"/>
                    <a:pt x="96" y="45"/>
                    <a:pt x="91" y="45"/>
                  </a:cubicBezTo>
                  <a:cubicBezTo>
                    <a:pt x="81" y="45"/>
                    <a:pt x="77" y="50"/>
                    <a:pt x="77" y="57"/>
                  </a:cubicBezTo>
                  <a:cubicBezTo>
                    <a:pt x="77" y="61"/>
                    <a:pt x="78" y="64"/>
                    <a:pt x="79" y="67"/>
                  </a:cubicBezTo>
                  <a:cubicBezTo>
                    <a:pt x="97" y="67"/>
                    <a:pt x="97" y="67"/>
                    <a:pt x="97" y="67"/>
                  </a:cubicBezTo>
                  <a:cubicBezTo>
                    <a:pt x="96" y="73"/>
                    <a:pt x="96" y="73"/>
                    <a:pt x="96" y="73"/>
                  </a:cubicBezTo>
                  <a:cubicBezTo>
                    <a:pt x="80" y="73"/>
                    <a:pt x="80" y="73"/>
                    <a:pt x="80" y="73"/>
                  </a:cubicBezTo>
                  <a:cubicBezTo>
                    <a:pt x="80" y="76"/>
                    <a:pt x="80" y="80"/>
                    <a:pt x="79" y="83"/>
                  </a:cubicBezTo>
                  <a:cubicBezTo>
                    <a:pt x="78" y="87"/>
                    <a:pt x="75" y="91"/>
                    <a:pt x="71" y="93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107" y="94"/>
                    <a:pt x="107" y="94"/>
                    <a:pt x="107" y="94"/>
                  </a:cubicBezTo>
                  <a:lnTo>
                    <a:pt x="107" y="101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7" name="Freeform 37"/>
            <p:cNvSpPr/>
            <p:nvPr/>
          </p:nvSpPr>
          <p:spPr bwMode="auto">
            <a:xfrm>
              <a:off x="6147" y="2633"/>
              <a:ext cx="129" cy="81"/>
            </a:xfrm>
            <a:custGeom>
              <a:avLst/>
              <a:gdLst>
                <a:gd name="T0" fmla="*/ 14 w 54"/>
                <a:gd name="T1" fmla="*/ 34 h 34"/>
                <a:gd name="T2" fmla="*/ 43 w 54"/>
                <a:gd name="T3" fmla="*/ 34 h 34"/>
                <a:gd name="T4" fmla="*/ 54 w 54"/>
                <a:gd name="T5" fmla="*/ 13 h 34"/>
                <a:gd name="T6" fmla="*/ 28 w 54"/>
                <a:gd name="T7" fmla="*/ 12 h 34"/>
                <a:gd name="T8" fmla="*/ 16 w 54"/>
                <a:gd name="T9" fmla="*/ 6 h 34"/>
                <a:gd name="T10" fmla="*/ 4 w 54"/>
                <a:gd name="T11" fmla="*/ 13 h 34"/>
                <a:gd name="T12" fmla="*/ 14 w 54"/>
                <a:gd name="T1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34">
                  <a:moveTo>
                    <a:pt x="14" y="34"/>
                  </a:moveTo>
                  <a:cubicBezTo>
                    <a:pt x="43" y="34"/>
                    <a:pt x="43" y="34"/>
                    <a:pt x="43" y="34"/>
                  </a:cubicBezTo>
                  <a:cubicBezTo>
                    <a:pt x="45" y="29"/>
                    <a:pt x="48" y="22"/>
                    <a:pt x="54" y="13"/>
                  </a:cubicBezTo>
                  <a:cubicBezTo>
                    <a:pt x="54" y="13"/>
                    <a:pt x="51" y="3"/>
                    <a:pt x="28" y="12"/>
                  </a:cubicBezTo>
                  <a:cubicBezTo>
                    <a:pt x="28" y="12"/>
                    <a:pt x="22" y="11"/>
                    <a:pt x="16" y="6"/>
                  </a:cubicBezTo>
                  <a:cubicBezTo>
                    <a:pt x="16" y="6"/>
                    <a:pt x="0" y="0"/>
                    <a:pt x="4" y="13"/>
                  </a:cubicBezTo>
                  <a:lnTo>
                    <a:pt x="14" y="34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8" name="Freeform 38"/>
            <p:cNvSpPr>
              <a:spLocks noEditPoints="1"/>
            </p:cNvSpPr>
            <p:nvPr/>
          </p:nvSpPr>
          <p:spPr bwMode="auto">
            <a:xfrm>
              <a:off x="6152" y="2642"/>
              <a:ext cx="126" cy="74"/>
            </a:xfrm>
            <a:custGeom>
              <a:avLst/>
              <a:gdLst>
                <a:gd name="T0" fmla="*/ 12 w 53"/>
                <a:gd name="T1" fmla="*/ 31 h 31"/>
                <a:gd name="T2" fmla="*/ 1 w 53"/>
                <a:gd name="T3" fmla="*/ 9 h 31"/>
                <a:gd name="T4" fmla="*/ 2 w 53"/>
                <a:gd name="T5" fmla="*/ 2 h 31"/>
                <a:gd name="T6" fmla="*/ 7 w 53"/>
                <a:gd name="T7" fmla="*/ 0 h 31"/>
                <a:gd name="T8" fmla="*/ 15 w 53"/>
                <a:gd name="T9" fmla="*/ 2 h 31"/>
                <a:gd name="T10" fmla="*/ 15 w 53"/>
                <a:gd name="T11" fmla="*/ 2 h 31"/>
                <a:gd name="T12" fmla="*/ 25 w 53"/>
                <a:gd name="T13" fmla="*/ 7 h 31"/>
                <a:gd name="T14" fmla="*/ 42 w 53"/>
                <a:gd name="T15" fmla="*/ 3 h 31"/>
                <a:gd name="T16" fmla="*/ 53 w 53"/>
                <a:gd name="T17" fmla="*/ 9 h 31"/>
                <a:gd name="T18" fmla="*/ 53 w 53"/>
                <a:gd name="T19" fmla="*/ 9 h 31"/>
                <a:gd name="T20" fmla="*/ 53 w 53"/>
                <a:gd name="T21" fmla="*/ 9 h 31"/>
                <a:gd name="T22" fmla="*/ 42 w 53"/>
                <a:gd name="T23" fmla="*/ 31 h 31"/>
                <a:gd name="T24" fmla="*/ 42 w 53"/>
                <a:gd name="T25" fmla="*/ 31 h 31"/>
                <a:gd name="T26" fmla="*/ 12 w 53"/>
                <a:gd name="T27" fmla="*/ 31 h 31"/>
                <a:gd name="T28" fmla="*/ 7 w 53"/>
                <a:gd name="T29" fmla="*/ 1 h 31"/>
                <a:gd name="T30" fmla="*/ 2 w 53"/>
                <a:gd name="T31" fmla="*/ 3 h 31"/>
                <a:gd name="T32" fmla="*/ 2 w 53"/>
                <a:gd name="T33" fmla="*/ 9 h 31"/>
                <a:gd name="T34" fmla="*/ 13 w 53"/>
                <a:gd name="T35" fmla="*/ 30 h 31"/>
                <a:gd name="T36" fmla="*/ 41 w 53"/>
                <a:gd name="T37" fmla="*/ 30 h 31"/>
                <a:gd name="T38" fmla="*/ 52 w 53"/>
                <a:gd name="T39" fmla="*/ 9 h 31"/>
                <a:gd name="T40" fmla="*/ 42 w 53"/>
                <a:gd name="T41" fmla="*/ 4 h 31"/>
                <a:gd name="T42" fmla="*/ 26 w 53"/>
                <a:gd name="T43" fmla="*/ 8 h 31"/>
                <a:gd name="T44" fmla="*/ 26 w 53"/>
                <a:gd name="T45" fmla="*/ 8 h 31"/>
                <a:gd name="T46" fmla="*/ 25 w 53"/>
                <a:gd name="T47" fmla="*/ 8 h 31"/>
                <a:gd name="T48" fmla="*/ 14 w 53"/>
                <a:gd name="T49" fmla="*/ 3 h 31"/>
                <a:gd name="T50" fmla="*/ 7 w 53"/>
                <a:gd name="T51" fmla="*/ 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3" h="31">
                  <a:moveTo>
                    <a:pt x="12" y="31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0" y="6"/>
                    <a:pt x="0" y="4"/>
                    <a:pt x="2" y="2"/>
                  </a:cubicBezTo>
                  <a:cubicBezTo>
                    <a:pt x="3" y="1"/>
                    <a:pt x="4" y="0"/>
                    <a:pt x="7" y="0"/>
                  </a:cubicBezTo>
                  <a:cubicBezTo>
                    <a:pt x="10" y="0"/>
                    <a:pt x="14" y="2"/>
                    <a:pt x="15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20" y="6"/>
                    <a:pt x="25" y="7"/>
                    <a:pt x="25" y="7"/>
                  </a:cubicBezTo>
                  <a:cubicBezTo>
                    <a:pt x="32" y="5"/>
                    <a:pt x="37" y="3"/>
                    <a:pt x="42" y="3"/>
                  </a:cubicBezTo>
                  <a:cubicBezTo>
                    <a:pt x="51" y="3"/>
                    <a:pt x="53" y="9"/>
                    <a:pt x="53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48" y="17"/>
                    <a:pt x="44" y="24"/>
                    <a:pt x="42" y="31"/>
                  </a:cubicBezTo>
                  <a:cubicBezTo>
                    <a:pt x="42" y="31"/>
                    <a:pt x="42" y="31"/>
                    <a:pt x="42" y="31"/>
                  </a:cubicBezTo>
                  <a:lnTo>
                    <a:pt x="12" y="31"/>
                  </a:lnTo>
                  <a:close/>
                  <a:moveTo>
                    <a:pt x="7" y="1"/>
                  </a:moveTo>
                  <a:cubicBezTo>
                    <a:pt x="5" y="1"/>
                    <a:pt x="3" y="2"/>
                    <a:pt x="2" y="3"/>
                  </a:cubicBezTo>
                  <a:cubicBezTo>
                    <a:pt x="1" y="4"/>
                    <a:pt x="1" y="6"/>
                    <a:pt x="2" y="9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41" y="30"/>
                    <a:pt x="41" y="30"/>
                    <a:pt x="41" y="30"/>
                  </a:cubicBezTo>
                  <a:cubicBezTo>
                    <a:pt x="43" y="23"/>
                    <a:pt x="47" y="16"/>
                    <a:pt x="52" y="9"/>
                  </a:cubicBezTo>
                  <a:cubicBezTo>
                    <a:pt x="51" y="8"/>
                    <a:pt x="49" y="4"/>
                    <a:pt x="42" y="4"/>
                  </a:cubicBezTo>
                  <a:cubicBezTo>
                    <a:pt x="37" y="4"/>
                    <a:pt x="32" y="6"/>
                    <a:pt x="26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25" y="8"/>
                    <a:pt x="20" y="7"/>
                    <a:pt x="14" y="3"/>
                  </a:cubicBezTo>
                  <a:cubicBezTo>
                    <a:pt x="14" y="3"/>
                    <a:pt x="10" y="1"/>
                    <a:pt x="7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9" name="Freeform 39"/>
            <p:cNvSpPr/>
            <p:nvPr/>
          </p:nvSpPr>
          <p:spPr bwMode="auto">
            <a:xfrm>
              <a:off x="6171" y="2721"/>
              <a:ext cx="86" cy="24"/>
            </a:xfrm>
            <a:custGeom>
              <a:avLst/>
              <a:gdLst>
                <a:gd name="T0" fmla="*/ 31 w 36"/>
                <a:gd name="T1" fmla="*/ 0 h 10"/>
                <a:gd name="T2" fmla="*/ 5 w 36"/>
                <a:gd name="T3" fmla="*/ 0 h 10"/>
                <a:gd name="T4" fmla="*/ 0 w 36"/>
                <a:gd name="T5" fmla="*/ 5 h 10"/>
                <a:gd name="T6" fmla="*/ 5 w 36"/>
                <a:gd name="T7" fmla="*/ 10 h 10"/>
                <a:gd name="T8" fmla="*/ 31 w 36"/>
                <a:gd name="T9" fmla="*/ 10 h 10"/>
                <a:gd name="T10" fmla="*/ 36 w 36"/>
                <a:gd name="T11" fmla="*/ 5 h 10"/>
                <a:gd name="T12" fmla="*/ 31 w 36"/>
                <a:gd name="T1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10">
                  <a:moveTo>
                    <a:pt x="31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7"/>
                    <a:pt x="2" y="10"/>
                    <a:pt x="5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4" y="10"/>
                    <a:pt x="36" y="7"/>
                    <a:pt x="36" y="5"/>
                  </a:cubicBezTo>
                  <a:cubicBezTo>
                    <a:pt x="36" y="2"/>
                    <a:pt x="34" y="0"/>
                    <a:pt x="31" y="0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0" name="Freeform 40"/>
            <p:cNvSpPr>
              <a:spLocks noEditPoints="1"/>
            </p:cNvSpPr>
            <p:nvPr/>
          </p:nvSpPr>
          <p:spPr bwMode="auto">
            <a:xfrm>
              <a:off x="6171" y="2719"/>
              <a:ext cx="86" cy="26"/>
            </a:xfrm>
            <a:custGeom>
              <a:avLst/>
              <a:gdLst>
                <a:gd name="T0" fmla="*/ 5 w 36"/>
                <a:gd name="T1" fmla="*/ 11 h 11"/>
                <a:gd name="T2" fmla="*/ 0 w 36"/>
                <a:gd name="T3" fmla="*/ 6 h 11"/>
                <a:gd name="T4" fmla="*/ 1 w 36"/>
                <a:gd name="T5" fmla="*/ 2 h 11"/>
                <a:gd name="T6" fmla="*/ 5 w 36"/>
                <a:gd name="T7" fmla="*/ 0 h 11"/>
                <a:gd name="T8" fmla="*/ 31 w 36"/>
                <a:gd name="T9" fmla="*/ 0 h 11"/>
                <a:gd name="T10" fmla="*/ 36 w 36"/>
                <a:gd name="T11" fmla="*/ 6 h 11"/>
                <a:gd name="T12" fmla="*/ 31 w 36"/>
                <a:gd name="T13" fmla="*/ 11 h 11"/>
                <a:gd name="T14" fmla="*/ 5 w 36"/>
                <a:gd name="T15" fmla="*/ 11 h 11"/>
                <a:gd name="T16" fmla="*/ 31 w 36"/>
                <a:gd name="T17" fmla="*/ 1 h 11"/>
                <a:gd name="T18" fmla="*/ 5 w 36"/>
                <a:gd name="T19" fmla="*/ 1 h 11"/>
                <a:gd name="T20" fmla="*/ 2 w 36"/>
                <a:gd name="T21" fmla="*/ 3 h 11"/>
                <a:gd name="T22" fmla="*/ 1 w 36"/>
                <a:gd name="T23" fmla="*/ 6 h 11"/>
                <a:gd name="T24" fmla="*/ 5 w 36"/>
                <a:gd name="T25" fmla="*/ 10 h 11"/>
                <a:gd name="T26" fmla="*/ 5 w 36"/>
                <a:gd name="T27" fmla="*/ 11 h 11"/>
                <a:gd name="T28" fmla="*/ 5 w 36"/>
                <a:gd name="T29" fmla="*/ 10 h 11"/>
                <a:gd name="T30" fmla="*/ 31 w 36"/>
                <a:gd name="T31" fmla="*/ 10 h 11"/>
                <a:gd name="T32" fmla="*/ 35 w 36"/>
                <a:gd name="T33" fmla="*/ 6 h 11"/>
                <a:gd name="T34" fmla="*/ 31 w 36"/>
                <a:gd name="T35" fmla="*/ 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" h="11">
                  <a:moveTo>
                    <a:pt x="5" y="11"/>
                  </a:moveTo>
                  <a:cubicBezTo>
                    <a:pt x="2" y="11"/>
                    <a:pt x="0" y="9"/>
                    <a:pt x="0" y="6"/>
                  </a:cubicBezTo>
                  <a:cubicBezTo>
                    <a:pt x="0" y="4"/>
                    <a:pt x="0" y="3"/>
                    <a:pt x="1" y="2"/>
                  </a:cubicBezTo>
                  <a:cubicBezTo>
                    <a:pt x="2" y="1"/>
                    <a:pt x="4" y="0"/>
                    <a:pt x="5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4" y="0"/>
                    <a:pt x="36" y="3"/>
                    <a:pt x="36" y="6"/>
                  </a:cubicBezTo>
                  <a:cubicBezTo>
                    <a:pt x="36" y="9"/>
                    <a:pt x="34" y="11"/>
                    <a:pt x="31" y="11"/>
                  </a:cubicBezTo>
                  <a:lnTo>
                    <a:pt x="5" y="11"/>
                  </a:lnTo>
                  <a:close/>
                  <a:moveTo>
                    <a:pt x="31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4" y="1"/>
                    <a:pt x="3" y="2"/>
                    <a:pt x="2" y="3"/>
                  </a:cubicBezTo>
                  <a:cubicBezTo>
                    <a:pt x="1" y="3"/>
                    <a:pt x="1" y="5"/>
                    <a:pt x="1" y="6"/>
                  </a:cubicBezTo>
                  <a:cubicBezTo>
                    <a:pt x="1" y="8"/>
                    <a:pt x="3" y="10"/>
                    <a:pt x="5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31" y="10"/>
                    <a:pt x="31" y="10"/>
                    <a:pt x="31" y="10"/>
                  </a:cubicBezTo>
                  <a:cubicBezTo>
                    <a:pt x="33" y="10"/>
                    <a:pt x="35" y="8"/>
                    <a:pt x="35" y="6"/>
                  </a:cubicBezTo>
                  <a:cubicBezTo>
                    <a:pt x="35" y="3"/>
                    <a:pt x="33" y="1"/>
                    <a:pt x="31" y="1"/>
                  </a:cubicBez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1" name="Freeform 41"/>
            <p:cNvSpPr>
              <a:spLocks noEditPoints="1"/>
            </p:cNvSpPr>
            <p:nvPr/>
          </p:nvSpPr>
          <p:spPr bwMode="auto">
            <a:xfrm>
              <a:off x="6066" y="2752"/>
              <a:ext cx="300" cy="264"/>
            </a:xfrm>
            <a:custGeom>
              <a:avLst/>
              <a:gdLst>
                <a:gd name="T0" fmla="*/ 120 w 126"/>
                <a:gd name="T1" fmla="*/ 99 h 110"/>
                <a:gd name="T2" fmla="*/ 118 w 126"/>
                <a:gd name="T3" fmla="*/ 82 h 110"/>
                <a:gd name="T4" fmla="*/ 101 w 126"/>
                <a:gd name="T5" fmla="*/ 28 h 110"/>
                <a:gd name="T6" fmla="*/ 76 w 126"/>
                <a:gd name="T7" fmla="*/ 2 h 110"/>
                <a:gd name="T8" fmla="*/ 75 w 126"/>
                <a:gd name="T9" fmla="*/ 0 h 110"/>
                <a:gd name="T10" fmla="*/ 48 w 126"/>
                <a:gd name="T11" fmla="*/ 0 h 110"/>
                <a:gd name="T12" fmla="*/ 29 w 126"/>
                <a:gd name="T13" fmla="*/ 22 h 110"/>
                <a:gd name="T14" fmla="*/ 10 w 126"/>
                <a:gd name="T15" fmla="*/ 91 h 110"/>
                <a:gd name="T16" fmla="*/ 4 w 126"/>
                <a:gd name="T17" fmla="*/ 102 h 110"/>
                <a:gd name="T18" fmla="*/ 4 w 126"/>
                <a:gd name="T19" fmla="*/ 105 h 110"/>
                <a:gd name="T20" fmla="*/ 10 w 126"/>
                <a:gd name="T21" fmla="*/ 106 h 110"/>
                <a:gd name="T22" fmla="*/ 19 w 126"/>
                <a:gd name="T23" fmla="*/ 105 h 110"/>
                <a:gd name="T24" fmla="*/ 19 w 126"/>
                <a:gd name="T25" fmla="*/ 105 h 110"/>
                <a:gd name="T26" fmla="*/ 20 w 126"/>
                <a:gd name="T27" fmla="*/ 105 h 110"/>
                <a:gd name="T28" fmla="*/ 61 w 126"/>
                <a:gd name="T29" fmla="*/ 110 h 110"/>
                <a:gd name="T30" fmla="*/ 105 w 126"/>
                <a:gd name="T31" fmla="*/ 104 h 110"/>
                <a:gd name="T32" fmla="*/ 107 w 126"/>
                <a:gd name="T33" fmla="*/ 104 h 110"/>
                <a:gd name="T34" fmla="*/ 114 w 126"/>
                <a:gd name="T35" fmla="*/ 106 h 110"/>
                <a:gd name="T36" fmla="*/ 118 w 126"/>
                <a:gd name="T37" fmla="*/ 107 h 110"/>
                <a:gd name="T38" fmla="*/ 123 w 126"/>
                <a:gd name="T39" fmla="*/ 104 h 110"/>
                <a:gd name="T40" fmla="*/ 120 w 126"/>
                <a:gd name="T41" fmla="*/ 99 h 110"/>
                <a:gd name="T42" fmla="*/ 81 w 126"/>
                <a:gd name="T43" fmla="*/ 55 h 110"/>
                <a:gd name="T44" fmla="*/ 81 w 126"/>
                <a:gd name="T45" fmla="*/ 58 h 110"/>
                <a:gd name="T46" fmla="*/ 53 w 126"/>
                <a:gd name="T47" fmla="*/ 57 h 110"/>
                <a:gd name="T48" fmla="*/ 53 w 126"/>
                <a:gd name="T49" fmla="*/ 62 h 110"/>
                <a:gd name="T50" fmla="*/ 81 w 126"/>
                <a:gd name="T51" fmla="*/ 62 h 110"/>
                <a:gd name="T52" fmla="*/ 81 w 126"/>
                <a:gd name="T53" fmla="*/ 66 h 110"/>
                <a:gd name="T54" fmla="*/ 53 w 126"/>
                <a:gd name="T55" fmla="*/ 65 h 110"/>
                <a:gd name="T56" fmla="*/ 67 w 126"/>
                <a:gd name="T57" fmla="*/ 80 h 110"/>
                <a:gd name="T58" fmla="*/ 83 w 126"/>
                <a:gd name="T59" fmla="*/ 78 h 110"/>
                <a:gd name="T60" fmla="*/ 85 w 126"/>
                <a:gd name="T61" fmla="*/ 83 h 110"/>
                <a:gd name="T62" fmla="*/ 54 w 126"/>
                <a:gd name="T63" fmla="*/ 81 h 110"/>
                <a:gd name="T64" fmla="*/ 45 w 126"/>
                <a:gd name="T65" fmla="*/ 65 h 110"/>
                <a:gd name="T66" fmla="*/ 38 w 126"/>
                <a:gd name="T67" fmla="*/ 65 h 110"/>
                <a:gd name="T68" fmla="*/ 39 w 126"/>
                <a:gd name="T69" fmla="*/ 61 h 110"/>
                <a:gd name="T70" fmla="*/ 44 w 126"/>
                <a:gd name="T71" fmla="*/ 61 h 110"/>
                <a:gd name="T72" fmla="*/ 45 w 126"/>
                <a:gd name="T73" fmla="*/ 58 h 110"/>
                <a:gd name="T74" fmla="*/ 39 w 126"/>
                <a:gd name="T75" fmla="*/ 57 h 110"/>
                <a:gd name="T76" fmla="*/ 39 w 126"/>
                <a:gd name="T77" fmla="*/ 53 h 110"/>
                <a:gd name="T78" fmla="*/ 45 w 126"/>
                <a:gd name="T79" fmla="*/ 53 h 110"/>
                <a:gd name="T80" fmla="*/ 67 w 126"/>
                <a:gd name="T81" fmla="*/ 35 h 110"/>
                <a:gd name="T82" fmla="*/ 86 w 126"/>
                <a:gd name="T83" fmla="*/ 38 h 110"/>
                <a:gd name="T84" fmla="*/ 83 w 126"/>
                <a:gd name="T85" fmla="*/ 43 h 110"/>
                <a:gd name="T86" fmla="*/ 54 w 126"/>
                <a:gd name="T87" fmla="*/ 54 h 110"/>
                <a:gd name="T88" fmla="*/ 81 w 126"/>
                <a:gd name="T89" fmla="*/ 5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26" h="110">
                  <a:moveTo>
                    <a:pt x="120" y="99"/>
                  </a:moveTo>
                  <a:cubicBezTo>
                    <a:pt x="120" y="99"/>
                    <a:pt x="114" y="94"/>
                    <a:pt x="118" y="82"/>
                  </a:cubicBezTo>
                  <a:cubicBezTo>
                    <a:pt x="118" y="82"/>
                    <a:pt x="126" y="48"/>
                    <a:pt x="101" y="28"/>
                  </a:cubicBezTo>
                  <a:cubicBezTo>
                    <a:pt x="99" y="26"/>
                    <a:pt x="76" y="7"/>
                    <a:pt x="76" y="2"/>
                  </a:cubicBezTo>
                  <a:cubicBezTo>
                    <a:pt x="76" y="1"/>
                    <a:pt x="75" y="1"/>
                    <a:pt x="75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5" y="6"/>
                    <a:pt x="38" y="13"/>
                    <a:pt x="29" y="22"/>
                  </a:cubicBezTo>
                  <a:cubicBezTo>
                    <a:pt x="29" y="22"/>
                    <a:pt x="0" y="49"/>
                    <a:pt x="10" y="91"/>
                  </a:cubicBezTo>
                  <a:cubicBezTo>
                    <a:pt x="10" y="92"/>
                    <a:pt x="10" y="94"/>
                    <a:pt x="4" y="102"/>
                  </a:cubicBezTo>
                  <a:cubicBezTo>
                    <a:pt x="4" y="102"/>
                    <a:pt x="3" y="104"/>
                    <a:pt x="4" y="105"/>
                  </a:cubicBezTo>
                  <a:cubicBezTo>
                    <a:pt x="5" y="106"/>
                    <a:pt x="7" y="107"/>
                    <a:pt x="10" y="106"/>
                  </a:cubicBezTo>
                  <a:cubicBezTo>
                    <a:pt x="10" y="106"/>
                    <a:pt x="14" y="105"/>
                    <a:pt x="19" y="105"/>
                  </a:cubicBezTo>
                  <a:cubicBezTo>
                    <a:pt x="19" y="105"/>
                    <a:pt x="19" y="105"/>
                    <a:pt x="19" y="105"/>
                  </a:cubicBezTo>
                  <a:cubicBezTo>
                    <a:pt x="20" y="105"/>
                    <a:pt x="20" y="105"/>
                    <a:pt x="20" y="105"/>
                  </a:cubicBezTo>
                  <a:cubicBezTo>
                    <a:pt x="20" y="105"/>
                    <a:pt x="36" y="110"/>
                    <a:pt x="61" y="110"/>
                  </a:cubicBezTo>
                  <a:cubicBezTo>
                    <a:pt x="76" y="110"/>
                    <a:pt x="91" y="108"/>
                    <a:pt x="105" y="104"/>
                  </a:cubicBezTo>
                  <a:cubicBezTo>
                    <a:pt x="105" y="104"/>
                    <a:pt x="106" y="104"/>
                    <a:pt x="107" y="104"/>
                  </a:cubicBezTo>
                  <a:cubicBezTo>
                    <a:pt x="109" y="104"/>
                    <a:pt x="112" y="105"/>
                    <a:pt x="114" y="106"/>
                  </a:cubicBezTo>
                  <a:cubicBezTo>
                    <a:pt x="114" y="106"/>
                    <a:pt x="116" y="107"/>
                    <a:pt x="118" y="107"/>
                  </a:cubicBezTo>
                  <a:cubicBezTo>
                    <a:pt x="119" y="107"/>
                    <a:pt x="121" y="106"/>
                    <a:pt x="123" y="104"/>
                  </a:cubicBezTo>
                  <a:cubicBezTo>
                    <a:pt x="123" y="104"/>
                    <a:pt x="125" y="102"/>
                    <a:pt x="120" y="99"/>
                  </a:cubicBezTo>
                  <a:close/>
                  <a:moveTo>
                    <a:pt x="81" y="55"/>
                  </a:moveTo>
                  <a:cubicBezTo>
                    <a:pt x="81" y="58"/>
                    <a:pt x="81" y="58"/>
                    <a:pt x="81" y="58"/>
                  </a:cubicBezTo>
                  <a:cubicBezTo>
                    <a:pt x="53" y="57"/>
                    <a:pt x="53" y="57"/>
                    <a:pt x="53" y="57"/>
                  </a:cubicBezTo>
                  <a:cubicBezTo>
                    <a:pt x="53" y="57"/>
                    <a:pt x="52" y="61"/>
                    <a:pt x="53" y="62"/>
                  </a:cubicBezTo>
                  <a:cubicBezTo>
                    <a:pt x="81" y="62"/>
                    <a:pt x="81" y="62"/>
                    <a:pt x="81" y="62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53" y="65"/>
                    <a:pt x="53" y="65"/>
                    <a:pt x="53" y="65"/>
                  </a:cubicBezTo>
                  <a:cubicBezTo>
                    <a:pt x="53" y="65"/>
                    <a:pt x="54" y="78"/>
                    <a:pt x="67" y="80"/>
                  </a:cubicBezTo>
                  <a:cubicBezTo>
                    <a:pt x="67" y="80"/>
                    <a:pt x="76" y="82"/>
                    <a:pt x="83" y="78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3"/>
                    <a:pt x="71" y="91"/>
                    <a:pt x="54" y="81"/>
                  </a:cubicBezTo>
                  <a:cubicBezTo>
                    <a:pt x="54" y="81"/>
                    <a:pt x="46" y="76"/>
                    <a:pt x="45" y="65"/>
                  </a:cubicBezTo>
                  <a:cubicBezTo>
                    <a:pt x="38" y="65"/>
                    <a:pt x="38" y="65"/>
                    <a:pt x="38" y="65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44" y="61"/>
                    <a:pt x="44" y="60"/>
                    <a:pt x="45" y="58"/>
                  </a:cubicBezTo>
                  <a:cubicBezTo>
                    <a:pt x="39" y="57"/>
                    <a:pt x="39" y="57"/>
                    <a:pt x="39" y="57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45" y="53"/>
                    <a:pt x="45" y="53"/>
                    <a:pt x="45" y="53"/>
                  </a:cubicBezTo>
                  <a:cubicBezTo>
                    <a:pt x="45" y="53"/>
                    <a:pt x="48" y="37"/>
                    <a:pt x="67" y="35"/>
                  </a:cubicBezTo>
                  <a:cubicBezTo>
                    <a:pt x="67" y="35"/>
                    <a:pt x="81" y="33"/>
                    <a:pt x="86" y="38"/>
                  </a:cubicBezTo>
                  <a:cubicBezTo>
                    <a:pt x="83" y="43"/>
                    <a:pt x="83" y="43"/>
                    <a:pt x="83" y="43"/>
                  </a:cubicBezTo>
                  <a:cubicBezTo>
                    <a:pt x="83" y="43"/>
                    <a:pt x="61" y="33"/>
                    <a:pt x="54" y="54"/>
                  </a:cubicBezTo>
                  <a:lnTo>
                    <a:pt x="81" y="55"/>
                  </a:lnTo>
                  <a:close/>
                </a:path>
              </a:pathLst>
            </a:custGeom>
            <a:ln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horz" wrap="square" lIns="121920" tIns="60960" rIns="121920" bIns="60960" numCol="1" anchor="t" anchorCtr="0" compatLnSpc="1"/>
            <a:lstStyle/>
            <a:p>
              <a:pPr defTabSz="1219170">
                <a:defRPr/>
              </a:pPr>
              <a:endParaRPr lang="zh-CN" altLang="en-US" sz="2400" kern="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92" name="Freeform 108"/>
          <p:cNvSpPr>
            <a:spLocks noEditPoints="1"/>
          </p:cNvSpPr>
          <p:nvPr/>
        </p:nvSpPr>
        <p:spPr bwMode="auto">
          <a:xfrm>
            <a:off x="7344140" y="5173204"/>
            <a:ext cx="418193" cy="416036"/>
          </a:xfrm>
          <a:custGeom>
            <a:avLst/>
            <a:gdLst>
              <a:gd name="T0" fmla="*/ 97 w 115"/>
              <a:gd name="T1" fmla="*/ 48 h 115"/>
              <a:gd name="T2" fmla="*/ 91 w 115"/>
              <a:gd name="T3" fmla="*/ 41 h 115"/>
              <a:gd name="T4" fmla="*/ 102 w 115"/>
              <a:gd name="T5" fmla="*/ 26 h 115"/>
              <a:gd name="T6" fmla="*/ 94 w 115"/>
              <a:gd name="T7" fmla="*/ 13 h 115"/>
              <a:gd name="T8" fmla="*/ 79 w 115"/>
              <a:gd name="T9" fmla="*/ 23 h 115"/>
              <a:gd name="T10" fmla="*/ 70 w 115"/>
              <a:gd name="T11" fmla="*/ 22 h 115"/>
              <a:gd name="T12" fmla="*/ 67 w 115"/>
              <a:gd name="T13" fmla="*/ 3 h 115"/>
              <a:gd name="T14" fmla="*/ 52 w 115"/>
              <a:gd name="T15" fmla="*/ 0 h 115"/>
              <a:gd name="T16" fmla="*/ 48 w 115"/>
              <a:gd name="T17" fmla="*/ 18 h 115"/>
              <a:gd name="T18" fmla="*/ 41 w 115"/>
              <a:gd name="T19" fmla="*/ 24 h 115"/>
              <a:gd name="T20" fmla="*/ 26 w 115"/>
              <a:gd name="T21" fmla="*/ 13 h 115"/>
              <a:gd name="T22" fmla="*/ 13 w 115"/>
              <a:gd name="T23" fmla="*/ 21 h 115"/>
              <a:gd name="T24" fmla="*/ 23 w 115"/>
              <a:gd name="T25" fmla="*/ 36 h 115"/>
              <a:gd name="T26" fmla="*/ 22 w 115"/>
              <a:gd name="T27" fmla="*/ 45 h 115"/>
              <a:gd name="T28" fmla="*/ 4 w 115"/>
              <a:gd name="T29" fmla="*/ 48 h 115"/>
              <a:gd name="T30" fmla="*/ 0 w 115"/>
              <a:gd name="T31" fmla="*/ 63 h 115"/>
              <a:gd name="T32" fmla="*/ 18 w 115"/>
              <a:gd name="T33" fmla="*/ 66 h 115"/>
              <a:gd name="T34" fmla="*/ 24 w 115"/>
              <a:gd name="T35" fmla="*/ 73 h 115"/>
              <a:gd name="T36" fmla="*/ 13 w 115"/>
              <a:gd name="T37" fmla="*/ 89 h 115"/>
              <a:gd name="T38" fmla="*/ 21 w 115"/>
              <a:gd name="T39" fmla="*/ 102 h 115"/>
              <a:gd name="T40" fmla="*/ 36 w 115"/>
              <a:gd name="T41" fmla="*/ 92 h 115"/>
              <a:gd name="T42" fmla="*/ 45 w 115"/>
              <a:gd name="T43" fmla="*/ 92 h 115"/>
              <a:gd name="T44" fmla="*/ 48 w 115"/>
              <a:gd name="T45" fmla="*/ 111 h 115"/>
              <a:gd name="T46" fmla="*/ 63 w 115"/>
              <a:gd name="T47" fmla="*/ 115 h 115"/>
              <a:gd name="T48" fmla="*/ 67 w 115"/>
              <a:gd name="T49" fmla="*/ 97 h 115"/>
              <a:gd name="T50" fmla="*/ 74 w 115"/>
              <a:gd name="T51" fmla="*/ 91 h 115"/>
              <a:gd name="T52" fmla="*/ 89 w 115"/>
              <a:gd name="T53" fmla="*/ 102 h 115"/>
              <a:gd name="T54" fmla="*/ 102 w 115"/>
              <a:gd name="T55" fmla="*/ 94 h 115"/>
              <a:gd name="T56" fmla="*/ 92 w 115"/>
              <a:gd name="T57" fmla="*/ 79 h 115"/>
              <a:gd name="T58" fmla="*/ 93 w 115"/>
              <a:gd name="T59" fmla="*/ 70 h 115"/>
              <a:gd name="T60" fmla="*/ 112 w 115"/>
              <a:gd name="T61" fmla="*/ 66 h 115"/>
              <a:gd name="T62" fmla="*/ 115 w 115"/>
              <a:gd name="T63" fmla="*/ 52 h 115"/>
              <a:gd name="T64" fmla="*/ 58 w 115"/>
              <a:gd name="T65" fmla="*/ 79 h 115"/>
              <a:gd name="T66" fmla="*/ 58 w 115"/>
              <a:gd name="T67" fmla="*/ 36 h 115"/>
              <a:gd name="T68" fmla="*/ 58 w 115"/>
              <a:gd name="T69" fmla="*/ 79 h 115"/>
              <a:gd name="T70" fmla="*/ 49 w 115"/>
              <a:gd name="T71" fmla="*/ 57 h 115"/>
              <a:gd name="T72" fmla="*/ 67 w 115"/>
              <a:gd name="T73" fmla="*/ 57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5" h="115">
                <a:moveTo>
                  <a:pt x="112" y="48"/>
                </a:moveTo>
                <a:cubicBezTo>
                  <a:pt x="97" y="48"/>
                  <a:pt x="97" y="48"/>
                  <a:pt x="97" y="48"/>
                </a:cubicBezTo>
                <a:cubicBezTo>
                  <a:pt x="95" y="48"/>
                  <a:pt x="93" y="47"/>
                  <a:pt x="93" y="45"/>
                </a:cubicBezTo>
                <a:cubicBezTo>
                  <a:pt x="91" y="41"/>
                  <a:pt x="91" y="41"/>
                  <a:pt x="91" y="41"/>
                </a:cubicBezTo>
                <a:cubicBezTo>
                  <a:pt x="90" y="40"/>
                  <a:pt x="91" y="37"/>
                  <a:pt x="92" y="36"/>
                </a:cubicBezTo>
                <a:cubicBezTo>
                  <a:pt x="102" y="26"/>
                  <a:pt x="102" y="26"/>
                  <a:pt x="102" y="26"/>
                </a:cubicBezTo>
                <a:cubicBezTo>
                  <a:pt x="104" y="24"/>
                  <a:pt x="104" y="22"/>
                  <a:pt x="102" y="21"/>
                </a:cubicBezTo>
                <a:cubicBezTo>
                  <a:pt x="94" y="13"/>
                  <a:pt x="94" y="13"/>
                  <a:pt x="94" y="13"/>
                </a:cubicBezTo>
                <a:cubicBezTo>
                  <a:pt x="93" y="11"/>
                  <a:pt x="91" y="11"/>
                  <a:pt x="89" y="13"/>
                </a:cubicBezTo>
                <a:cubicBezTo>
                  <a:pt x="79" y="23"/>
                  <a:pt x="79" y="23"/>
                  <a:pt x="79" y="23"/>
                </a:cubicBezTo>
                <a:cubicBezTo>
                  <a:pt x="78" y="24"/>
                  <a:pt x="75" y="25"/>
                  <a:pt x="74" y="24"/>
                </a:cubicBezTo>
                <a:cubicBezTo>
                  <a:pt x="70" y="22"/>
                  <a:pt x="70" y="22"/>
                  <a:pt x="70" y="22"/>
                </a:cubicBezTo>
                <a:cubicBezTo>
                  <a:pt x="68" y="22"/>
                  <a:pt x="67" y="20"/>
                  <a:pt x="67" y="18"/>
                </a:cubicBezTo>
                <a:cubicBezTo>
                  <a:pt x="67" y="3"/>
                  <a:pt x="67" y="3"/>
                  <a:pt x="67" y="3"/>
                </a:cubicBezTo>
                <a:cubicBezTo>
                  <a:pt x="67" y="1"/>
                  <a:pt x="65" y="0"/>
                  <a:pt x="63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0" y="0"/>
                  <a:pt x="48" y="1"/>
                  <a:pt x="48" y="3"/>
                </a:cubicBezTo>
                <a:cubicBezTo>
                  <a:pt x="48" y="18"/>
                  <a:pt x="48" y="18"/>
                  <a:pt x="48" y="18"/>
                </a:cubicBezTo>
                <a:cubicBezTo>
                  <a:pt x="48" y="20"/>
                  <a:pt x="47" y="22"/>
                  <a:pt x="45" y="22"/>
                </a:cubicBezTo>
                <a:cubicBezTo>
                  <a:pt x="41" y="24"/>
                  <a:pt x="41" y="24"/>
                  <a:pt x="41" y="24"/>
                </a:cubicBezTo>
                <a:cubicBezTo>
                  <a:pt x="40" y="25"/>
                  <a:pt x="37" y="24"/>
                  <a:pt x="36" y="23"/>
                </a:cubicBezTo>
                <a:cubicBezTo>
                  <a:pt x="26" y="13"/>
                  <a:pt x="26" y="13"/>
                  <a:pt x="26" y="13"/>
                </a:cubicBezTo>
                <a:cubicBezTo>
                  <a:pt x="25" y="11"/>
                  <a:pt x="22" y="11"/>
                  <a:pt x="21" y="13"/>
                </a:cubicBezTo>
                <a:cubicBezTo>
                  <a:pt x="13" y="21"/>
                  <a:pt x="13" y="21"/>
                  <a:pt x="13" y="21"/>
                </a:cubicBezTo>
                <a:cubicBezTo>
                  <a:pt x="12" y="22"/>
                  <a:pt x="12" y="24"/>
                  <a:pt x="13" y="26"/>
                </a:cubicBezTo>
                <a:cubicBezTo>
                  <a:pt x="23" y="36"/>
                  <a:pt x="23" y="36"/>
                  <a:pt x="23" y="36"/>
                </a:cubicBezTo>
                <a:cubicBezTo>
                  <a:pt x="24" y="37"/>
                  <a:pt x="25" y="40"/>
                  <a:pt x="24" y="41"/>
                </a:cubicBezTo>
                <a:cubicBezTo>
                  <a:pt x="22" y="45"/>
                  <a:pt x="22" y="45"/>
                  <a:pt x="22" y="45"/>
                </a:cubicBezTo>
                <a:cubicBezTo>
                  <a:pt x="22" y="47"/>
                  <a:pt x="20" y="48"/>
                  <a:pt x="18" y="48"/>
                </a:cubicBezTo>
                <a:cubicBezTo>
                  <a:pt x="4" y="48"/>
                  <a:pt x="4" y="48"/>
                  <a:pt x="4" y="48"/>
                </a:cubicBezTo>
                <a:cubicBezTo>
                  <a:pt x="2" y="48"/>
                  <a:pt x="0" y="50"/>
                  <a:pt x="0" y="52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5"/>
                  <a:pt x="2" y="66"/>
                  <a:pt x="4" y="66"/>
                </a:cubicBezTo>
                <a:cubicBezTo>
                  <a:pt x="18" y="66"/>
                  <a:pt x="18" y="66"/>
                  <a:pt x="18" y="66"/>
                </a:cubicBezTo>
                <a:cubicBezTo>
                  <a:pt x="20" y="66"/>
                  <a:pt x="22" y="68"/>
                  <a:pt x="22" y="70"/>
                </a:cubicBezTo>
                <a:cubicBezTo>
                  <a:pt x="24" y="73"/>
                  <a:pt x="24" y="73"/>
                  <a:pt x="24" y="73"/>
                </a:cubicBezTo>
                <a:cubicBezTo>
                  <a:pt x="25" y="75"/>
                  <a:pt x="24" y="78"/>
                  <a:pt x="23" y="79"/>
                </a:cubicBezTo>
                <a:cubicBezTo>
                  <a:pt x="13" y="89"/>
                  <a:pt x="13" y="89"/>
                  <a:pt x="13" y="89"/>
                </a:cubicBezTo>
                <a:cubicBezTo>
                  <a:pt x="12" y="90"/>
                  <a:pt x="12" y="93"/>
                  <a:pt x="13" y="94"/>
                </a:cubicBezTo>
                <a:cubicBezTo>
                  <a:pt x="21" y="102"/>
                  <a:pt x="21" y="102"/>
                  <a:pt x="21" y="102"/>
                </a:cubicBezTo>
                <a:cubicBezTo>
                  <a:pt x="22" y="103"/>
                  <a:pt x="25" y="103"/>
                  <a:pt x="26" y="102"/>
                </a:cubicBezTo>
                <a:cubicBezTo>
                  <a:pt x="36" y="92"/>
                  <a:pt x="36" y="92"/>
                  <a:pt x="36" y="92"/>
                </a:cubicBezTo>
                <a:cubicBezTo>
                  <a:pt x="37" y="90"/>
                  <a:pt x="40" y="90"/>
                  <a:pt x="41" y="91"/>
                </a:cubicBezTo>
                <a:cubicBezTo>
                  <a:pt x="45" y="92"/>
                  <a:pt x="45" y="92"/>
                  <a:pt x="45" y="92"/>
                </a:cubicBezTo>
                <a:cubicBezTo>
                  <a:pt x="47" y="93"/>
                  <a:pt x="48" y="95"/>
                  <a:pt x="48" y="97"/>
                </a:cubicBezTo>
                <a:cubicBezTo>
                  <a:pt x="48" y="111"/>
                  <a:pt x="48" y="111"/>
                  <a:pt x="48" y="111"/>
                </a:cubicBezTo>
                <a:cubicBezTo>
                  <a:pt x="48" y="113"/>
                  <a:pt x="50" y="115"/>
                  <a:pt x="52" y="115"/>
                </a:cubicBezTo>
                <a:cubicBezTo>
                  <a:pt x="63" y="115"/>
                  <a:pt x="63" y="115"/>
                  <a:pt x="63" y="115"/>
                </a:cubicBezTo>
                <a:cubicBezTo>
                  <a:pt x="65" y="115"/>
                  <a:pt x="67" y="113"/>
                  <a:pt x="67" y="111"/>
                </a:cubicBezTo>
                <a:cubicBezTo>
                  <a:pt x="67" y="97"/>
                  <a:pt x="67" y="97"/>
                  <a:pt x="67" y="97"/>
                </a:cubicBezTo>
                <a:cubicBezTo>
                  <a:pt x="67" y="95"/>
                  <a:pt x="68" y="93"/>
                  <a:pt x="70" y="92"/>
                </a:cubicBezTo>
                <a:cubicBezTo>
                  <a:pt x="74" y="91"/>
                  <a:pt x="74" y="91"/>
                  <a:pt x="74" y="91"/>
                </a:cubicBezTo>
                <a:cubicBezTo>
                  <a:pt x="75" y="90"/>
                  <a:pt x="78" y="90"/>
                  <a:pt x="79" y="92"/>
                </a:cubicBezTo>
                <a:cubicBezTo>
                  <a:pt x="89" y="102"/>
                  <a:pt x="89" y="102"/>
                  <a:pt x="89" y="102"/>
                </a:cubicBezTo>
                <a:cubicBezTo>
                  <a:pt x="91" y="103"/>
                  <a:pt x="93" y="103"/>
                  <a:pt x="94" y="102"/>
                </a:cubicBezTo>
                <a:cubicBezTo>
                  <a:pt x="102" y="94"/>
                  <a:pt x="102" y="94"/>
                  <a:pt x="102" y="94"/>
                </a:cubicBezTo>
                <a:cubicBezTo>
                  <a:pt x="104" y="93"/>
                  <a:pt x="104" y="90"/>
                  <a:pt x="102" y="89"/>
                </a:cubicBezTo>
                <a:cubicBezTo>
                  <a:pt x="92" y="79"/>
                  <a:pt x="92" y="79"/>
                  <a:pt x="92" y="79"/>
                </a:cubicBezTo>
                <a:cubicBezTo>
                  <a:pt x="91" y="78"/>
                  <a:pt x="90" y="75"/>
                  <a:pt x="91" y="73"/>
                </a:cubicBezTo>
                <a:cubicBezTo>
                  <a:pt x="93" y="70"/>
                  <a:pt x="93" y="70"/>
                  <a:pt x="93" y="70"/>
                </a:cubicBezTo>
                <a:cubicBezTo>
                  <a:pt x="93" y="68"/>
                  <a:pt x="95" y="66"/>
                  <a:pt x="97" y="66"/>
                </a:cubicBezTo>
                <a:cubicBezTo>
                  <a:pt x="112" y="66"/>
                  <a:pt x="112" y="66"/>
                  <a:pt x="112" y="66"/>
                </a:cubicBezTo>
                <a:cubicBezTo>
                  <a:pt x="113" y="66"/>
                  <a:pt x="115" y="65"/>
                  <a:pt x="115" y="63"/>
                </a:cubicBezTo>
                <a:cubicBezTo>
                  <a:pt x="115" y="52"/>
                  <a:pt x="115" y="52"/>
                  <a:pt x="115" y="52"/>
                </a:cubicBezTo>
                <a:cubicBezTo>
                  <a:pt x="115" y="50"/>
                  <a:pt x="113" y="48"/>
                  <a:pt x="112" y="48"/>
                </a:cubicBezTo>
                <a:close/>
                <a:moveTo>
                  <a:pt x="58" y="79"/>
                </a:moveTo>
                <a:cubicBezTo>
                  <a:pt x="46" y="79"/>
                  <a:pt x="36" y="69"/>
                  <a:pt x="36" y="57"/>
                </a:cubicBezTo>
                <a:cubicBezTo>
                  <a:pt x="36" y="46"/>
                  <a:pt x="46" y="36"/>
                  <a:pt x="58" y="36"/>
                </a:cubicBezTo>
                <a:cubicBezTo>
                  <a:pt x="69" y="36"/>
                  <a:pt x="79" y="46"/>
                  <a:pt x="79" y="57"/>
                </a:cubicBezTo>
                <a:cubicBezTo>
                  <a:pt x="79" y="69"/>
                  <a:pt x="69" y="79"/>
                  <a:pt x="58" y="79"/>
                </a:cubicBezTo>
                <a:close/>
                <a:moveTo>
                  <a:pt x="58" y="48"/>
                </a:moveTo>
                <a:cubicBezTo>
                  <a:pt x="53" y="48"/>
                  <a:pt x="49" y="52"/>
                  <a:pt x="49" y="57"/>
                </a:cubicBezTo>
                <a:cubicBezTo>
                  <a:pt x="49" y="62"/>
                  <a:pt x="53" y="66"/>
                  <a:pt x="58" y="66"/>
                </a:cubicBezTo>
                <a:cubicBezTo>
                  <a:pt x="63" y="66"/>
                  <a:pt x="67" y="62"/>
                  <a:pt x="67" y="57"/>
                </a:cubicBezTo>
                <a:cubicBezTo>
                  <a:pt x="67" y="52"/>
                  <a:pt x="63" y="48"/>
                  <a:pt x="58" y="48"/>
                </a:cubicBezTo>
                <a:close/>
              </a:path>
            </a:pathLst>
          </a:cu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9" tIns="45719" rIns="91439" bIns="45719" numCol="1" anchor="t" anchorCtr="0" compatLnSpc="1"/>
          <a:lstStyle/>
          <a:p>
            <a:pPr defTabSz="1219170">
              <a:defRPr/>
            </a:pPr>
            <a:endParaRPr lang="zh-CN" altLang="en-US" sz="24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3" name="文本框 128"/>
          <p:cNvSpPr txBox="1"/>
          <p:nvPr/>
        </p:nvSpPr>
        <p:spPr>
          <a:xfrm>
            <a:off x="8639396" y="5145335"/>
            <a:ext cx="332957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ИНСТРУМЕНТАРИЙ ИНТЕНСИФИКАЦИИ </a:t>
            </a:r>
          </a:p>
          <a:p>
            <a:pPr algn="ctr"/>
            <a:r>
              <a:rPr lang="ru-RU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ОПТИМИЗАЦИИ</a:t>
            </a:r>
          </a:p>
        </p:txBody>
      </p:sp>
      <p:sp>
        <p:nvSpPr>
          <p:cNvPr id="94" name="文本框 128"/>
          <p:cNvSpPr txBox="1"/>
          <p:nvPr/>
        </p:nvSpPr>
        <p:spPr>
          <a:xfrm>
            <a:off x="8601692" y="2865359"/>
            <a:ext cx="3342361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ВНЕДРЕНИЮ ГИБРИДНОГО (ИНТЕГРАТИВНОГО) 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ОБУЧЕНИЮ РАБОЧИХ И СПЕЦИАЛИСТОВ СФЕРЫ СЕРВИСА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文本框 128"/>
          <p:cNvSpPr txBox="1"/>
          <p:nvPr/>
        </p:nvSpPr>
        <p:spPr>
          <a:xfrm>
            <a:off x="8582281" y="4223372"/>
            <a:ext cx="3375051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 fontAlgn="base"/>
            <a:r>
              <a:rPr lang="ru-RU" altLang="zh-CN" sz="1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КОМПЛЕКТ  МОДЕЛЕЙ ГИБРИДНОГО (ИНТЕГРИРОВАННОГО) ОБУЧЕНИЯ</a:t>
            </a:r>
            <a:endParaRPr lang="zh-CN" altLang="en-US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文本框 128"/>
          <p:cNvSpPr txBox="1"/>
          <p:nvPr/>
        </p:nvSpPr>
        <p:spPr>
          <a:xfrm>
            <a:off x="8572590" y="1559418"/>
            <a:ext cx="3417708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</a:t>
            </a:r>
          </a:p>
          <a:p>
            <a:pPr algn="ctr">
              <a:spcAft>
                <a:spcPts val="0"/>
              </a:spcAft>
            </a:pPr>
            <a:r>
              <a:rPr lang="ru-RU" sz="1200" b="1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СОВМЕСТНОМ ОТРАСЛЕВОМ МЕТОДИЧЕСКОМ</a:t>
            </a:r>
            <a:r>
              <a:rPr lang="ru-RU" sz="1200" b="0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i="1" kern="16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СОВЕТЕ В УСЛОВИЯХ ГИБРИДНОГО (ИНТЕГРАТИВНОГО) ОБУЧЕНИЯ</a:t>
            </a:r>
            <a:endParaRPr lang="ru-RU" sz="1200" b="1" i="1" kern="1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199434" y="1956713"/>
            <a:ext cx="29458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Организационно-педагогические условия 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гибридного (интегративного) подхода к обучению через механизм взаимодействия с отраслевыми партнёрами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89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002060"/>
                </a:solidFill>
              </a:rPr>
              <a:t/>
            </a:r>
            <a:br>
              <a:rPr lang="ru-RU" sz="2000" b="1" i="1" dirty="0" smtClean="0">
                <a:solidFill>
                  <a:srgbClr val="002060"/>
                </a:solidFill>
              </a:rPr>
            </a:br>
            <a:r>
              <a:rPr lang="ru-RU" sz="2000" i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 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48" y="325128"/>
            <a:ext cx="4802299" cy="1788829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отраслевой совет (СОМС) –как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партнёрами</a:t>
            </a:r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656492" y="1096950"/>
            <a:ext cx="3855720" cy="1232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Aft>
                <a:spcPts val="0"/>
              </a:spcAft>
              <a:defRPr/>
            </a:pPr>
            <a:endParaRPr lang="ru-RU" i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169" y="4090947"/>
            <a:ext cx="4018760" cy="267969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168" y="132990"/>
            <a:ext cx="3773220" cy="25160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8352" y="2353122"/>
            <a:ext cx="468969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СОВМЕСТНОГО ОТРАСЛЕВОГО СОВЕТА (СОМС)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СФЕРЫ СЕРВИСА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«Условия взаимодействия для организации гибридного (интегративного) подхода к обучению»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89162" y="2745914"/>
            <a:ext cx="68444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мероприятия: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деловой завтрак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мероприятия: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обмен идеями, мнениями по организации гибридного обучения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представители профильных предприятий сферы сервиса, представители педагогического коллектива техникума</a:t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проведения: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ОГБПОУ УТПиТ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2428" y="4090947"/>
            <a:ext cx="51785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обсуждение выносятся следующие вопросы: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 обучения рабочих и специалистов сферы сервиса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Реструктуризация образовательного процесса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деятельности (ПМ) значимые для профильных предприятий</a:t>
            </a: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Ведущие специалисты профильных предприятий – наставники, преподаватели профессиональных модулей.</a:t>
            </a:r>
            <a:endParaRPr lang="ru-RU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94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8584" y="202223"/>
            <a:ext cx="3833445" cy="1318846"/>
          </a:xfrm>
        </p:spPr>
        <p:txBody>
          <a:bodyPr>
            <a:normAutofit/>
          </a:bodyPr>
          <a:lstStyle/>
          <a:p>
            <a:pPr lvl="0" algn="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Рассмотрено на заседании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Совместного отраслевого методического совета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Протокол №1 от 18.04.2024 года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Председатель СОМС 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47246"/>
              </p:ext>
            </p:extLst>
          </p:nvPr>
        </p:nvGraphicFramePr>
        <p:xfrm>
          <a:off x="5679831" y="1679332"/>
          <a:ext cx="6277706" cy="49042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55077">
                  <a:extLst>
                    <a:ext uri="{9D8B030D-6E8A-4147-A177-3AD203B41FA5}">
                      <a16:colId xmlns:a16="http://schemas.microsoft.com/office/drawing/2014/main" val="474565027"/>
                    </a:ext>
                  </a:extLst>
                </a:gridCol>
                <a:gridCol w="5222629">
                  <a:extLst>
                    <a:ext uri="{9D8B030D-6E8A-4147-A177-3AD203B41FA5}">
                      <a16:colId xmlns:a16="http://schemas.microsoft.com/office/drawing/2014/main" val="3011722194"/>
                    </a:ext>
                  </a:extLst>
                </a:gridCol>
              </a:tblGrid>
              <a:tr h="685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Председатель СОМС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tc>
                  <a:txBody>
                    <a:bodyPr/>
                    <a:lstStyle/>
                    <a:p>
                      <a:pPr lvl="0" algn="ctr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alt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Состав </a:t>
                      </a:r>
                      <a:endParaRPr kumimoji="0" lang="ru-RU" altLang="ru-RU" sz="140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Совместного отраслевого методического совета </a:t>
                      </a:r>
                      <a:endParaRPr kumimoji="0" lang="ru-RU" altLang="ru-RU" sz="140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ru-RU" sz="14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реализации гибридного (интегрированного)обучения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3076103144"/>
                  </a:ext>
                </a:extLst>
              </a:tr>
              <a:tr h="628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Заместитель председателя СОМС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Константин Юрьевич Кочуров .-  операционный управляющий Ресторанный холдинг «Kravchenko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Group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1062074874"/>
                  </a:ext>
                </a:extLst>
              </a:tr>
              <a:tr h="209611">
                <a:tc rowSpan="9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Андрей Анатольевич Красников - директор ОГБПОУ УТПиТ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3681665326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Елена Александровна Сорокина - начальник отдела подбора  и адаптации персонала АО «Гулливер»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1982114854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Екатерина Алексеевна Самарина - директор по персоналу сети супермаркетов «Сарай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3191507883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Ольга Николаевна Шмелькова - руководитель отдела по работе с персоналом ООО «METRO Cash and Carry»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99859694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Юлия Константиновна Маликова -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менеджер Ресторанный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холдинг«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Matreshki group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3650014351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Юлия Александровна Мартынова - директор службы персонала АО «СЗ Кошелев-проект Самара»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Pedisson Hotel Group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4267812612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Дилюза Дамировна Дмитриенко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Менеджер по персоналу ООО Зелень, ООО «Перчики»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2675027578"/>
                  </a:ext>
                </a:extLst>
              </a:tr>
              <a:tr h="419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Ксения Алексеевна Золотова - специалист службы персонала АО «СЗ Кошелев-проект Самара» </a:t>
                      </a:r>
                      <a:r>
                        <a:rPr lang="en-US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Pedisson Hotel Group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4029265724"/>
                  </a:ext>
                </a:extLst>
              </a:tr>
              <a:tr h="2228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Юлия Юрьевна Бесова – заместитель директора по УР  ОГБПОУ УТПиТ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2096357310"/>
                  </a:ext>
                </a:extLst>
              </a:tr>
              <a:tr h="222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Секретарь СОМС</a:t>
                      </a:r>
                      <a:endParaRPr lang="ru-RU" sz="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Наталья Степановна Русецкая - заместитель директора по НМР 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821" marR="48821" marT="0" marB="0"/>
                </a:tc>
                <a:extLst>
                  <a:ext uri="{0D108BD9-81ED-4DB2-BD59-A6C34878D82A}">
                    <a16:rowId xmlns:a16="http://schemas.microsoft.com/office/drawing/2014/main" val="56929468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5847" y="4586693"/>
            <a:ext cx="5310554" cy="2039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СОГЛАШЕНИЯ</a:t>
            </a:r>
            <a:endParaRPr lang="ru-RU" sz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0"/>
              </a:spcAft>
              <a:tabLst>
                <a:tab pos="630555" algn="l"/>
              </a:tabLst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1.1. Предметом соглашения является взаимодействие Сторон, осуществляемое в целях реализации гибридного (интегративного) обучения </a:t>
            </a:r>
            <a:endParaRPr lang="ru-RU" sz="1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Настоящее положение определяет основные цели, направления и порядок взаимодействия сторон.</a:t>
            </a:r>
            <a:endParaRPr lang="ru-RU" sz="1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1.2. Стороны обязуются организовывать</a:t>
            </a:r>
            <a:r>
              <a:rPr lang="ru-RU" sz="1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2024-2025 учебном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году совместную </a:t>
            </a:r>
            <a:r>
              <a:rPr lang="ru-RU" sz="1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подготовку квалифицированных рабочих кадров и специалистов среднего звена для предприятий сферы услуг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условиях гибридного (интегративного) обучения в отношении обучающихся очной, заочной формы обучения, в том числе поступившим по целевому набору по профессиям и специальностям среднего профессионального образования, слушателей программ дополнительного профессионального образования </a:t>
            </a:r>
            <a:endParaRPr lang="ru-RU" sz="1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60700" y="4269526"/>
            <a:ext cx="361118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СОГЛАШЕНИЕ О ВЗАИМОДЕЙСТВИИ 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1016" y="422596"/>
            <a:ext cx="50585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</a:t>
            </a:r>
            <a:endParaRPr lang="ru-RU" sz="1400" b="1" kern="160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СОВМЕСТНОМ ОТРАСЛЕВОМ МЕТОДИЧЕСКОМ</a:t>
            </a:r>
            <a:r>
              <a:rPr lang="ru-RU" sz="1400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СОВЕТЕ В УСЛОВИЯХ ГИБРИДНОГО (ИНТЕГРАТИВНОГО) </a:t>
            </a:r>
            <a:r>
              <a:rPr lang="ru-RU" sz="1400" b="1" kern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ОБУЧЕНИЯ</a:t>
            </a:r>
            <a:endParaRPr lang="ru-RU" sz="1400" b="1" kern="1600" dirty="0" smtClean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7037" y="1521069"/>
            <a:ext cx="5023339" cy="2731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 гибридного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(интегративного) обучения на предприятиях сферы услуг</a:t>
            </a:r>
            <a:r>
              <a:rPr lang="ru-RU" sz="1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условий </a:t>
            </a:r>
            <a:r>
              <a:rPr lang="ru-RU" sz="1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синхронного (практика + теория + производственные технологии + производственные стандарты и требования) освоения профессиональных образовательных программ; использования электронного, совмещенного, параллельного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Выбор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актуальных для предприятия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сферы услуг возможных сочетаний модулей для реализации в образовательном процессе.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Привлечение</a:t>
            </a: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ведущих специалистов предприятий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сферы услуг в образовательный процесс. Закрепление наставников на производстве.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Выработка рекомендаций по совершенствованию учебно-материальной базы и методическому обеспечению образовательного процесса как в техникуме, так и на предприятиях сферы услуг.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условий для трудоустройства и успешной карьеры выпускников.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Действие </a:t>
            </a:r>
            <a:r>
              <a:rPr lang="ru-RU" sz="1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контексте общей стратегии социального партнерства, уважения позиций и учета интересов разных сторон</a:t>
            </a:r>
            <a:r>
              <a:rPr lang="ru-RU" sz="1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Мотивация и стимулирование участников совместного образовательного процесса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032685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2994" y="224117"/>
            <a:ext cx="4059032" cy="1833283"/>
          </a:xfrm>
        </p:spPr>
        <p:txBody>
          <a:bodyPr>
            <a:no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Областное государственное бюджетное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образовательное учреждение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«Ульяновский техникум питания и торговли»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02.09.2024	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317</a:t>
            </a:r>
            <a:b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в 2024-2025 году и закреплении наставнических пар или групп в ходе реализации целевой модели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</a:t>
            </a:r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044892"/>
              </p:ext>
            </p:extLst>
          </p:nvPr>
        </p:nvGraphicFramePr>
        <p:xfrm>
          <a:off x="5000624" y="501116"/>
          <a:ext cx="3633422" cy="4106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839">
                  <a:extLst>
                    <a:ext uri="{9D8B030D-6E8A-4147-A177-3AD203B41FA5}">
                      <a16:colId xmlns:a16="http://schemas.microsoft.com/office/drawing/2014/main" val="2416949031"/>
                    </a:ext>
                  </a:extLst>
                </a:gridCol>
                <a:gridCol w="1242331">
                  <a:extLst>
                    <a:ext uri="{9D8B030D-6E8A-4147-A177-3AD203B41FA5}">
                      <a16:colId xmlns:a16="http://schemas.microsoft.com/office/drawing/2014/main" val="2365296158"/>
                    </a:ext>
                  </a:extLst>
                </a:gridCol>
                <a:gridCol w="1156447">
                  <a:extLst>
                    <a:ext uri="{9D8B030D-6E8A-4147-A177-3AD203B41FA5}">
                      <a16:colId xmlns:a16="http://schemas.microsoft.com/office/drawing/2014/main" val="1656848352"/>
                    </a:ext>
                  </a:extLst>
                </a:gridCol>
                <a:gridCol w="858805">
                  <a:extLst>
                    <a:ext uri="{9D8B030D-6E8A-4147-A177-3AD203B41FA5}">
                      <a16:colId xmlns:a16="http://schemas.microsoft.com/office/drawing/2014/main" val="2320205248"/>
                    </a:ext>
                  </a:extLst>
                </a:gridCol>
              </a:tblGrid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94885722"/>
                  </a:ext>
                </a:extLst>
              </a:tr>
              <a:tr h="405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«Понзу»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Сафиулов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Данис</a:t>
                      </a: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106594131"/>
                  </a:ext>
                </a:extLst>
              </a:tr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«Мируки»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Дибердин Владислав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1357316993"/>
                  </a:ext>
                </a:extLst>
              </a:tr>
              <a:tr h="4016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«Джакомо»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Федорков Николай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3372043943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«Остерия/Йоко» ул. Ливанова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Хамидуллин Ильсур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  <a:p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509346964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778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«Кинза» ул. Ульяновский, 11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Хамидуллин Ильсур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3570196117"/>
                  </a:ext>
                </a:extLst>
              </a:tr>
              <a:tr h="5623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«Йоко» пр. Ульяновский, 19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Муратов Александр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1345530563"/>
                  </a:ext>
                </a:extLst>
              </a:tr>
              <a:tr h="3749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«Харуки»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 Евгений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055889031"/>
                  </a:ext>
                </a:extLst>
              </a:tr>
              <a:tr h="4877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 marR="1079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Деливери 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Янин Владимир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626" marR="66626" marT="0" marB="0"/>
                </a:tc>
                <a:extLst>
                  <a:ext uri="{0D108BD9-81ED-4DB2-BD59-A6C34878D82A}">
                    <a16:rowId xmlns:a16="http://schemas.microsoft.com/office/drawing/2014/main" val="2679068129"/>
                  </a:ext>
                </a:extLst>
              </a:tr>
            </a:tbl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12993" y="2221614"/>
            <a:ext cx="3774141" cy="214750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приказа ОГБПОУ «Ульяновский техникум питания и торговли» от 20.09.2023 года № 369/1 «О внедрении целевой модели наставничества» году, </a:t>
            </a:r>
            <a:r>
              <a:rPr lang="ru-RU" sz="1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и к а з ы в а ю:</a:t>
            </a:r>
          </a:p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Продолжить реализации целевой модели наставничества в 2024-2025 учебном году.</a:t>
            </a:r>
          </a:p>
          <a:p>
            <a:pPr algn="just"/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Утвердить пары и группы наставников-педагогов студентов техникума представителей социальных партнеров и закрепленных за ними наставляемых для реализации программы наставничества в соответствии с формами наставничества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ru-RU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5015712" y="224117"/>
            <a:ext cx="347001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480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Ресторанный холдинг «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Kravchenko Group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19256"/>
              </p:ext>
            </p:extLst>
          </p:nvPr>
        </p:nvGraphicFramePr>
        <p:xfrm>
          <a:off x="8774804" y="958316"/>
          <a:ext cx="3171867" cy="5202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300">
                  <a:extLst>
                    <a:ext uri="{9D8B030D-6E8A-4147-A177-3AD203B41FA5}">
                      <a16:colId xmlns:a16="http://schemas.microsoft.com/office/drawing/2014/main" val="2153411198"/>
                    </a:ext>
                  </a:extLst>
                </a:gridCol>
                <a:gridCol w="976037">
                  <a:extLst>
                    <a:ext uri="{9D8B030D-6E8A-4147-A177-3AD203B41FA5}">
                      <a16:colId xmlns:a16="http://schemas.microsoft.com/office/drawing/2014/main" val="320912571"/>
                    </a:ext>
                  </a:extLst>
                </a:gridCol>
                <a:gridCol w="948148">
                  <a:extLst>
                    <a:ext uri="{9D8B030D-6E8A-4147-A177-3AD203B41FA5}">
                      <a16:colId xmlns:a16="http://schemas.microsoft.com/office/drawing/2014/main" val="4118623016"/>
                    </a:ext>
                  </a:extLst>
                </a:gridCol>
                <a:gridCol w="911382">
                  <a:extLst>
                    <a:ext uri="{9D8B030D-6E8A-4147-A177-3AD203B41FA5}">
                      <a16:colId xmlns:a16="http://schemas.microsoft.com/office/drawing/2014/main" val="404243379"/>
                    </a:ext>
                  </a:extLst>
                </a:gridCol>
              </a:tblGrid>
              <a:tr h="2038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9355698"/>
                  </a:ext>
                </a:extLst>
              </a:tr>
              <a:tr h="19748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</a:t>
                      </a:r>
                      <a:r>
                        <a:rPr lang="en-US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After</a:t>
                      </a: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Пузарин Дмитрий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 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9112544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Колыданов Данил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0229074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Балыков </a:t>
                      </a:r>
                      <a:r>
                        <a:rPr lang="ru-RU" sz="11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Николай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6073666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«Дубинин»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Котляров Константин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98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705623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Зарубин Илья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698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4662622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«Алазани»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Сахарова Наталья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  <a:tab pos="10922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4798181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Вьюнов Степан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33350" algn="l"/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5963353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«Матрешки»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Хованова Ксения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970625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78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Кондитерский цех «Матрешки»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Комарова Светлана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шеф-кондитер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537084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 «Тор-</a:t>
                      </a:r>
                      <a:r>
                        <a:rPr lang="en-US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Hop</a:t>
                      </a: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Ахмедов Айдын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543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3866260"/>
                  </a:ext>
                </a:extLst>
              </a:tr>
              <a:tr h="1974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R="10795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«Хинкальная лавка»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Салихов Эльмир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1778068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Григорьев Максим</a:t>
                      </a:r>
                      <a:endParaRPr lang="ru-RU" sz="11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9685" algn="l"/>
                        </a:tabLst>
                      </a:pPr>
                      <a:r>
                        <a:rPr lang="ru-RU" sz="11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</a:t>
                      </a:r>
                      <a:endParaRPr lang="ru-RU" sz="11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3953915"/>
                  </a:ext>
                </a:extLst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8853852" y="501116"/>
            <a:ext cx="314149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90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0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Ресторанных холдинг «</a:t>
            </a: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Matreshki Group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889131"/>
              </p:ext>
            </p:extLst>
          </p:nvPr>
        </p:nvGraphicFramePr>
        <p:xfrm>
          <a:off x="428063" y="4772073"/>
          <a:ext cx="8118142" cy="17613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3561">
                  <a:extLst>
                    <a:ext uri="{9D8B030D-6E8A-4147-A177-3AD203B41FA5}">
                      <a16:colId xmlns:a16="http://schemas.microsoft.com/office/drawing/2014/main" val="2154011535"/>
                    </a:ext>
                  </a:extLst>
                </a:gridCol>
                <a:gridCol w="3521922">
                  <a:extLst>
                    <a:ext uri="{9D8B030D-6E8A-4147-A177-3AD203B41FA5}">
                      <a16:colId xmlns:a16="http://schemas.microsoft.com/office/drawing/2014/main" val="2808557254"/>
                    </a:ext>
                  </a:extLst>
                </a:gridCol>
                <a:gridCol w="3912659">
                  <a:extLst>
                    <a:ext uri="{9D8B030D-6E8A-4147-A177-3AD203B41FA5}">
                      <a16:colId xmlns:a16="http://schemas.microsoft.com/office/drawing/2014/main" val="367172055"/>
                    </a:ext>
                  </a:extLst>
                </a:gridCol>
              </a:tblGrid>
              <a:tr h="326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 предприятия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наставника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434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Бренд-шеф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Каталымов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Дмитрий Александрович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22757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Мельникова Светлана Александровна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3744765"/>
                  </a:ext>
                </a:extLst>
              </a:tr>
              <a:tr h="160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кафе «Вольсов»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Ст.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кондитер  Мельникова Светлана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Александровна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1688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ул. Гончарова, 30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Антонов Антон Евгеньевич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56389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71650" algn="l"/>
                        </a:tabLs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ТЦ Аквамолл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Москалев Владимир Николаевич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0707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«Антресоль» пр. Ульяновский, 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Су-шеф Алексеев Матвей Игоревич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5747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Ресторан «Гонзо»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Шеф-повар Смирнов Илья Николаевич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2586475"/>
                  </a:ext>
                </a:extLst>
              </a:tr>
            </a:tbl>
          </a:graphicData>
        </a:graphic>
      </p:graphicFrame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12993" y="4343429"/>
            <a:ext cx="416083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175"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7716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71650" algn="l"/>
              </a:tabLst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«Другие рестораны»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6758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779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Гибридный (интегративный)подход к обучению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68" y="1370288"/>
            <a:ext cx="6092982" cy="4618871"/>
          </a:xfrm>
          <a:prstGeom prst="rect">
            <a:avLst/>
          </a:prstGeom>
          <a:noFill/>
        </p:spPr>
      </p:pic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067387" y="1064731"/>
            <a:ext cx="4580889" cy="4345562"/>
            <a:chOff x="0" y="0"/>
            <a:chExt cx="32734" cy="32750"/>
          </a:xfrm>
        </p:grpSpPr>
        <p:sp>
          <p:nvSpPr>
            <p:cNvPr id="6" name="Freeform 32"/>
            <p:cNvSpPr>
              <a:spLocks/>
            </p:cNvSpPr>
            <p:nvPr/>
          </p:nvSpPr>
          <p:spPr bwMode="auto">
            <a:xfrm>
              <a:off x="904" y="0"/>
              <a:ext cx="16939" cy="16017"/>
            </a:xfrm>
            <a:custGeom>
              <a:avLst/>
              <a:gdLst>
                <a:gd name="T0" fmla="*/ 417 w 452"/>
                <a:gd name="T1" fmla="*/ 70 h 427"/>
                <a:gd name="T2" fmla="*/ 407 w 452"/>
                <a:gd name="T3" fmla="*/ 60 h 427"/>
                <a:gd name="T4" fmla="*/ 407 w 452"/>
                <a:gd name="T5" fmla="*/ 0 h 427"/>
                <a:gd name="T6" fmla="*/ 0 w 452"/>
                <a:gd name="T7" fmla="*/ 295 h 427"/>
                <a:gd name="T8" fmla="*/ 68 w 452"/>
                <a:gd name="T9" fmla="*/ 317 h 427"/>
                <a:gd name="T10" fmla="*/ 111 w 452"/>
                <a:gd name="T11" fmla="*/ 295 h 427"/>
                <a:gd name="T12" fmla="*/ 133 w 452"/>
                <a:gd name="T13" fmla="*/ 338 h 427"/>
                <a:gd name="T14" fmla="*/ 399 w 452"/>
                <a:gd name="T15" fmla="*/ 425 h 427"/>
                <a:gd name="T16" fmla="*/ 407 w 452"/>
                <a:gd name="T17" fmla="*/ 427 h 427"/>
                <a:gd name="T18" fmla="*/ 407 w 452"/>
                <a:gd name="T19" fmla="*/ 419 h 427"/>
                <a:gd name="T20" fmla="*/ 407 w 452"/>
                <a:gd name="T21" fmla="*/ 148 h 427"/>
                <a:gd name="T22" fmla="*/ 417 w 452"/>
                <a:gd name="T23" fmla="*/ 138 h 427"/>
                <a:gd name="T24" fmla="*/ 452 w 452"/>
                <a:gd name="T25" fmla="*/ 104 h 427"/>
                <a:gd name="T26" fmla="*/ 417 w 452"/>
                <a:gd name="T27" fmla="*/ 70 h 4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52" h="427">
                  <a:moveTo>
                    <a:pt x="417" y="70"/>
                  </a:moveTo>
                  <a:cubicBezTo>
                    <a:pt x="407" y="60"/>
                    <a:pt x="407" y="60"/>
                    <a:pt x="407" y="60"/>
                  </a:cubicBezTo>
                  <a:cubicBezTo>
                    <a:pt x="407" y="0"/>
                    <a:pt x="407" y="0"/>
                    <a:pt x="407" y="0"/>
                  </a:cubicBezTo>
                  <a:cubicBezTo>
                    <a:pt x="218" y="3"/>
                    <a:pt x="58" y="125"/>
                    <a:pt x="0" y="295"/>
                  </a:cubicBezTo>
                  <a:cubicBezTo>
                    <a:pt x="68" y="317"/>
                    <a:pt x="68" y="317"/>
                    <a:pt x="68" y="317"/>
                  </a:cubicBezTo>
                  <a:cubicBezTo>
                    <a:pt x="111" y="295"/>
                    <a:pt x="111" y="295"/>
                    <a:pt x="111" y="295"/>
                  </a:cubicBezTo>
                  <a:cubicBezTo>
                    <a:pt x="133" y="338"/>
                    <a:pt x="133" y="338"/>
                    <a:pt x="133" y="338"/>
                  </a:cubicBezTo>
                  <a:cubicBezTo>
                    <a:pt x="399" y="425"/>
                    <a:pt x="399" y="425"/>
                    <a:pt x="399" y="425"/>
                  </a:cubicBezTo>
                  <a:cubicBezTo>
                    <a:pt x="407" y="427"/>
                    <a:pt x="407" y="427"/>
                    <a:pt x="407" y="427"/>
                  </a:cubicBezTo>
                  <a:cubicBezTo>
                    <a:pt x="407" y="419"/>
                    <a:pt x="407" y="419"/>
                    <a:pt x="407" y="419"/>
                  </a:cubicBezTo>
                  <a:cubicBezTo>
                    <a:pt x="407" y="148"/>
                    <a:pt x="407" y="148"/>
                    <a:pt x="407" y="148"/>
                  </a:cubicBezTo>
                  <a:cubicBezTo>
                    <a:pt x="417" y="138"/>
                    <a:pt x="417" y="138"/>
                    <a:pt x="417" y="138"/>
                  </a:cubicBezTo>
                  <a:cubicBezTo>
                    <a:pt x="452" y="104"/>
                    <a:pt x="452" y="104"/>
                    <a:pt x="452" y="104"/>
                  </a:cubicBezTo>
                  <a:lnTo>
                    <a:pt x="417" y="70"/>
                  </a:lnTo>
                  <a:close/>
                </a:path>
              </a:pathLst>
            </a:custGeom>
            <a:gradFill rotWithShape="1">
              <a:gsLst>
                <a:gs pos="0">
                  <a:schemeClr val="lt1">
                    <a:lumMod val="100000"/>
                    <a:lumOff val="0"/>
                  </a:schemeClr>
                </a:gs>
                <a:gs pos="100000">
                  <a:schemeClr val="accent5">
                    <a:lumMod val="40000"/>
                    <a:lumOff val="60000"/>
                  </a:schemeClr>
                </a:gs>
              </a:gsLst>
              <a:lin ang="5400000" scaled="1"/>
            </a:gradFill>
            <a:ln w="12700">
              <a:solidFill>
                <a:schemeClr val="accent5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5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7" name="Freeform 33"/>
            <p:cNvSpPr>
              <a:spLocks/>
            </p:cNvSpPr>
            <p:nvPr/>
          </p:nvSpPr>
          <p:spPr bwMode="auto">
            <a:xfrm>
              <a:off x="16541" y="0"/>
              <a:ext cx="15304" cy="16017"/>
            </a:xfrm>
            <a:custGeom>
              <a:avLst/>
              <a:gdLst>
                <a:gd name="T0" fmla="*/ 0 w 408"/>
                <a:gd name="T1" fmla="*/ 0 h 427"/>
                <a:gd name="T2" fmla="*/ 0 w 408"/>
                <a:gd name="T3" fmla="*/ 70 h 427"/>
                <a:gd name="T4" fmla="*/ 35 w 408"/>
                <a:gd name="T5" fmla="*/ 104 h 427"/>
                <a:gd name="T6" fmla="*/ 0 w 408"/>
                <a:gd name="T7" fmla="*/ 138 h 427"/>
                <a:gd name="T8" fmla="*/ 0 w 408"/>
                <a:gd name="T9" fmla="*/ 419 h 427"/>
                <a:gd name="T10" fmla="*/ 0 w 408"/>
                <a:gd name="T11" fmla="*/ 427 h 427"/>
                <a:gd name="T12" fmla="*/ 9 w 408"/>
                <a:gd name="T13" fmla="*/ 425 h 427"/>
                <a:gd name="T14" fmla="*/ 264 w 408"/>
                <a:gd name="T15" fmla="*/ 341 h 427"/>
                <a:gd name="T16" fmla="*/ 277 w 408"/>
                <a:gd name="T17" fmla="*/ 348 h 427"/>
                <a:gd name="T18" fmla="*/ 320 w 408"/>
                <a:gd name="T19" fmla="*/ 370 h 427"/>
                <a:gd name="T20" fmla="*/ 342 w 408"/>
                <a:gd name="T21" fmla="*/ 327 h 427"/>
                <a:gd name="T22" fmla="*/ 349 w 408"/>
                <a:gd name="T23" fmla="*/ 314 h 427"/>
                <a:gd name="T24" fmla="*/ 408 w 408"/>
                <a:gd name="T25" fmla="*/ 295 h 427"/>
                <a:gd name="T26" fmla="*/ 0 w 408"/>
                <a:gd name="T27" fmla="*/ 0 h 42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08" h="427">
                  <a:moveTo>
                    <a:pt x="0" y="0"/>
                  </a:moveTo>
                  <a:cubicBezTo>
                    <a:pt x="0" y="70"/>
                    <a:pt x="0" y="70"/>
                    <a:pt x="0" y="70"/>
                  </a:cubicBezTo>
                  <a:cubicBezTo>
                    <a:pt x="35" y="104"/>
                    <a:pt x="35" y="104"/>
                    <a:pt x="35" y="104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419"/>
                    <a:pt x="0" y="419"/>
                    <a:pt x="0" y="419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9" y="425"/>
                    <a:pt x="9" y="425"/>
                    <a:pt x="9" y="425"/>
                  </a:cubicBezTo>
                  <a:cubicBezTo>
                    <a:pt x="264" y="341"/>
                    <a:pt x="264" y="341"/>
                    <a:pt x="264" y="341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320" y="370"/>
                    <a:pt x="320" y="370"/>
                    <a:pt x="320" y="370"/>
                  </a:cubicBezTo>
                  <a:cubicBezTo>
                    <a:pt x="342" y="327"/>
                    <a:pt x="342" y="327"/>
                    <a:pt x="342" y="327"/>
                  </a:cubicBezTo>
                  <a:cubicBezTo>
                    <a:pt x="349" y="314"/>
                    <a:pt x="349" y="314"/>
                    <a:pt x="349" y="314"/>
                  </a:cubicBezTo>
                  <a:cubicBezTo>
                    <a:pt x="408" y="295"/>
                    <a:pt x="408" y="295"/>
                    <a:pt x="408" y="295"/>
                  </a:cubicBezTo>
                  <a:cubicBezTo>
                    <a:pt x="350" y="125"/>
                    <a:pt x="190" y="3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lt1">
                    <a:lumMod val="100000"/>
                    <a:lumOff val="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  <a:ln w="12700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6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8" name="Freeform 34"/>
            <p:cNvSpPr>
              <a:spLocks/>
            </p:cNvSpPr>
            <p:nvPr/>
          </p:nvSpPr>
          <p:spPr bwMode="auto">
            <a:xfrm>
              <a:off x="16684" y="11414"/>
              <a:ext cx="16050" cy="18065"/>
            </a:xfrm>
            <a:custGeom>
              <a:avLst/>
              <a:gdLst>
                <a:gd name="T0" fmla="*/ 407 w 428"/>
                <a:gd name="T1" fmla="*/ 0 h 482"/>
                <a:gd name="T2" fmla="*/ 338 w 428"/>
                <a:gd name="T3" fmla="*/ 23 h 482"/>
                <a:gd name="T4" fmla="*/ 316 w 428"/>
                <a:gd name="T5" fmla="*/ 66 h 482"/>
                <a:gd name="T6" fmla="*/ 273 w 428"/>
                <a:gd name="T7" fmla="*/ 44 h 482"/>
                <a:gd name="T8" fmla="*/ 8 w 428"/>
                <a:gd name="T9" fmla="*/ 130 h 482"/>
                <a:gd name="T10" fmla="*/ 0 w 428"/>
                <a:gd name="T11" fmla="*/ 133 h 482"/>
                <a:gd name="T12" fmla="*/ 5 w 428"/>
                <a:gd name="T13" fmla="*/ 140 h 482"/>
                <a:gd name="T14" fmla="*/ 161 w 428"/>
                <a:gd name="T15" fmla="*/ 356 h 482"/>
                <a:gd name="T16" fmla="*/ 159 w 428"/>
                <a:gd name="T17" fmla="*/ 370 h 482"/>
                <a:gd name="T18" fmla="*/ 151 w 428"/>
                <a:gd name="T19" fmla="*/ 420 h 482"/>
                <a:gd name="T20" fmla="*/ 201 w 428"/>
                <a:gd name="T21" fmla="*/ 427 h 482"/>
                <a:gd name="T22" fmla="*/ 215 w 428"/>
                <a:gd name="T23" fmla="*/ 430 h 482"/>
                <a:gd name="T24" fmla="*/ 253 w 428"/>
                <a:gd name="T25" fmla="*/ 482 h 482"/>
                <a:gd name="T26" fmla="*/ 428 w 428"/>
                <a:gd name="T27" fmla="*/ 133 h 482"/>
                <a:gd name="T28" fmla="*/ 407 w 428"/>
                <a:gd name="T29" fmla="*/ 0 h 48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28" h="482">
                  <a:moveTo>
                    <a:pt x="407" y="0"/>
                  </a:moveTo>
                  <a:cubicBezTo>
                    <a:pt x="338" y="23"/>
                    <a:pt x="338" y="23"/>
                    <a:pt x="338" y="23"/>
                  </a:cubicBezTo>
                  <a:cubicBezTo>
                    <a:pt x="316" y="66"/>
                    <a:pt x="316" y="66"/>
                    <a:pt x="316" y="66"/>
                  </a:cubicBezTo>
                  <a:cubicBezTo>
                    <a:pt x="273" y="44"/>
                    <a:pt x="273" y="44"/>
                    <a:pt x="273" y="44"/>
                  </a:cubicBezTo>
                  <a:cubicBezTo>
                    <a:pt x="8" y="130"/>
                    <a:pt x="8" y="130"/>
                    <a:pt x="8" y="13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5" y="140"/>
                    <a:pt x="5" y="140"/>
                    <a:pt x="5" y="140"/>
                  </a:cubicBezTo>
                  <a:cubicBezTo>
                    <a:pt x="161" y="356"/>
                    <a:pt x="161" y="356"/>
                    <a:pt x="161" y="356"/>
                  </a:cubicBezTo>
                  <a:cubicBezTo>
                    <a:pt x="159" y="370"/>
                    <a:pt x="159" y="370"/>
                    <a:pt x="159" y="370"/>
                  </a:cubicBezTo>
                  <a:cubicBezTo>
                    <a:pt x="151" y="420"/>
                    <a:pt x="151" y="420"/>
                    <a:pt x="151" y="420"/>
                  </a:cubicBezTo>
                  <a:cubicBezTo>
                    <a:pt x="201" y="427"/>
                    <a:pt x="201" y="427"/>
                    <a:pt x="201" y="427"/>
                  </a:cubicBezTo>
                  <a:cubicBezTo>
                    <a:pt x="215" y="430"/>
                    <a:pt x="215" y="430"/>
                    <a:pt x="215" y="430"/>
                  </a:cubicBezTo>
                  <a:cubicBezTo>
                    <a:pt x="253" y="482"/>
                    <a:pt x="253" y="482"/>
                    <a:pt x="253" y="482"/>
                  </a:cubicBezTo>
                  <a:cubicBezTo>
                    <a:pt x="359" y="402"/>
                    <a:pt x="428" y="276"/>
                    <a:pt x="428" y="133"/>
                  </a:cubicBezTo>
                  <a:cubicBezTo>
                    <a:pt x="428" y="87"/>
                    <a:pt x="421" y="42"/>
                    <a:pt x="407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lt1">
                    <a:lumMod val="100000"/>
                    <a:lumOff val="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1"/>
            </a:gradFill>
            <a:ln w="12700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2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9" name="Freeform 35"/>
            <p:cNvSpPr>
              <a:spLocks/>
            </p:cNvSpPr>
            <p:nvPr/>
          </p:nvSpPr>
          <p:spPr bwMode="auto">
            <a:xfrm>
              <a:off x="0" y="11064"/>
              <a:ext cx="16049" cy="18415"/>
            </a:xfrm>
            <a:custGeom>
              <a:avLst/>
              <a:gdLst>
                <a:gd name="T0" fmla="*/ 420 w 428"/>
                <a:gd name="T1" fmla="*/ 139 h 491"/>
                <a:gd name="T2" fmla="*/ 164 w 428"/>
                <a:gd name="T3" fmla="*/ 56 h 491"/>
                <a:gd name="T4" fmla="*/ 157 w 428"/>
                <a:gd name="T5" fmla="*/ 43 h 491"/>
                <a:gd name="T6" fmla="*/ 135 w 428"/>
                <a:gd name="T7" fmla="*/ 0 h 491"/>
                <a:gd name="T8" fmla="*/ 92 w 428"/>
                <a:gd name="T9" fmla="*/ 22 h 491"/>
                <a:gd name="T10" fmla="*/ 79 w 428"/>
                <a:gd name="T11" fmla="*/ 28 h 491"/>
                <a:gd name="T12" fmla="*/ 21 w 428"/>
                <a:gd name="T13" fmla="*/ 9 h 491"/>
                <a:gd name="T14" fmla="*/ 0 w 428"/>
                <a:gd name="T15" fmla="*/ 142 h 491"/>
                <a:gd name="T16" fmla="*/ 175 w 428"/>
                <a:gd name="T17" fmla="*/ 491 h 491"/>
                <a:gd name="T18" fmla="*/ 217 w 428"/>
                <a:gd name="T19" fmla="*/ 433 h 491"/>
                <a:gd name="T20" fmla="*/ 209 w 428"/>
                <a:gd name="T21" fmla="*/ 384 h 491"/>
                <a:gd name="T22" fmla="*/ 258 w 428"/>
                <a:gd name="T23" fmla="*/ 377 h 491"/>
                <a:gd name="T24" fmla="*/ 423 w 428"/>
                <a:gd name="T25" fmla="*/ 149 h 491"/>
                <a:gd name="T26" fmla="*/ 428 w 428"/>
                <a:gd name="T27" fmla="*/ 142 h 491"/>
                <a:gd name="T28" fmla="*/ 420 w 428"/>
                <a:gd name="T29" fmla="*/ 139 h 49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28" h="491">
                  <a:moveTo>
                    <a:pt x="420" y="139"/>
                  </a:moveTo>
                  <a:cubicBezTo>
                    <a:pt x="164" y="56"/>
                    <a:pt x="164" y="56"/>
                    <a:pt x="164" y="56"/>
                  </a:cubicBezTo>
                  <a:cubicBezTo>
                    <a:pt x="157" y="43"/>
                    <a:pt x="157" y="43"/>
                    <a:pt x="157" y="43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79" y="28"/>
                    <a:pt x="79" y="28"/>
                    <a:pt x="79" y="28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7" y="51"/>
                    <a:pt x="0" y="96"/>
                    <a:pt x="0" y="142"/>
                  </a:cubicBezTo>
                  <a:cubicBezTo>
                    <a:pt x="0" y="285"/>
                    <a:pt x="69" y="411"/>
                    <a:pt x="175" y="491"/>
                  </a:cubicBezTo>
                  <a:cubicBezTo>
                    <a:pt x="217" y="433"/>
                    <a:pt x="217" y="433"/>
                    <a:pt x="217" y="433"/>
                  </a:cubicBezTo>
                  <a:cubicBezTo>
                    <a:pt x="209" y="384"/>
                    <a:pt x="209" y="384"/>
                    <a:pt x="209" y="384"/>
                  </a:cubicBezTo>
                  <a:cubicBezTo>
                    <a:pt x="258" y="377"/>
                    <a:pt x="258" y="377"/>
                    <a:pt x="258" y="377"/>
                  </a:cubicBezTo>
                  <a:cubicBezTo>
                    <a:pt x="423" y="149"/>
                    <a:pt x="423" y="149"/>
                    <a:pt x="423" y="149"/>
                  </a:cubicBezTo>
                  <a:cubicBezTo>
                    <a:pt x="428" y="142"/>
                    <a:pt x="428" y="142"/>
                    <a:pt x="428" y="142"/>
                  </a:cubicBezTo>
                  <a:lnTo>
                    <a:pt x="420" y="139"/>
                  </a:lnTo>
                  <a:close/>
                </a:path>
              </a:pathLst>
            </a:custGeom>
            <a:gradFill rotWithShape="1">
              <a:gsLst>
                <a:gs pos="0">
                  <a:schemeClr val="lt1">
                    <a:lumMod val="100000"/>
                    <a:lumOff val="0"/>
                  </a:schemeClr>
                </a:gs>
                <a:gs pos="100000">
                  <a:schemeClr val="accent4">
                    <a:lumMod val="40000"/>
                    <a:lumOff val="60000"/>
                  </a:schemeClr>
                </a:gs>
              </a:gsLst>
              <a:lin ang="5400000" scaled="1"/>
            </a:gradFill>
            <a:ln w="12700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4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0" name="Freeform 36"/>
            <p:cNvSpPr>
              <a:spLocks/>
            </p:cNvSpPr>
            <p:nvPr/>
          </p:nvSpPr>
          <p:spPr bwMode="auto">
            <a:xfrm>
              <a:off x="6858" y="16621"/>
              <a:ext cx="19018" cy="16129"/>
            </a:xfrm>
            <a:custGeom>
              <a:avLst/>
              <a:gdLst>
                <a:gd name="T0" fmla="*/ 463 w 507"/>
                <a:gd name="T1" fmla="*/ 288 h 430"/>
                <a:gd name="T2" fmla="*/ 413 w 507"/>
                <a:gd name="T3" fmla="*/ 281 h 430"/>
                <a:gd name="T4" fmla="*/ 421 w 507"/>
                <a:gd name="T5" fmla="*/ 231 h 430"/>
                <a:gd name="T6" fmla="*/ 258 w 507"/>
                <a:gd name="T7" fmla="*/ 7 h 430"/>
                <a:gd name="T8" fmla="*/ 253 w 507"/>
                <a:gd name="T9" fmla="*/ 0 h 430"/>
                <a:gd name="T10" fmla="*/ 248 w 507"/>
                <a:gd name="T11" fmla="*/ 7 h 430"/>
                <a:gd name="T12" fmla="*/ 89 w 507"/>
                <a:gd name="T13" fmla="*/ 227 h 430"/>
                <a:gd name="T14" fmla="*/ 75 w 507"/>
                <a:gd name="T15" fmla="*/ 229 h 430"/>
                <a:gd name="T16" fmla="*/ 26 w 507"/>
                <a:gd name="T17" fmla="*/ 236 h 430"/>
                <a:gd name="T18" fmla="*/ 34 w 507"/>
                <a:gd name="T19" fmla="*/ 285 h 430"/>
                <a:gd name="T20" fmla="*/ 36 w 507"/>
                <a:gd name="T21" fmla="*/ 299 h 430"/>
                <a:gd name="T22" fmla="*/ 0 w 507"/>
                <a:gd name="T23" fmla="*/ 349 h 430"/>
                <a:gd name="T24" fmla="*/ 253 w 507"/>
                <a:gd name="T25" fmla="*/ 430 h 430"/>
                <a:gd name="T26" fmla="*/ 507 w 507"/>
                <a:gd name="T27" fmla="*/ 349 h 430"/>
                <a:gd name="T28" fmla="*/ 463 w 507"/>
                <a:gd name="T29" fmla="*/ 288 h 43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07" h="430">
                  <a:moveTo>
                    <a:pt x="463" y="288"/>
                  </a:moveTo>
                  <a:cubicBezTo>
                    <a:pt x="413" y="281"/>
                    <a:pt x="413" y="281"/>
                    <a:pt x="413" y="281"/>
                  </a:cubicBezTo>
                  <a:cubicBezTo>
                    <a:pt x="421" y="231"/>
                    <a:pt x="421" y="231"/>
                    <a:pt x="421" y="231"/>
                  </a:cubicBezTo>
                  <a:cubicBezTo>
                    <a:pt x="258" y="7"/>
                    <a:pt x="258" y="7"/>
                    <a:pt x="258" y="7"/>
                  </a:cubicBezTo>
                  <a:cubicBezTo>
                    <a:pt x="253" y="0"/>
                    <a:pt x="253" y="0"/>
                    <a:pt x="253" y="0"/>
                  </a:cubicBezTo>
                  <a:cubicBezTo>
                    <a:pt x="248" y="7"/>
                    <a:pt x="248" y="7"/>
                    <a:pt x="248" y="7"/>
                  </a:cubicBezTo>
                  <a:cubicBezTo>
                    <a:pt x="89" y="227"/>
                    <a:pt x="89" y="227"/>
                    <a:pt x="89" y="227"/>
                  </a:cubicBezTo>
                  <a:cubicBezTo>
                    <a:pt x="75" y="229"/>
                    <a:pt x="75" y="229"/>
                    <a:pt x="75" y="229"/>
                  </a:cubicBezTo>
                  <a:cubicBezTo>
                    <a:pt x="26" y="236"/>
                    <a:pt x="26" y="236"/>
                    <a:pt x="26" y="236"/>
                  </a:cubicBezTo>
                  <a:cubicBezTo>
                    <a:pt x="34" y="285"/>
                    <a:pt x="34" y="285"/>
                    <a:pt x="34" y="285"/>
                  </a:cubicBezTo>
                  <a:cubicBezTo>
                    <a:pt x="36" y="299"/>
                    <a:pt x="36" y="299"/>
                    <a:pt x="36" y="299"/>
                  </a:cubicBezTo>
                  <a:cubicBezTo>
                    <a:pt x="0" y="349"/>
                    <a:pt x="0" y="349"/>
                    <a:pt x="0" y="349"/>
                  </a:cubicBezTo>
                  <a:cubicBezTo>
                    <a:pt x="71" y="400"/>
                    <a:pt x="159" y="430"/>
                    <a:pt x="253" y="430"/>
                  </a:cubicBezTo>
                  <a:cubicBezTo>
                    <a:pt x="348" y="430"/>
                    <a:pt x="436" y="400"/>
                    <a:pt x="507" y="349"/>
                  </a:cubicBezTo>
                  <a:lnTo>
                    <a:pt x="463" y="288"/>
                  </a:lnTo>
                  <a:close/>
                </a:path>
              </a:pathLst>
            </a:custGeom>
            <a:gradFill rotWithShape="1">
              <a:gsLst>
                <a:gs pos="0">
                  <a:schemeClr val="lt1">
                    <a:lumMod val="100000"/>
                    <a:lumOff val="0"/>
                  </a:schemeClr>
                </a:gs>
                <a:gs pos="100000">
                  <a:schemeClr val="accent3">
                    <a:lumMod val="40000"/>
                    <a:lumOff val="60000"/>
                  </a:schemeClr>
                </a:gs>
              </a:gsLst>
              <a:lin ang="5400000" scaled="1"/>
            </a:gradFill>
            <a:ln w="12700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ffectLst>
              <a:outerShdw dist="28398" dir="3806097" algn="ctr" rotWithShape="0">
                <a:schemeClr val="accent3">
                  <a:lumMod val="50000"/>
                  <a:lumOff val="0"/>
                  <a:alpha val="50000"/>
                </a:schemeClr>
              </a:outerShdw>
            </a:effec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297" y="1892340"/>
            <a:ext cx="1476581" cy="60968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0956" y="1836047"/>
            <a:ext cx="1438476" cy="6096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7868" y="3398515"/>
            <a:ext cx="1219370" cy="57158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01953" y="3313705"/>
            <a:ext cx="1257475" cy="724001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1981" y="4522937"/>
            <a:ext cx="1600423" cy="53347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4719" y="2732785"/>
            <a:ext cx="1733792" cy="1228896"/>
          </a:xfrm>
          <a:prstGeom prst="rect">
            <a:avLst/>
          </a:prstGeom>
        </p:spPr>
      </p:pic>
      <p:sp>
        <p:nvSpPr>
          <p:cNvPr id="18" name="Прямоугольник 17"/>
          <p:cNvSpPr/>
          <p:nvPr/>
        </p:nvSpPr>
        <p:spPr>
          <a:xfrm>
            <a:off x="6618083" y="5947661"/>
            <a:ext cx="5423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Интеграция</a:t>
            </a:r>
          </a:p>
          <a:p>
            <a:pPr algn="ctr">
              <a:spcAft>
                <a:spcPts val="0"/>
              </a:spcAft>
            </a:pPr>
            <a:r>
              <a:rPr lang="ru-RU" sz="1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гибридного (интегративного) подхода к </a:t>
            </a:r>
            <a:r>
              <a:rPr lang="ru-RU" sz="1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обучению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5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22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гибридного (интегративного)подхода к обучению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848128"/>
              </p:ext>
            </p:extLst>
          </p:nvPr>
        </p:nvGraphicFramePr>
        <p:xfrm>
          <a:off x="1186006" y="1321806"/>
          <a:ext cx="9904491" cy="4870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62051">
                  <a:extLst>
                    <a:ext uri="{9D8B030D-6E8A-4147-A177-3AD203B41FA5}">
                      <a16:colId xmlns:a16="http://schemas.microsoft.com/office/drawing/2014/main" val="3893780485"/>
                    </a:ext>
                  </a:extLst>
                </a:gridCol>
                <a:gridCol w="2525283">
                  <a:extLst>
                    <a:ext uri="{9D8B030D-6E8A-4147-A177-3AD203B41FA5}">
                      <a16:colId xmlns:a16="http://schemas.microsoft.com/office/drawing/2014/main" val="1306830343"/>
                    </a:ext>
                  </a:extLst>
                </a:gridCol>
                <a:gridCol w="3617157">
                  <a:extLst>
                    <a:ext uri="{9D8B030D-6E8A-4147-A177-3AD203B41FA5}">
                      <a16:colId xmlns:a16="http://schemas.microsoft.com/office/drawing/2014/main" val="878492412"/>
                    </a:ext>
                  </a:extLst>
                </a:gridCol>
              </a:tblGrid>
              <a:tr h="4115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ТЕХНИКУМ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4015297"/>
                  </a:ext>
                </a:extLst>
              </a:tr>
              <a:tr h="1311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рабочего учебного плана, учебного графика, расписания занятий для реализации модели гибридного (интегративного) обучения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Синхронизация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Интенсификация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(оптимизация, цифровизация)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Определение, назначение и мотивация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наставников -специалистов,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наставников-преподавателей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589223"/>
                  </a:ext>
                </a:extLst>
              </a:tr>
              <a:tr h="1311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часов образовательной программы, вынесенной на предприятие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(УД, ПМ, УП, ПП)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теоретических занятий ведущими специалистами предприятия (наставниками)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(УД, ПМ, УП, ПП)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1364317"/>
                  </a:ext>
                </a:extLst>
              </a:tr>
              <a:tr h="1311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бинарных практических и лабораторных занятий с участием преподавателей и ведущих специалистов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мастер-классов от ведущих специалистов предприятия,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8477397"/>
                  </a:ext>
                </a:extLst>
              </a:tr>
              <a:tr h="5246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подготовки к демонстрационному экзамену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 чемпионату «Профессионалы»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47951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6629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1677</Words>
  <Application>Microsoft Office PowerPoint</Application>
  <PresentationFormat>Широкоэкранный</PresentationFormat>
  <Paragraphs>486</Paragraphs>
  <Slides>16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9" baseType="lpstr">
      <vt:lpstr>微软雅黑</vt:lpstr>
      <vt:lpstr>宋体</vt:lpstr>
      <vt:lpstr>Arial</vt:lpstr>
      <vt:lpstr>Arial Unicode MS</vt:lpstr>
      <vt:lpstr>Calibri</vt:lpstr>
      <vt:lpstr>Calibri Light</vt:lpstr>
      <vt:lpstr>等线</vt:lpstr>
      <vt:lpstr>Franklin Gothic Book</vt:lpstr>
      <vt:lpstr>Symbol</vt:lpstr>
      <vt:lpstr>Times New Roman</vt:lpstr>
      <vt:lpstr>Wingdings</vt:lpstr>
      <vt:lpstr>Тема Office</vt:lpstr>
      <vt:lpstr>Crop</vt:lpstr>
      <vt:lpstr>  </vt:lpstr>
      <vt:lpstr>ВСЕ, ЧТО НАХОДИТСЯ ВО ВЗАИМНОЙ СВЯЗИ, ДОЛЖНО ПРЕПОДАВАТЬСЯ  В ТАКОЙ ЖЕ СВЯЗИ  Я.А. КОМЕНСКИЙ</vt:lpstr>
      <vt:lpstr>Презентация PowerPoint</vt:lpstr>
      <vt:lpstr>Презентация PowerPoint</vt:lpstr>
      <vt:lpstr>  </vt:lpstr>
      <vt:lpstr>Рассмотрено на заседании  Совместного отраслевого методического совета Протокол №1 от 18.04.2024 года Председатель СОМС </vt:lpstr>
      <vt:lpstr>Областное государственное бюджетное  профессиональное образовательное учреждение  «Ульяновский техникум питания и торговли»   ПРИКАЗ   02.09.2024    №317  О формировании в 2024-2025 году и закреплении наставнических пар или групп в ходе реализации целевой модели наставничества</vt:lpstr>
      <vt:lpstr>Гибридный (интегративный)подход к обучению</vt:lpstr>
      <vt:lpstr>Модель гибридного (интегративного)подхода к обучению</vt:lpstr>
      <vt:lpstr>Примерное распределение часов образовательной программы, вынесенной на предприятие</vt:lpstr>
      <vt:lpstr>Субъекты реализации гибридного (интегративного) подхода к обучению через механизм взаимодействия с отраслевыми партнерами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Совместный отраслевой совет (СОМС) –как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партнёрами</dc:title>
  <dc:creator>38-3</dc:creator>
  <cp:lastModifiedBy>38-3</cp:lastModifiedBy>
  <cp:revision>76</cp:revision>
  <dcterms:created xsi:type="dcterms:W3CDTF">2024-11-18T07:56:43Z</dcterms:created>
  <dcterms:modified xsi:type="dcterms:W3CDTF">2025-09-03T10:12:51Z</dcterms:modified>
</cp:coreProperties>
</file>