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8"/>
  </p:notesMasterIdLst>
  <p:sldIdLst>
    <p:sldId id="290" r:id="rId2"/>
    <p:sldId id="304" r:id="rId3"/>
    <p:sldId id="303" r:id="rId4"/>
    <p:sldId id="300" r:id="rId5"/>
    <p:sldId id="301" r:id="rId6"/>
    <p:sldId id="30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16328E-C202-4FE5-8D3D-B4F55DC15F2E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55F3D0-BCA3-4088-8DFE-E462974400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5212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5710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1567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9346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4933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649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689244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338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546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73835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7640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5C1B5BA-65CB-42B1-B53F-B3E23D5DDB8C}" type="datetimeFigureOut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22.10.2025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CC48D-78E7-462C-9092-2AD59452798F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srgbClr val="775F55"/>
                </a:solidFill>
                <a:effectLst/>
                <a:uLnTx/>
                <a:uFillTx/>
                <a:latin typeface="Franklin Gothic Book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srgbClr val="775F55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00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636914F-270B-4B96-9588-A536A2FC9209}" type="datetimeFigureOut">
              <a:rPr lang="ru-RU" smtClean="0"/>
              <a:t>22.10.2025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2771808B-1998-4246-8249-8BB23107177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014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tx1"/>
        </a:buClr>
        <a:buSzPct val="80000"/>
        <a:buFont typeface="Corbe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tx1"/>
        </a:buClr>
        <a:buSzPct val="80000"/>
        <a:buFont typeface="Corbe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3.png"/><Relationship Id="rId7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microsoft.com/office/2007/relationships/hdphoto" Target="../media/hdphoto2.wdp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228600" y="2068342"/>
            <a:ext cx="485628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rgbClr val="3030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网chenying0907出品 2048">
            <a:extLst>
              <a:ext uri="{FF2B5EF4-FFF2-40B4-BE49-F238E27FC236}">
                <a16:creationId xmlns:a16="http://schemas.microsoft.com/office/drawing/2014/main" id="{29A4D560-10CD-465F-AB0F-3E27E700E0CC}"/>
              </a:ext>
            </a:extLst>
          </p:cNvPr>
          <p:cNvSpPr/>
          <p:nvPr/>
        </p:nvSpPr>
        <p:spPr>
          <a:xfrm rot="19458485">
            <a:off x="5240440" y="4004889"/>
            <a:ext cx="1662435" cy="1631203"/>
          </a:xfrm>
          <a:custGeom>
            <a:avLst/>
            <a:gdLst/>
            <a:ahLst/>
            <a:cxnLst/>
            <a:rect l="l" t="t" r="r" b="b"/>
            <a:pathLst>
              <a:path w="2255381" h="2212711">
                <a:moveTo>
                  <a:pt x="1762831" y="96037"/>
                </a:moveTo>
                <a:cubicBezTo>
                  <a:pt x="1774596" y="109887"/>
                  <a:pt x="1762506" y="174600"/>
                  <a:pt x="1646561" y="364996"/>
                </a:cubicBezTo>
                <a:cubicBezTo>
                  <a:pt x="1623126" y="418934"/>
                  <a:pt x="1525944" y="582825"/>
                  <a:pt x="1395435" y="793156"/>
                </a:cubicBezTo>
                <a:cubicBezTo>
                  <a:pt x="1536134" y="778726"/>
                  <a:pt x="1697692" y="765828"/>
                  <a:pt x="1831180" y="756058"/>
                </a:cubicBezTo>
                <a:cubicBezTo>
                  <a:pt x="1885036" y="696233"/>
                  <a:pt x="2021048" y="583933"/>
                  <a:pt x="2043438" y="565200"/>
                </a:cubicBezTo>
                <a:cubicBezTo>
                  <a:pt x="2069261" y="543593"/>
                  <a:pt x="2073675" y="543820"/>
                  <a:pt x="2083864" y="544092"/>
                </a:cubicBezTo>
                <a:cubicBezTo>
                  <a:pt x="2090767" y="551669"/>
                  <a:pt x="2104986" y="572225"/>
                  <a:pt x="2104573" y="566823"/>
                </a:cubicBezTo>
                <a:cubicBezTo>
                  <a:pt x="2104160" y="561422"/>
                  <a:pt x="2125877" y="554426"/>
                  <a:pt x="2087839" y="600560"/>
                </a:cubicBezTo>
                <a:cubicBezTo>
                  <a:pt x="2079107" y="615047"/>
                  <a:pt x="2020535" y="684486"/>
                  <a:pt x="1965963" y="746391"/>
                </a:cubicBezTo>
                <a:cubicBezTo>
                  <a:pt x="2026433" y="742222"/>
                  <a:pt x="2071795" y="739277"/>
                  <a:pt x="2092922" y="737850"/>
                </a:cubicBezTo>
                <a:cubicBezTo>
                  <a:pt x="2199976" y="730624"/>
                  <a:pt x="2210042" y="735764"/>
                  <a:pt x="2233807" y="747211"/>
                </a:cubicBezTo>
                <a:cubicBezTo>
                  <a:pt x="2234375" y="766987"/>
                  <a:pt x="2225153" y="815763"/>
                  <a:pt x="2235515" y="806537"/>
                </a:cubicBezTo>
                <a:cubicBezTo>
                  <a:pt x="2245877" y="797311"/>
                  <a:pt x="2312434" y="809401"/>
                  <a:pt x="2124682" y="843303"/>
                </a:cubicBezTo>
                <a:cubicBezTo>
                  <a:pt x="2055381" y="862379"/>
                  <a:pt x="1557988" y="946248"/>
                  <a:pt x="1273593" y="987844"/>
                </a:cubicBezTo>
                <a:cubicBezTo>
                  <a:pt x="978139" y="1456310"/>
                  <a:pt x="595298" y="2038503"/>
                  <a:pt x="457887" y="2212711"/>
                </a:cubicBezTo>
                <a:lnTo>
                  <a:pt x="0" y="1868127"/>
                </a:lnTo>
                <a:cubicBezTo>
                  <a:pt x="68157" y="1710476"/>
                  <a:pt x="330540" y="1371156"/>
                  <a:pt x="606728" y="1037009"/>
                </a:cubicBezTo>
                <a:cubicBezTo>
                  <a:pt x="600981" y="804918"/>
                  <a:pt x="634997" y="289980"/>
                  <a:pt x="640268" y="205084"/>
                </a:cubicBezTo>
                <a:cubicBezTo>
                  <a:pt x="646314" y="107709"/>
                  <a:pt x="652129" y="99237"/>
                  <a:pt x="665240" y="79152"/>
                </a:cubicBezTo>
                <a:cubicBezTo>
                  <a:pt x="683136" y="80960"/>
                  <a:pt x="726034" y="94999"/>
                  <a:pt x="718931" y="84573"/>
                </a:cubicBezTo>
                <a:cubicBezTo>
                  <a:pt x="711827" y="74148"/>
                  <a:pt x="730538" y="15554"/>
                  <a:pt x="739077" y="188821"/>
                </a:cubicBezTo>
                <a:cubicBezTo>
                  <a:pt x="746782" y="243817"/>
                  <a:pt x="760402" y="582985"/>
                  <a:pt x="766840" y="844003"/>
                </a:cubicBezTo>
                <a:cubicBezTo>
                  <a:pt x="1026532" y="535400"/>
                  <a:pt x="1266755" y="263580"/>
                  <a:pt x="1333595" y="187146"/>
                </a:cubicBezTo>
                <a:cubicBezTo>
                  <a:pt x="1484649" y="14408"/>
                  <a:pt x="1513353" y="10556"/>
                  <a:pt x="1579414" y="0"/>
                </a:cubicBezTo>
                <a:cubicBezTo>
                  <a:pt x="1629596" y="41269"/>
                  <a:pt x="1736593" y="158682"/>
                  <a:pt x="1729962" y="123807"/>
                </a:cubicBezTo>
                <a:cubicBezTo>
                  <a:pt x="1727475" y="110728"/>
                  <a:pt x="1744940" y="92417"/>
                  <a:pt x="1756562" y="92996"/>
                </a:cubicBezTo>
                <a:cubicBezTo>
                  <a:pt x="1758983" y="93117"/>
                  <a:pt x="1761150" y="94058"/>
                  <a:pt x="1762831" y="96037"/>
                </a:cubicBezTo>
                <a:close/>
              </a:path>
            </a:pathLst>
          </a:custGeom>
          <a:solidFill>
            <a:schemeClr val="accent4"/>
          </a:solidFill>
          <a:ln w="19050" cap="flat" cmpd="sng" algn="ctr">
            <a:solidFill>
              <a:sysClr val="window" lastClr="FFFFFF"/>
            </a:solidFill>
            <a:prstDash val="soli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51442" tIns="25721" rIns="51442" bIns="25721" rtlCol="0" anchor="ctr"/>
          <a:lstStyle/>
          <a:p>
            <a:pPr algn="ctr">
              <a:defRPr/>
            </a:pPr>
            <a:endParaRPr lang="zh-CN" altLang="en-US" sz="1350" kern="0">
              <a:solidFill>
                <a:sysClr val="window" lastClr="FFFFFF"/>
              </a:solidFill>
              <a:ea typeface="宋体"/>
            </a:endParaRPr>
          </a:p>
        </p:txBody>
      </p:sp>
      <p:grpSp>
        <p:nvGrpSpPr>
          <p:cNvPr id="27" name="网chenying0907出品 51">
            <a:extLst>
              <a:ext uri="{FF2B5EF4-FFF2-40B4-BE49-F238E27FC236}">
                <a16:creationId xmlns:a16="http://schemas.microsoft.com/office/drawing/2014/main" id="{862777E0-F4A5-4019-AB56-FB3803749A7C}"/>
              </a:ext>
            </a:extLst>
          </p:cNvPr>
          <p:cNvGrpSpPr/>
          <p:nvPr/>
        </p:nvGrpSpPr>
        <p:grpSpPr>
          <a:xfrm>
            <a:off x="5631477" y="2381396"/>
            <a:ext cx="512617" cy="512687"/>
            <a:chOff x="5076056" y="2996952"/>
            <a:chExt cx="1800200" cy="1800200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2" name="网chenying0907出品 72">
              <a:extLst>
                <a:ext uri="{FF2B5EF4-FFF2-40B4-BE49-F238E27FC236}">
                  <a16:creationId xmlns:a16="http://schemas.microsoft.com/office/drawing/2014/main" id="{992920EA-8059-4F6E-AD42-4FEA180732F7}"/>
                </a:ext>
              </a:extLst>
            </p:cNvPr>
            <p:cNvSpPr/>
            <p:nvPr/>
          </p:nvSpPr>
          <p:spPr>
            <a:xfrm>
              <a:off x="5076056" y="2996952"/>
              <a:ext cx="1800200" cy="1800200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  <p:sp>
          <p:nvSpPr>
            <p:cNvPr id="63" name="网chenying0907出品 73">
              <a:extLst>
                <a:ext uri="{FF2B5EF4-FFF2-40B4-BE49-F238E27FC236}">
                  <a16:creationId xmlns:a16="http://schemas.microsoft.com/office/drawing/2014/main" id="{F2FBE380-0E59-4A8D-BDDB-6915BE9C617E}"/>
                </a:ext>
              </a:extLst>
            </p:cNvPr>
            <p:cNvSpPr/>
            <p:nvPr/>
          </p:nvSpPr>
          <p:spPr>
            <a:xfrm>
              <a:off x="5270130" y="3191026"/>
              <a:ext cx="1412052" cy="1412052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  <p:sp>
          <p:nvSpPr>
            <p:cNvPr id="64" name="网chenying0907出品 74">
              <a:extLst>
                <a:ext uri="{FF2B5EF4-FFF2-40B4-BE49-F238E27FC236}">
                  <a16:creationId xmlns:a16="http://schemas.microsoft.com/office/drawing/2014/main" id="{A658710C-CEFB-46AC-9A46-4458DC627F57}"/>
                </a:ext>
              </a:extLst>
            </p:cNvPr>
            <p:cNvSpPr/>
            <p:nvPr/>
          </p:nvSpPr>
          <p:spPr>
            <a:xfrm>
              <a:off x="5499115" y="3420011"/>
              <a:ext cx="954083" cy="954083"/>
            </a:xfrm>
            <a:prstGeom prst="ellipse">
              <a:avLst/>
            </a:prstGeom>
            <a:gradFill flip="none" rotWithShape="1">
              <a:gsLst>
                <a:gs pos="0">
                  <a:schemeClr val="accent3">
                    <a:lumMod val="75000"/>
                  </a:schemeClr>
                </a:gs>
                <a:gs pos="50000">
                  <a:schemeClr val="accent3"/>
                </a:gs>
                <a:gs pos="100000">
                  <a:schemeClr val="accent3">
                    <a:lumMod val="60000"/>
                    <a:lumOff val="40000"/>
                  </a:schemeClr>
                </a:gs>
              </a:gsLst>
              <a:lin ang="16200000" scaled="1"/>
              <a:tileRect/>
            </a:gra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  <p:sp>
          <p:nvSpPr>
            <p:cNvPr id="65" name="网chenying0907出品 75">
              <a:extLst>
                <a:ext uri="{FF2B5EF4-FFF2-40B4-BE49-F238E27FC236}">
                  <a16:creationId xmlns:a16="http://schemas.microsoft.com/office/drawing/2014/main" id="{7ED337FC-B73D-4067-9182-DF43B4D8CCFA}"/>
                </a:ext>
              </a:extLst>
            </p:cNvPr>
            <p:cNvSpPr/>
            <p:nvPr/>
          </p:nvSpPr>
          <p:spPr>
            <a:xfrm>
              <a:off x="5690650" y="3611546"/>
              <a:ext cx="571013" cy="571013"/>
            </a:xfrm>
            <a:prstGeom prst="ellipse">
              <a:avLst/>
            </a:prstGeom>
            <a:solidFill>
              <a:sysClr val="window" lastClr="FFFFFF"/>
            </a:solidFill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sz="1350" kern="0">
                <a:solidFill>
                  <a:sysClr val="window" lastClr="FFFFFF"/>
                </a:solidFill>
                <a:ea typeface="宋体"/>
              </a:endParaRPr>
            </a:p>
          </p:txBody>
        </p:sp>
      </p:grpSp>
      <p:grpSp>
        <p:nvGrpSpPr>
          <p:cNvPr id="72" name="Группа 71"/>
          <p:cNvGrpSpPr/>
          <p:nvPr/>
        </p:nvGrpSpPr>
        <p:grpSpPr>
          <a:xfrm>
            <a:off x="4509708" y="1825356"/>
            <a:ext cx="3411632" cy="2480670"/>
            <a:chOff x="4519973" y="2393341"/>
            <a:chExt cx="3438787" cy="2414332"/>
          </a:xfrm>
        </p:grpSpPr>
        <p:grpSp>
          <p:nvGrpSpPr>
            <p:cNvPr id="26" name="网chenying0907出品 50">
              <a:extLst>
                <a:ext uri="{FF2B5EF4-FFF2-40B4-BE49-F238E27FC236}">
                  <a16:creationId xmlns:a16="http://schemas.microsoft.com/office/drawing/2014/main" id="{A22A2EB3-C779-4877-B632-A740B0C34016}"/>
                </a:ext>
              </a:extLst>
            </p:cNvPr>
            <p:cNvGrpSpPr/>
            <p:nvPr/>
          </p:nvGrpSpPr>
          <p:grpSpPr>
            <a:xfrm>
              <a:off x="5964193" y="2482004"/>
              <a:ext cx="782757" cy="782863"/>
              <a:chOff x="5076056" y="2996952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66" name="网chenying0907出品 76">
                <a:extLst>
                  <a:ext uri="{FF2B5EF4-FFF2-40B4-BE49-F238E27FC236}">
                    <a16:creationId xmlns:a16="http://schemas.microsoft.com/office/drawing/2014/main" id="{1FD3D66F-A0B9-487D-8BE0-975D3C749D1F}"/>
                  </a:ext>
                </a:extLst>
              </p:cNvPr>
              <p:cNvSpPr/>
              <p:nvPr/>
            </p:nvSpPr>
            <p:spPr>
              <a:xfrm>
                <a:off x="5076056" y="2996952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75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7" name="网chenying0907出品 77">
                <a:extLst>
                  <a:ext uri="{FF2B5EF4-FFF2-40B4-BE49-F238E27FC236}">
                    <a16:creationId xmlns:a16="http://schemas.microsoft.com/office/drawing/2014/main" id="{EC0DF3AA-911E-448C-9ECF-9D6929C62245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8" name="网chenying0907出品 78">
                <a:extLst>
                  <a:ext uri="{FF2B5EF4-FFF2-40B4-BE49-F238E27FC236}">
                    <a16:creationId xmlns:a16="http://schemas.microsoft.com/office/drawing/2014/main" id="{B7EF4B65-65BB-4F7C-BFE6-6960C33640EB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5">
                      <a:lumMod val="75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9" name="网chenying0907出品 79">
                <a:extLst>
                  <a:ext uri="{FF2B5EF4-FFF2-40B4-BE49-F238E27FC236}">
                    <a16:creationId xmlns:a16="http://schemas.microsoft.com/office/drawing/2014/main" id="{FCB49015-37AF-4C8E-AF8A-0D5CDF397E19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28" name="网chenying0907出品 52">
              <a:extLst>
                <a:ext uri="{FF2B5EF4-FFF2-40B4-BE49-F238E27FC236}">
                  <a16:creationId xmlns:a16="http://schemas.microsoft.com/office/drawing/2014/main" id="{6549ADED-AB78-442F-8C67-13F46F17BBC4}"/>
                </a:ext>
              </a:extLst>
            </p:cNvPr>
            <p:cNvGrpSpPr/>
            <p:nvPr/>
          </p:nvGrpSpPr>
          <p:grpSpPr>
            <a:xfrm>
              <a:off x="4519973" y="3460157"/>
              <a:ext cx="717760" cy="717857"/>
              <a:chOff x="5076056" y="2996952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8" name="网chenying0907出品 68">
                <a:extLst>
                  <a:ext uri="{FF2B5EF4-FFF2-40B4-BE49-F238E27FC236}">
                    <a16:creationId xmlns:a16="http://schemas.microsoft.com/office/drawing/2014/main" id="{539E20B1-8CA8-4AE3-BED4-F0DB58B55CD4}"/>
                  </a:ext>
                </a:extLst>
              </p:cNvPr>
              <p:cNvSpPr/>
              <p:nvPr/>
            </p:nvSpPr>
            <p:spPr>
              <a:xfrm>
                <a:off x="5076056" y="2996952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9" name="网chenying0907出品 69">
                <a:extLst>
                  <a:ext uri="{FF2B5EF4-FFF2-40B4-BE49-F238E27FC236}">
                    <a16:creationId xmlns:a16="http://schemas.microsoft.com/office/drawing/2014/main" id="{DAD340C2-3EB9-42E7-B4F3-C613C505CA8F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0" name="网chenying0907出品 70">
                <a:extLst>
                  <a:ext uri="{FF2B5EF4-FFF2-40B4-BE49-F238E27FC236}">
                    <a16:creationId xmlns:a16="http://schemas.microsoft.com/office/drawing/2014/main" id="{699A9231-A59E-4B67-82A1-1F1051DDB7A0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6">
                      <a:lumMod val="75000"/>
                    </a:schemeClr>
                  </a:gs>
                  <a:gs pos="50000">
                    <a:schemeClr val="accent6"/>
                  </a:gs>
                  <a:gs pos="100000">
                    <a:schemeClr val="accent6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61" name="网chenying0907出品 71">
                <a:extLst>
                  <a:ext uri="{FF2B5EF4-FFF2-40B4-BE49-F238E27FC236}">
                    <a16:creationId xmlns:a16="http://schemas.microsoft.com/office/drawing/2014/main" id="{74614855-DCE2-4C61-BB5B-FCB43186A18A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29" name="网chenying0907出品 53">
              <a:extLst>
                <a:ext uri="{FF2B5EF4-FFF2-40B4-BE49-F238E27FC236}">
                  <a16:creationId xmlns:a16="http://schemas.microsoft.com/office/drawing/2014/main" id="{F1E73A00-0395-4714-8FBD-B4E5CC72A530}"/>
                </a:ext>
              </a:extLst>
            </p:cNvPr>
            <p:cNvGrpSpPr/>
            <p:nvPr/>
          </p:nvGrpSpPr>
          <p:grpSpPr>
            <a:xfrm>
              <a:off x="4568114" y="2482975"/>
              <a:ext cx="1431671" cy="1431866"/>
              <a:chOff x="5076056" y="2954006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4" name="网chenying0907出品 64">
                <a:extLst>
                  <a:ext uri="{FF2B5EF4-FFF2-40B4-BE49-F238E27FC236}">
                    <a16:creationId xmlns:a16="http://schemas.microsoft.com/office/drawing/2014/main" id="{CC4AC875-C84B-4337-8D19-87552C4D21AA}"/>
                  </a:ext>
                </a:extLst>
              </p:cNvPr>
              <p:cNvSpPr/>
              <p:nvPr/>
            </p:nvSpPr>
            <p:spPr>
              <a:xfrm>
                <a:off x="5076056" y="2954006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</a:schemeClr>
                  </a:gs>
                  <a:gs pos="50000">
                    <a:schemeClr val="accent4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5" name="网chenying0907出品 65">
                <a:extLst>
                  <a:ext uri="{FF2B5EF4-FFF2-40B4-BE49-F238E27FC236}">
                    <a16:creationId xmlns:a16="http://schemas.microsoft.com/office/drawing/2014/main" id="{0DE0A59E-5F40-4F69-B18E-68989A236780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6" name="网chenying0907出品 66">
                <a:extLst>
                  <a:ext uri="{FF2B5EF4-FFF2-40B4-BE49-F238E27FC236}">
                    <a16:creationId xmlns:a16="http://schemas.microsoft.com/office/drawing/2014/main" id="{F19376D3-3DE0-4870-858B-C0042FB73DEA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4">
                      <a:lumMod val="75000"/>
                    </a:schemeClr>
                  </a:gs>
                  <a:gs pos="50000">
                    <a:schemeClr val="accent4"/>
                  </a:gs>
                  <a:gs pos="100000">
                    <a:schemeClr val="accent4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7" name="网chenying0907出品 67">
                <a:extLst>
                  <a:ext uri="{FF2B5EF4-FFF2-40B4-BE49-F238E27FC236}">
                    <a16:creationId xmlns:a16="http://schemas.microsoft.com/office/drawing/2014/main" id="{5629E766-A84A-47A2-988C-59A28A96DF7A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30" name="网chenying0907出品 54">
              <a:extLst>
                <a:ext uri="{FF2B5EF4-FFF2-40B4-BE49-F238E27FC236}">
                  <a16:creationId xmlns:a16="http://schemas.microsoft.com/office/drawing/2014/main" id="{7D443B15-C17E-4D5E-A631-386A544D46C6}"/>
                </a:ext>
              </a:extLst>
            </p:cNvPr>
            <p:cNvGrpSpPr/>
            <p:nvPr/>
          </p:nvGrpSpPr>
          <p:grpSpPr>
            <a:xfrm>
              <a:off x="5743600" y="2946339"/>
              <a:ext cx="1706993" cy="1707224"/>
              <a:chOff x="5076056" y="2996952"/>
              <a:chExt cx="1800200" cy="1800200"/>
            </a:xfrm>
            <a:solidFill>
              <a:schemeClr val="accent2">
                <a:lumMod val="20000"/>
                <a:lumOff val="80000"/>
              </a:schemeClr>
            </a:solidFill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50" name="网chenying0907出品 60">
                <a:extLst>
                  <a:ext uri="{FF2B5EF4-FFF2-40B4-BE49-F238E27FC236}">
                    <a16:creationId xmlns:a16="http://schemas.microsoft.com/office/drawing/2014/main" id="{AE0AD5E5-51CF-4FC9-ABF3-274346CA1A8C}"/>
                  </a:ext>
                </a:extLst>
              </p:cNvPr>
              <p:cNvSpPr/>
              <p:nvPr/>
            </p:nvSpPr>
            <p:spPr>
              <a:xfrm>
                <a:off x="5076056" y="2996952"/>
                <a:ext cx="1800200" cy="1800200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1" name="网chenying0907出品 61">
                <a:extLst>
                  <a:ext uri="{FF2B5EF4-FFF2-40B4-BE49-F238E27FC236}">
                    <a16:creationId xmlns:a16="http://schemas.microsoft.com/office/drawing/2014/main" id="{EC6FBF1D-33E3-479C-8B8B-CC0BB0FF3CCB}"/>
                  </a:ext>
                </a:extLst>
              </p:cNvPr>
              <p:cNvSpPr/>
              <p:nvPr/>
            </p:nvSpPr>
            <p:spPr>
              <a:xfrm>
                <a:off x="5270130" y="3191026"/>
                <a:ext cx="1412052" cy="1412052"/>
              </a:xfrm>
              <a:prstGeom prst="ellipse">
                <a:avLst/>
              </a:prstGeom>
              <a:solidFill>
                <a:schemeClr val="bg1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2" name="网chenying0907出品 62">
                <a:extLst>
                  <a:ext uri="{FF2B5EF4-FFF2-40B4-BE49-F238E27FC236}">
                    <a16:creationId xmlns:a16="http://schemas.microsoft.com/office/drawing/2014/main" id="{65429191-225B-4EFD-9F95-04817F1EAEAE}"/>
                  </a:ext>
                </a:extLst>
              </p:cNvPr>
              <p:cNvSpPr/>
              <p:nvPr/>
            </p:nvSpPr>
            <p:spPr>
              <a:xfrm>
                <a:off x="5499115" y="3420011"/>
                <a:ext cx="954083" cy="954083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53" name="网chenying0907出品 63">
                <a:extLst>
                  <a:ext uri="{FF2B5EF4-FFF2-40B4-BE49-F238E27FC236}">
                    <a16:creationId xmlns:a16="http://schemas.microsoft.com/office/drawing/2014/main" id="{26907AED-6346-420B-9479-A5EFB37322B7}"/>
                  </a:ext>
                </a:extLst>
              </p:cNvPr>
              <p:cNvSpPr/>
              <p:nvPr/>
            </p:nvSpPr>
            <p:spPr>
              <a:xfrm>
                <a:off x="5690650" y="3611546"/>
                <a:ext cx="571013" cy="571013"/>
              </a:xfrm>
              <a:prstGeom prst="ellipse">
                <a:avLst/>
              </a:prstGeom>
              <a:grpFill/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grpSp>
          <p:nvGrpSpPr>
            <p:cNvPr id="31" name="网chenying0907出品 55">
              <a:extLst>
                <a:ext uri="{FF2B5EF4-FFF2-40B4-BE49-F238E27FC236}">
                  <a16:creationId xmlns:a16="http://schemas.microsoft.com/office/drawing/2014/main" id="{2C0B4536-824A-47EF-A2A5-F07A6A3E9A12}"/>
                </a:ext>
              </a:extLst>
            </p:cNvPr>
            <p:cNvGrpSpPr/>
            <p:nvPr/>
          </p:nvGrpSpPr>
          <p:grpSpPr>
            <a:xfrm>
              <a:off x="5046059" y="3634601"/>
              <a:ext cx="1023220" cy="1023358"/>
              <a:chOff x="5198317" y="2719676"/>
              <a:chExt cx="1800200" cy="1800200"/>
            </a:xfrm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grpSpPr>
          <p:sp>
            <p:nvSpPr>
              <p:cNvPr id="46" name="网chenying0907出品 56">
                <a:extLst>
                  <a:ext uri="{FF2B5EF4-FFF2-40B4-BE49-F238E27FC236}">
                    <a16:creationId xmlns:a16="http://schemas.microsoft.com/office/drawing/2014/main" id="{1BFB5C99-0D3C-4302-A08D-6827C743F640}"/>
                  </a:ext>
                </a:extLst>
              </p:cNvPr>
              <p:cNvSpPr/>
              <p:nvPr/>
            </p:nvSpPr>
            <p:spPr>
              <a:xfrm>
                <a:off x="5198317" y="2719676"/>
                <a:ext cx="1800200" cy="18002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47" name="网chenying0907出品 57">
                <a:extLst>
                  <a:ext uri="{FF2B5EF4-FFF2-40B4-BE49-F238E27FC236}">
                    <a16:creationId xmlns:a16="http://schemas.microsoft.com/office/drawing/2014/main" id="{EF535EDA-54DA-4859-9BBE-34FF135F0297}"/>
                  </a:ext>
                </a:extLst>
              </p:cNvPr>
              <p:cNvSpPr/>
              <p:nvPr/>
            </p:nvSpPr>
            <p:spPr>
              <a:xfrm>
                <a:off x="5395489" y="2990220"/>
                <a:ext cx="1412053" cy="1412052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48" name="网chenying0907出品 58">
                <a:extLst>
                  <a:ext uri="{FF2B5EF4-FFF2-40B4-BE49-F238E27FC236}">
                    <a16:creationId xmlns:a16="http://schemas.microsoft.com/office/drawing/2014/main" id="{39E96801-D925-429E-94F3-668CA7DB916E}"/>
                  </a:ext>
                </a:extLst>
              </p:cNvPr>
              <p:cNvSpPr/>
              <p:nvPr/>
            </p:nvSpPr>
            <p:spPr>
              <a:xfrm>
                <a:off x="5597233" y="3212649"/>
                <a:ext cx="954084" cy="954084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/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  <p:sp>
            <p:nvSpPr>
              <p:cNvPr id="49" name="网chenying0907出品 59">
                <a:extLst>
                  <a:ext uri="{FF2B5EF4-FFF2-40B4-BE49-F238E27FC236}">
                    <a16:creationId xmlns:a16="http://schemas.microsoft.com/office/drawing/2014/main" id="{7E7A244C-24F0-40FA-B0D7-088DD2F15B56}"/>
                  </a:ext>
                </a:extLst>
              </p:cNvPr>
              <p:cNvSpPr/>
              <p:nvPr/>
            </p:nvSpPr>
            <p:spPr>
              <a:xfrm>
                <a:off x="5796998" y="3451058"/>
                <a:ext cx="571012" cy="571013"/>
              </a:xfrm>
              <a:prstGeom prst="ellipse">
                <a:avLst/>
              </a:prstGeom>
              <a:solidFill>
                <a:sysClr val="window" lastClr="FFFFFF"/>
              </a:solidFill>
              <a:ln w="25400" cap="flat" cmpd="sng" algn="ctr">
                <a:solidFill>
                  <a:sysClr val="window" lastClr="FFFFFF"/>
                </a:solidFill>
                <a:prstDash val="solid"/>
              </a:ln>
              <a:effectLst/>
            </p:spPr>
            <p:txBody>
              <a:bodyPr rtlCol="0" anchor="ctr"/>
              <a:lstStyle/>
              <a:p>
                <a:pPr algn="ctr">
                  <a:defRPr/>
                </a:pPr>
                <a:endParaRPr lang="zh-CN" altLang="en-US" sz="1350" kern="0">
                  <a:solidFill>
                    <a:sysClr val="window" lastClr="FFFFFF"/>
                  </a:solidFill>
                  <a:ea typeface="宋体"/>
                </a:endParaRPr>
              </a:p>
            </p:txBody>
          </p:sp>
        </p:grpSp>
        <p:cxnSp>
          <p:nvCxnSpPr>
            <p:cNvPr id="35" name="直接连接符 81">
              <a:extLst>
                <a:ext uri="{FF2B5EF4-FFF2-40B4-BE49-F238E27FC236}">
                  <a16:creationId xmlns:a16="http://schemas.microsoft.com/office/drawing/2014/main" id="{3843DC74-A7BA-490A-97E0-FE7CF9EE77F1}"/>
                </a:ext>
              </a:extLst>
            </p:cNvPr>
            <p:cNvCxnSpPr/>
            <p:nvPr/>
          </p:nvCxnSpPr>
          <p:spPr>
            <a:xfrm flipV="1">
              <a:off x="6662564" y="4786757"/>
              <a:ext cx="1296196" cy="2091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7" name="直接连接符 81">
              <a:extLst>
                <a:ext uri="{FF2B5EF4-FFF2-40B4-BE49-F238E27FC236}">
                  <a16:creationId xmlns:a16="http://schemas.microsoft.com/office/drawing/2014/main" id="{3843DC74-A7BA-490A-97E0-FE7CF9EE77F1}"/>
                </a:ext>
              </a:extLst>
            </p:cNvPr>
            <p:cNvCxnSpPr/>
            <p:nvPr/>
          </p:nvCxnSpPr>
          <p:spPr>
            <a:xfrm>
              <a:off x="6673404" y="2393341"/>
              <a:ext cx="108803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3">
              <a:schemeClr val="accent3"/>
            </a:lnRef>
            <a:fillRef idx="0">
              <a:schemeClr val="accent3"/>
            </a:fillRef>
            <a:effectRef idx="2">
              <a:schemeClr val="accent3"/>
            </a:effectRef>
            <a:fontRef idx="minor">
              <a:schemeClr val="tx1"/>
            </a:fontRef>
          </p:style>
        </p:cxnSp>
      </p:grpSp>
      <p:cxnSp>
        <p:nvCxnSpPr>
          <p:cNvPr id="70" name="直接连接符 81">
            <a:extLst>
              <a:ext uri="{FF2B5EF4-FFF2-40B4-BE49-F238E27FC236}">
                <a16:creationId xmlns:a16="http://schemas.microsoft.com/office/drawing/2014/main" id="{3843DC74-A7BA-490A-97E0-FE7CF9EE77F1}"/>
              </a:ext>
            </a:extLst>
          </p:cNvPr>
          <p:cNvCxnSpPr/>
          <p:nvPr/>
        </p:nvCxnSpPr>
        <p:spPr>
          <a:xfrm>
            <a:off x="4157103" y="1825357"/>
            <a:ext cx="1110548" cy="0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71" name="直接连接符 81">
            <a:extLst>
              <a:ext uri="{FF2B5EF4-FFF2-40B4-BE49-F238E27FC236}">
                <a16:creationId xmlns:a16="http://schemas.microsoft.com/office/drawing/2014/main" id="{3843DC74-A7BA-490A-97E0-FE7CF9EE77F1}"/>
              </a:ext>
            </a:extLst>
          </p:cNvPr>
          <p:cNvCxnSpPr/>
          <p:nvPr/>
        </p:nvCxnSpPr>
        <p:spPr>
          <a:xfrm>
            <a:off x="4064541" y="4306027"/>
            <a:ext cx="1263788" cy="1294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8168626" y="2129140"/>
            <a:ext cx="368407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580"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Гибридный (интегративный)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подход в образовании </a:t>
            </a:r>
          </a:p>
          <a:p>
            <a:pPr lvl="0" indent="449580" algn="ctr"/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это комбинирование различных методик и форматов обучения для достижения синергетического эффекта и повышения результативности образовательного процесса. Он базируется на субъектности обучающегося, </a:t>
            </a:r>
            <a:r>
              <a:rPr lang="ru-RU" sz="1400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предоставляя ему возможность выбора формата обучения</a:t>
            </a:r>
            <a:r>
              <a:rPr lang="ru-RU" sz="1400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: очно, дистанционно-синхронно или дистанционно-асинхронно. </a:t>
            </a:r>
          </a:p>
        </p:txBody>
      </p:sp>
      <p:pic>
        <p:nvPicPr>
          <p:cNvPr id="43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4750994" y="332724"/>
            <a:ext cx="1881677" cy="115520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/>
        </p:spPr>
      </p:pic>
      <p:sp>
        <p:nvSpPr>
          <p:cNvPr id="3" name="Прямоугольник 2"/>
          <p:cNvSpPr/>
          <p:nvPr/>
        </p:nvSpPr>
        <p:spPr>
          <a:xfrm>
            <a:off x="404366" y="2277769"/>
            <a:ext cx="3992577" cy="1818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5000"/>
              </a:lnSpc>
              <a:spcAft>
                <a:spcPts val="0"/>
              </a:spcAft>
            </a:pP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ДИСТАНЦИОННЫЙ СЕМИНАР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5000"/>
              </a:lnSpc>
              <a:spcAft>
                <a:spcPts val="800"/>
              </a:spcAft>
            </a:pP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«Механизм взаимодействия с отраслевыми партнерами в условиях гибридного (интегративного) подхода к обучению»</a:t>
            </a:r>
            <a:endParaRPr lang="ru-RU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732262" y="6019362"/>
            <a:ext cx="682366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Русецкая Наталья Степановна-заместитель директора по НМР ОГБПОУ УТПиТ</a:t>
            </a:r>
            <a:endParaRPr lang="ru-RU" sz="14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680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2937" y="2065093"/>
            <a:ext cx="4798338" cy="4317600"/>
          </a:xfrm>
          <a:prstGeom prst="rect">
            <a:avLst/>
          </a:prstGeom>
        </p:spPr>
      </p:pic>
      <p:pic>
        <p:nvPicPr>
          <p:cNvPr id="22" name="Рисунок 21"/>
          <p:cNvPicPr/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085" y="2426777"/>
            <a:ext cx="6150328" cy="415509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/>
            </a:solidFill>
          </a:ln>
        </p:spPr>
      </p:pic>
      <p:sp>
        <p:nvSpPr>
          <p:cNvPr id="23" name="Text Box 14"/>
          <p:cNvSpPr txBox="1">
            <a:spLocks noChangeArrowheads="1"/>
          </p:cNvSpPr>
          <p:nvPr/>
        </p:nvSpPr>
        <p:spPr bwMode="auto">
          <a:xfrm>
            <a:off x="9469976" y="2737350"/>
            <a:ext cx="1419225" cy="59055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2700">
            <a:solidFill>
              <a:srgbClr val="800C00"/>
            </a:solidFill>
            <a:prstDash val="dash"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80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Практическая подготовка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94881" y="4130278"/>
            <a:ext cx="1474476" cy="725018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33343" y="3527122"/>
            <a:ext cx="1742857" cy="1228571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4725" y="2708852"/>
            <a:ext cx="1485714" cy="619048"/>
          </a:xfrm>
          <a:prstGeom prst="rect">
            <a:avLst/>
          </a:prstGeom>
        </p:spPr>
      </p:pic>
      <p:pic>
        <p:nvPicPr>
          <p:cNvPr id="27" name="Рисунок 2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85690" y="4042563"/>
            <a:ext cx="1441892" cy="635119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7582" y="4880639"/>
            <a:ext cx="1609524" cy="847619"/>
          </a:xfrm>
          <a:prstGeom prst="rect">
            <a:avLst/>
          </a:prstGeom>
        </p:spPr>
      </p:pic>
      <p:sp>
        <p:nvSpPr>
          <p:cNvPr id="29" name="Прямоугольник 28"/>
          <p:cNvSpPr/>
          <p:nvPr/>
        </p:nvSpPr>
        <p:spPr>
          <a:xfrm>
            <a:off x="199176" y="266415"/>
            <a:ext cx="117604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Гибридный интегративный подход к обучению</a:t>
            </a:r>
            <a:r>
              <a:rPr lang="ru-RU" sz="1400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через механизм взаимодействия с отраслевыми партнерами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53085" y="708744"/>
            <a:ext cx="1160654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СОВМЕСТНЫЙ ОТРАСЛЕВОЙ СОВЕТ (</a:t>
            </a:r>
            <a:r>
              <a:rPr lang="ru-RU" sz="12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СОМС) –</a:t>
            </a:r>
            <a:r>
              <a:rPr lang="ru-RU" sz="1200" b="1" i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инструмент создания организационно-педагогических условий гибридного (интегративного) подхода к обучению через механизм взаимодействия с отраслевыми </a:t>
            </a:r>
            <a:r>
              <a:rPr lang="ru-RU" sz="1200" b="1" i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партнёрами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kern="16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ПОЛОЖЕНИЕ О </a:t>
            </a:r>
            <a:r>
              <a:rPr lang="ru-RU" sz="12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СОВМЕСТНОМ ОТРАСЛЕВОМ МЕТОДИЧЕСКОМ</a:t>
            </a:r>
            <a:r>
              <a:rPr lang="ru-RU" sz="1200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200" b="1" kern="16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СОВЕТЕ В УСЛОВИЯХ ГИБРИДНОГО (ИНТЕГРАТИВНОГО)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ОБУЧЕНИЯ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СОГЛАШЕНИЕ О ВЗАИМОДЕЙСТВИИ </a:t>
            </a:r>
          </a:p>
          <a:p>
            <a:pPr marL="171450" indent="-1714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ЗАСЕДАНИЯ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СОВМЕСТНОГО ОТРАСЛЕВОГО СОВЕТА (СОМС)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71604" y="1688112"/>
            <a:ext cx="9116891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Обеспечение условий для синхронного освоения профессиональных образовательных программ</a:t>
            </a:r>
            <a:endParaRPr lang="ru-RU" sz="14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практика + теория + производственные технологии + производственные стандарты и требования</a:t>
            </a:r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); </a:t>
            </a:r>
          </a:p>
          <a:p>
            <a:r>
              <a:rPr lang="ru-RU" sz="1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использования </a:t>
            </a:r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электронного, совмещенного, параллельного обучения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52087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25925" y="328942"/>
            <a:ext cx="11606542" cy="603565"/>
          </a:xfrm>
        </p:spPr>
        <p:txBody>
          <a:bodyPr>
            <a:normAutofit fontScale="90000"/>
          </a:bodyPr>
          <a:lstStyle/>
          <a:p>
            <a:pPr lvl="2" algn="ctr" rtl="0">
              <a:lnSpc>
                <a:spcPct val="90000"/>
              </a:lnSpc>
              <a:spcBef>
                <a:spcPct val="0"/>
              </a:spcBef>
            </a:pPr>
            <a:r>
              <a:rPr lang="ru-RU" sz="1400" dirty="0"/>
              <a:t/>
            </a:r>
            <a:br>
              <a:rPr lang="ru-RU" sz="1400" dirty="0"/>
            </a:b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взаимодействия с отраслевыми партнерами по организации гибридного подхода к обучению специалистов для бесшовного подхода в сферу труда</a:t>
            </a:r>
            <a:endParaRPr lang="ru-RU" sz="1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6129196" y="1226897"/>
            <a:ext cx="5759364" cy="526297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Вызывает опасение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готовность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образовательных учреждений к новому гибридному формату обучения; 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определенная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сложность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многовариантности обучения для администраторов образовательной организации и отраслевых организаций. 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незаинтересованность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работников отраслевых предприятий в подготовке кадров, работодатели охотнее тратят средства на организацию обучения персонала внутри фирмы, нежели пытаются найти возможность совместного обучения с образовательными организациями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профессиональные ориентации молодежи,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полностью соответствует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требованиям организации к персоналу;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низкая мотивация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учебе неудовлетворительные образовательные результаты, дисциплинарные затруднения 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низкая информированность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 карьерных и образовательных возможностях отсутствие осознанного выбора пути будущего профессионального развития;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трудности, связанные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 невозможностью эффективно совмещать 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получение образования и рабочую деятельность по специальности;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низкий уровень общей культуры отсутствие и </a:t>
            </a:r>
            <a:r>
              <a:rPr lang="ru-RU" sz="1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неразвитость гибких навыков</a:t>
            </a: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ru-RU" sz="12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Действия по предупреждению риска:</a:t>
            </a:r>
            <a:endParaRPr lang="ru-RU" sz="1200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действать в контексте общей стратегии социального партнерства уважения позиций и учета интересов разных сторон,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пропаганда результатов, возможностей, перспектив для обучающихся;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составление матрицы распределения ответственности.</a:t>
            </a:r>
          </a:p>
          <a:p>
            <a:pPr marL="285750" indent="-28575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мотивация и стимулирование субъектов совместного образовательного процесса</a:t>
            </a:r>
          </a:p>
          <a:p>
            <a:pPr marL="742950" indent="-285750">
              <a:spcAft>
                <a:spcPts val="400"/>
              </a:spcAft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развитие учебной мотивации, гибких навыков, профессионального самоопределения обучающихся</a:t>
            </a:r>
            <a:r>
              <a:rPr lang="ru-RU" sz="1200" b="1" dirty="0">
                <a:solidFill>
                  <a:srgbClr val="0070C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341522"/>
              </p:ext>
            </p:extLst>
          </p:nvPr>
        </p:nvGraphicFramePr>
        <p:xfrm>
          <a:off x="451565" y="1520450"/>
          <a:ext cx="5478455" cy="4675872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2080897">
                  <a:extLst>
                    <a:ext uri="{9D8B030D-6E8A-4147-A177-3AD203B41FA5}">
                      <a16:colId xmlns:a16="http://schemas.microsoft.com/office/drawing/2014/main" val="2059998926"/>
                    </a:ext>
                  </a:extLst>
                </a:gridCol>
                <a:gridCol w="1396806">
                  <a:extLst>
                    <a:ext uri="{9D8B030D-6E8A-4147-A177-3AD203B41FA5}">
                      <a16:colId xmlns:a16="http://schemas.microsoft.com/office/drawing/2014/main" val="686753291"/>
                    </a:ext>
                  </a:extLst>
                </a:gridCol>
                <a:gridCol w="2000752">
                  <a:extLst>
                    <a:ext uri="{9D8B030D-6E8A-4147-A177-3AD203B41FA5}">
                      <a16:colId xmlns:a16="http://schemas.microsoft.com/office/drawing/2014/main" val="1555991888"/>
                    </a:ext>
                  </a:extLst>
                </a:gridCol>
              </a:tblGrid>
              <a:tr h="42177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ТЕХНИКУМ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ПРЕДПРИЯТИЕ</a:t>
                      </a:r>
                      <a:endParaRPr lang="ru-RU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937917071"/>
                  </a:ext>
                </a:extLst>
              </a:tr>
              <a:tr h="104065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рабочего учебного плана, учебного графика, расписания занятий для реализации модели гибридного (интегративного) обучения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Интеграция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Синхронизация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Интенсификация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(оптимизация, цифровизация)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Система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наставничества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Определение, назначение и мотивация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наставников -специалистов,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наставников-преподавателей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20771215"/>
                  </a:ext>
                </a:extLst>
              </a:tr>
              <a:tr h="91755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Распределение часов образовательной программы, вынесенной на предприятие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(УД, ПМ, УП, ПП)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теоретических занятий ведущими специалистами предприятия (наставниками)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(УД, ПМ, УП, ПП)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216501"/>
                  </a:ext>
                </a:extLst>
              </a:tr>
              <a:tr h="114725">
                <a:tc row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бинарных практических и лабораторных занятий с участием преподавателей и ведущих специалистов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1612638"/>
                  </a:ext>
                </a:extLst>
              </a:tr>
              <a:tr h="713061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b="1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Проведение мастер-классов от ведущих специалистов предприятия, 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56587914"/>
                  </a:ext>
                </a:extLst>
              </a:tr>
              <a:tr h="20297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Подготовка к чемпионату «Профессионалы»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0044002"/>
                  </a:ext>
                </a:extLst>
              </a:tr>
              <a:tr h="11250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 подготовки к демонстрационному экзамену</a:t>
                      </a:r>
                      <a:endParaRPr lang="ru-RU" sz="1200" b="1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225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2844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9"/>
          <p:cNvGrpSpPr/>
          <p:nvPr/>
        </p:nvGrpSpPr>
        <p:grpSpPr>
          <a:xfrm>
            <a:off x="1847528" y="3212976"/>
            <a:ext cx="504056" cy="1224136"/>
            <a:chOff x="827584" y="2060848"/>
            <a:chExt cx="504056" cy="1224136"/>
          </a:xfrm>
          <a:solidFill>
            <a:schemeClr val="tx2">
              <a:lumMod val="20000"/>
              <a:lumOff val="80000"/>
            </a:schemeClr>
          </a:solidFill>
        </p:grpSpPr>
        <p:sp>
          <p:nvSpPr>
            <p:cNvPr id="8" name="Равнобедренный треугольник 7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Овал 8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3" name="Группа 10"/>
          <p:cNvGrpSpPr/>
          <p:nvPr/>
        </p:nvGrpSpPr>
        <p:grpSpPr>
          <a:xfrm>
            <a:off x="3935760" y="3212976"/>
            <a:ext cx="504056" cy="1224136"/>
            <a:chOff x="827584" y="2060848"/>
            <a:chExt cx="504056" cy="1224136"/>
          </a:xfrm>
          <a:solidFill>
            <a:schemeClr val="accent3">
              <a:lumMod val="40000"/>
              <a:lumOff val="60000"/>
            </a:schemeClr>
          </a:solidFill>
        </p:grpSpPr>
        <p:sp>
          <p:nvSpPr>
            <p:cNvPr id="12" name="Равнобедренный треугольник 11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Овал 12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cxnSp>
        <p:nvCxnSpPr>
          <p:cNvPr id="15" name="Прямая соединительная линия 14"/>
          <p:cNvCxnSpPr/>
          <p:nvPr/>
        </p:nvCxnSpPr>
        <p:spPr>
          <a:xfrm>
            <a:off x="2495600" y="3861048"/>
            <a:ext cx="1296144" cy="0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379476" y="4518832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143672" y="4509121"/>
            <a:ext cx="194421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процесса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423592" y="3356993"/>
            <a:ext cx="14401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данные</a:t>
            </a:r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511824" y="3861048"/>
            <a:ext cx="576064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5087888" y="2708920"/>
            <a:ext cx="0" cy="1944216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>
            <a:off x="5087888" y="2708920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5389774" y="2229659"/>
            <a:ext cx="2216372" cy="101566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организации образовательного процесса №1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(уч. планы, график УП</a:t>
            </a:r>
          </a:p>
          <a:p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расписание)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375920" y="3284984"/>
            <a:ext cx="2232248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</a:t>
            </a:r>
          </a:p>
          <a:p>
            <a:r>
              <a:rPr lang="ru-RU" sz="1400" b="1" dirty="0" smtClean="0"/>
              <a:t> </a:t>
            </a:r>
            <a:endParaRPr lang="ru-RU" sz="1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5375920" y="3913893"/>
            <a:ext cx="2232248" cy="3077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№3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373184" y="4460462"/>
            <a:ext cx="2232248" cy="30777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5087888" y="3501008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/>
          <p:nvPr/>
        </p:nvCxnSpPr>
        <p:spPr>
          <a:xfrm>
            <a:off x="5087888" y="4149080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единительная линия 63"/>
          <p:cNvCxnSpPr/>
          <p:nvPr/>
        </p:nvCxnSpPr>
        <p:spPr>
          <a:xfrm>
            <a:off x="5087888" y="4653136"/>
            <a:ext cx="288032" cy="0"/>
          </a:xfrm>
          <a:prstGeom prst="line">
            <a:avLst/>
          </a:prstGeom>
          <a:ln w="38100"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endCxn id="74" idx="1"/>
          </p:cNvCxnSpPr>
          <p:nvPr/>
        </p:nvCxnSpPr>
        <p:spPr>
          <a:xfrm flipV="1">
            <a:off x="7608168" y="2754506"/>
            <a:ext cx="1296143" cy="26427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536160" y="2420889"/>
            <a:ext cx="1164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1</a:t>
            </a:r>
          </a:p>
        </p:txBody>
      </p:sp>
      <p:cxnSp>
        <p:nvCxnSpPr>
          <p:cNvPr id="68" name="Прямая соединительная линия 67"/>
          <p:cNvCxnSpPr/>
          <p:nvPr/>
        </p:nvCxnSpPr>
        <p:spPr>
          <a:xfrm flipV="1">
            <a:off x="7675419" y="3530005"/>
            <a:ext cx="1256601" cy="2904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7605432" y="3060577"/>
            <a:ext cx="10398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2</a:t>
            </a:r>
          </a:p>
        </p:txBody>
      </p:sp>
      <p:cxnSp>
        <p:nvCxnSpPr>
          <p:cNvPr id="70" name="Прямая соединительная линия 69"/>
          <p:cNvCxnSpPr>
            <a:endCxn id="76" idx="1"/>
          </p:cNvCxnSpPr>
          <p:nvPr/>
        </p:nvCxnSpPr>
        <p:spPr>
          <a:xfrm flipV="1">
            <a:off x="7608168" y="4122658"/>
            <a:ext cx="1296144" cy="26425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577724" y="3805631"/>
            <a:ext cx="113678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3</a:t>
            </a:r>
          </a:p>
        </p:txBody>
      </p:sp>
      <p:cxnSp>
        <p:nvCxnSpPr>
          <p:cNvPr id="72" name="Прямая соединительная линия 71"/>
          <p:cNvCxnSpPr>
            <a:endCxn id="77" idx="1"/>
          </p:cNvCxnSpPr>
          <p:nvPr/>
        </p:nvCxnSpPr>
        <p:spPr>
          <a:xfrm flipV="1">
            <a:off x="7580459" y="4756875"/>
            <a:ext cx="1296144" cy="26424"/>
          </a:xfrm>
          <a:prstGeom prst="line">
            <a:avLst/>
          </a:prstGeom>
          <a:ln w="3810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7563869" y="4381695"/>
            <a:ext cx="110907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</a:t>
            </a:r>
            <a:r>
              <a:rPr lang="en-US" sz="1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8904311" y="2492896"/>
            <a:ext cx="1431181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Профильный партнер </a:t>
            </a:r>
            <a:r>
              <a:rPr lang="en-US" sz="1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5" name="TextBox 74"/>
          <p:cNvSpPr txBox="1"/>
          <p:nvPr/>
        </p:nvSpPr>
        <p:spPr>
          <a:xfrm>
            <a:off x="8904312" y="3212976"/>
            <a:ext cx="1417325" cy="46166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Профильный партнер 2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8904312" y="3861048"/>
            <a:ext cx="1417324" cy="52322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Профильный партнер 3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8876603" y="4495265"/>
            <a:ext cx="1458888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28575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Профильный партнер 4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565161" y="1153078"/>
            <a:ext cx="914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</a:t>
            </a:r>
            <a:r>
              <a:rPr lang="ru-RU" sz="2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реструктуризации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образовательного процесса </a:t>
            </a:r>
          </a:p>
        </p:txBody>
      </p:sp>
      <p:sp>
        <p:nvSpPr>
          <p:cNvPr id="36" name="Shape 146"/>
          <p:cNvSpPr/>
          <p:nvPr/>
        </p:nvSpPr>
        <p:spPr>
          <a:xfrm>
            <a:off x="1867349" y="405168"/>
            <a:ext cx="8643998" cy="714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1" name="Shape 151"/>
          <p:cNvSpPr/>
          <p:nvPr/>
        </p:nvSpPr>
        <p:spPr>
          <a:xfrm>
            <a:off x="1919536" y="6343284"/>
            <a:ext cx="8643998" cy="1136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" name="TextBox 43"/>
          <p:cNvSpPr txBox="1"/>
          <p:nvPr/>
        </p:nvSpPr>
        <p:spPr>
          <a:xfrm flipH="1">
            <a:off x="865258" y="5347255"/>
            <a:ext cx="10648180" cy="83099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hangingPunct="0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Обработанные данные по </a:t>
            </a:r>
            <a:r>
              <a:rPr lang="ru-RU" sz="1600" b="1" dirty="0" smtClean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требованиям профильных партнеров ,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лежат в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основе разных вариантов формирования координатором образовательного процесса элементов учебного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плана, графика учебного процесса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под конкретного работодателя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69A72-8A7B-4CEE-A191-9AAD7AA7EE1D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604485" y="1750898"/>
            <a:ext cx="369077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Аналитик –заместитель директора по УПР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–заместитель директора по УР</a:t>
            </a:r>
          </a:p>
          <a:p>
            <a:pPr marL="171450" indent="-171450">
              <a:buFont typeface="Wingdings" panose="05000000000000000000" pitchFamily="2" charset="2"/>
              <a:buChar char="v"/>
            </a:pPr>
            <a:r>
              <a:rPr 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Разработчик моделей –заместитель директора по НМР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5919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146"/>
          <p:cNvSpPr/>
          <p:nvPr/>
        </p:nvSpPr>
        <p:spPr>
          <a:xfrm>
            <a:off x="1738282" y="857232"/>
            <a:ext cx="8643998" cy="71439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9" name="Shape 151"/>
          <p:cNvSpPr/>
          <p:nvPr/>
        </p:nvSpPr>
        <p:spPr>
          <a:xfrm>
            <a:off x="1815162" y="6182102"/>
            <a:ext cx="8643998" cy="113657"/>
          </a:xfrm>
          <a:prstGeom prst="rect">
            <a:avLst/>
          </a:prstGeom>
          <a:solidFill>
            <a:schemeClr val="accent1"/>
          </a:solidFill>
          <a:ln w="254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1659303" y="254523"/>
            <a:ext cx="86439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Механизм реструктуризации образовательного процесса </a:t>
            </a:r>
          </a:p>
          <a:p>
            <a:pPr algn="ctr"/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Перестройка </a:t>
            </a: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элементов </a:t>
            </a:r>
            <a:r>
              <a:rPr 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</a:t>
            </a:r>
            <a:endParaRPr 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752735" y="1878325"/>
            <a:ext cx="2245643" cy="316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/>
          <p:cNvSpPr txBox="1"/>
          <p:nvPr/>
        </p:nvSpPr>
        <p:spPr>
          <a:xfrm>
            <a:off x="7769187" y="1884451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Свободное образовательное пространство</a:t>
            </a:r>
          </a:p>
        </p:txBody>
      </p:sp>
      <p:grpSp>
        <p:nvGrpSpPr>
          <p:cNvPr id="8" name="Группа 10"/>
          <p:cNvGrpSpPr/>
          <p:nvPr/>
        </p:nvGrpSpPr>
        <p:grpSpPr>
          <a:xfrm>
            <a:off x="8026594" y="2584592"/>
            <a:ext cx="216024" cy="433789"/>
            <a:chOff x="827584" y="2060848"/>
            <a:chExt cx="504056" cy="1224136"/>
          </a:xfrm>
          <a:solidFill>
            <a:schemeClr val="accent4">
              <a:lumMod val="60000"/>
              <a:lumOff val="40000"/>
            </a:schemeClr>
          </a:solidFill>
        </p:grpSpPr>
        <p:sp>
          <p:nvSpPr>
            <p:cNvPr id="15" name="Равнобедренный треугольник 14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Овал 15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" name="Группа 32"/>
          <p:cNvGrpSpPr/>
          <p:nvPr/>
        </p:nvGrpSpPr>
        <p:grpSpPr>
          <a:xfrm>
            <a:off x="8497072" y="2780556"/>
            <a:ext cx="1362453" cy="120145"/>
            <a:chOff x="3857619" y="3146667"/>
            <a:chExt cx="3455900" cy="427051"/>
          </a:xfrm>
        </p:grpSpPr>
        <p:grpSp>
          <p:nvGrpSpPr>
            <p:cNvPr id="17" name="Группа 22"/>
            <p:cNvGrpSpPr/>
            <p:nvPr/>
          </p:nvGrpSpPr>
          <p:grpSpPr>
            <a:xfrm>
              <a:off x="3857619" y="3146667"/>
              <a:ext cx="852698" cy="426349"/>
              <a:chOff x="3857619" y="3146667"/>
              <a:chExt cx="852698" cy="426349"/>
            </a:xfrm>
          </p:grpSpPr>
          <p:cxnSp>
            <p:nvCxnSpPr>
              <p:cNvPr id="19" name="Прямая соединительная линия 18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Прямая соединительная линия 21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" name="Группа 23"/>
            <p:cNvGrpSpPr/>
            <p:nvPr/>
          </p:nvGrpSpPr>
          <p:grpSpPr>
            <a:xfrm>
              <a:off x="4727414" y="3147369"/>
              <a:ext cx="852698" cy="426349"/>
              <a:chOff x="3857619" y="3146667"/>
              <a:chExt cx="852698" cy="426349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" name="Группа 26"/>
            <p:cNvGrpSpPr/>
            <p:nvPr/>
          </p:nvGrpSpPr>
          <p:grpSpPr>
            <a:xfrm>
              <a:off x="5591510" y="3147369"/>
              <a:ext cx="852698" cy="426349"/>
              <a:chOff x="3857619" y="3146667"/>
              <a:chExt cx="852698" cy="426349"/>
            </a:xfrm>
          </p:grpSpPr>
          <p:cxnSp>
            <p:nvCxnSpPr>
              <p:cNvPr id="28" name="Прямая соединительная линия 27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Прямая соединительная линия 28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1" name="Группа 29"/>
            <p:cNvGrpSpPr/>
            <p:nvPr/>
          </p:nvGrpSpPr>
          <p:grpSpPr>
            <a:xfrm>
              <a:off x="6460821" y="3147369"/>
              <a:ext cx="852698" cy="426349"/>
              <a:chOff x="3857619" y="3146667"/>
              <a:chExt cx="852698" cy="426349"/>
            </a:xfrm>
          </p:grpSpPr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34" name="TextBox 33"/>
          <p:cNvSpPr txBox="1"/>
          <p:nvPr/>
        </p:nvSpPr>
        <p:spPr>
          <a:xfrm>
            <a:off x="7790229" y="2961857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 1</a:t>
            </a:r>
          </a:p>
        </p:txBody>
      </p:sp>
      <p:grpSp>
        <p:nvGrpSpPr>
          <p:cNvPr id="23" name="Группа 10"/>
          <p:cNvGrpSpPr/>
          <p:nvPr/>
        </p:nvGrpSpPr>
        <p:grpSpPr>
          <a:xfrm>
            <a:off x="8069456" y="3246880"/>
            <a:ext cx="216024" cy="433789"/>
            <a:chOff x="827584" y="2060848"/>
            <a:chExt cx="504056" cy="1224136"/>
          </a:xfrm>
          <a:solidFill>
            <a:schemeClr val="accent6">
              <a:lumMod val="75000"/>
            </a:schemeClr>
          </a:solidFill>
        </p:grpSpPr>
        <p:sp>
          <p:nvSpPr>
            <p:cNvPr id="36" name="Равнобедренный треугольник 35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Овал 36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7868334" y="3691772"/>
            <a:ext cx="214434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 2</a:t>
            </a:r>
          </a:p>
        </p:txBody>
      </p:sp>
      <p:grpSp>
        <p:nvGrpSpPr>
          <p:cNvPr id="226" name="Группа 10"/>
          <p:cNvGrpSpPr/>
          <p:nvPr/>
        </p:nvGrpSpPr>
        <p:grpSpPr>
          <a:xfrm>
            <a:off x="8069457" y="3994526"/>
            <a:ext cx="216024" cy="433789"/>
            <a:chOff x="827584" y="2060848"/>
            <a:chExt cx="504056" cy="1224136"/>
          </a:xfrm>
          <a:solidFill>
            <a:schemeClr val="tx2">
              <a:lumMod val="60000"/>
              <a:lumOff val="40000"/>
            </a:schemeClr>
          </a:solidFill>
        </p:grpSpPr>
        <p:sp>
          <p:nvSpPr>
            <p:cNvPr id="53" name="Равнобедренный треугольник 52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4" name="Овал 53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7825472" y="4449896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5130658" y="1874540"/>
            <a:ext cx="2245643" cy="316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0" name="TextBox 69"/>
          <p:cNvSpPr txBox="1"/>
          <p:nvPr/>
        </p:nvSpPr>
        <p:spPr>
          <a:xfrm>
            <a:off x="5130657" y="1549586"/>
            <a:ext cx="4939158" cy="306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Другое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5130658" y="1871974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Свободное образовательное пространство</a:t>
            </a:r>
          </a:p>
        </p:txBody>
      </p:sp>
      <p:grpSp>
        <p:nvGrpSpPr>
          <p:cNvPr id="232" name="Группа 10"/>
          <p:cNvGrpSpPr/>
          <p:nvPr/>
        </p:nvGrpSpPr>
        <p:grpSpPr>
          <a:xfrm>
            <a:off x="5260343" y="2450605"/>
            <a:ext cx="216024" cy="433789"/>
            <a:chOff x="827584" y="2060848"/>
            <a:chExt cx="504056" cy="1224136"/>
          </a:xfrm>
          <a:solidFill>
            <a:schemeClr val="accent2">
              <a:lumMod val="20000"/>
              <a:lumOff val="80000"/>
            </a:schemeClr>
          </a:solidFill>
        </p:grpSpPr>
        <p:sp>
          <p:nvSpPr>
            <p:cNvPr id="73" name="Равнобедренный треугольник 72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4" name="Овал 73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33" name="Группа 74"/>
          <p:cNvGrpSpPr/>
          <p:nvPr/>
        </p:nvGrpSpPr>
        <p:grpSpPr>
          <a:xfrm>
            <a:off x="5745108" y="2603707"/>
            <a:ext cx="1362453" cy="120145"/>
            <a:chOff x="3857619" y="3146667"/>
            <a:chExt cx="3455900" cy="427051"/>
          </a:xfrm>
        </p:grpSpPr>
        <p:grpSp>
          <p:nvGrpSpPr>
            <p:cNvPr id="234" name="Группа 75"/>
            <p:cNvGrpSpPr/>
            <p:nvPr/>
          </p:nvGrpSpPr>
          <p:grpSpPr>
            <a:xfrm>
              <a:off x="3857619" y="3146667"/>
              <a:ext cx="852698" cy="426349"/>
              <a:chOff x="3857619" y="3146667"/>
              <a:chExt cx="852698" cy="426349"/>
            </a:xfrm>
          </p:grpSpPr>
          <p:cxnSp>
            <p:nvCxnSpPr>
              <p:cNvPr id="86" name="Прямая соединительная линия 85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Прямая соединительная линия 86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5" name="Группа 76"/>
            <p:cNvGrpSpPr/>
            <p:nvPr/>
          </p:nvGrpSpPr>
          <p:grpSpPr>
            <a:xfrm>
              <a:off x="4727414" y="3147369"/>
              <a:ext cx="852698" cy="426349"/>
              <a:chOff x="3857619" y="3146667"/>
              <a:chExt cx="852698" cy="426349"/>
            </a:xfrm>
          </p:grpSpPr>
          <p:cxnSp>
            <p:nvCxnSpPr>
              <p:cNvPr id="84" name="Прямая соединительная линия 83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Прямая соединительная линия 84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6" name="Группа 77"/>
            <p:cNvGrpSpPr/>
            <p:nvPr/>
          </p:nvGrpSpPr>
          <p:grpSpPr>
            <a:xfrm>
              <a:off x="5591510" y="3147369"/>
              <a:ext cx="852698" cy="426349"/>
              <a:chOff x="3857619" y="3146667"/>
              <a:chExt cx="852698" cy="426349"/>
            </a:xfrm>
          </p:grpSpPr>
          <p:cxnSp>
            <p:nvCxnSpPr>
              <p:cNvPr id="82" name="Прямая соединительная линия 81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Прямая соединительная линия 82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7" name="Группа 78"/>
            <p:cNvGrpSpPr/>
            <p:nvPr/>
          </p:nvGrpSpPr>
          <p:grpSpPr>
            <a:xfrm>
              <a:off x="6460821" y="3147369"/>
              <a:ext cx="852698" cy="426349"/>
              <a:chOff x="3857619" y="3146667"/>
              <a:chExt cx="852698" cy="426349"/>
            </a:xfrm>
          </p:grpSpPr>
          <p:cxnSp>
            <p:nvCxnSpPr>
              <p:cNvPr id="80" name="Прямая соединительная линия 79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Прямая соединительная линия 80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88" name="TextBox 87"/>
          <p:cNvSpPr txBox="1"/>
          <p:nvPr/>
        </p:nvSpPr>
        <p:spPr>
          <a:xfrm>
            <a:off x="5093164" y="2716685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 1</a:t>
            </a:r>
          </a:p>
        </p:txBody>
      </p:sp>
      <p:grpSp>
        <p:nvGrpSpPr>
          <p:cNvPr id="240" name="Группа 10"/>
          <p:cNvGrpSpPr/>
          <p:nvPr/>
        </p:nvGrpSpPr>
        <p:grpSpPr>
          <a:xfrm>
            <a:off x="5260343" y="3026669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90" name="Равнобедренный треугольник 89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1" name="Овал 90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51" name="Группа 150"/>
          <p:cNvGrpSpPr/>
          <p:nvPr/>
        </p:nvGrpSpPr>
        <p:grpSpPr>
          <a:xfrm>
            <a:off x="5729176" y="3067746"/>
            <a:ext cx="1250745" cy="330774"/>
            <a:chOff x="7504635" y="1551366"/>
            <a:chExt cx="1250745" cy="330774"/>
          </a:xfrm>
        </p:grpSpPr>
        <p:grpSp>
          <p:nvGrpSpPr>
            <p:cNvPr id="242" name="Группа 92"/>
            <p:cNvGrpSpPr/>
            <p:nvPr/>
          </p:nvGrpSpPr>
          <p:grpSpPr>
            <a:xfrm>
              <a:off x="7504635" y="1673089"/>
              <a:ext cx="336167" cy="119948"/>
              <a:chOff x="3857619" y="3146667"/>
              <a:chExt cx="852698" cy="426349"/>
            </a:xfrm>
          </p:grpSpPr>
          <p:cxnSp>
            <p:nvCxnSpPr>
              <p:cNvPr id="103" name="Прямая соединительная линия 102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Прямая соединительная линия 103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01" name="Прямая соединительная линия 100"/>
            <p:cNvCxnSpPr/>
            <p:nvPr/>
          </p:nvCxnSpPr>
          <p:spPr>
            <a:xfrm flipV="1">
              <a:off x="7847543" y="1554480"/>
              <a:ext cx="130597" cy="238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Прямая соединительная линия 101"/>
            <p:cNvCxnSpPr/>
            <p:nvPr/>
          </p:nvCxnSpPr>
          <p:spPr>
            <a:xfrm flipH="1" flipV="1">
              <a:off x="7969907" y="1551366"/>
              <a:ext cx="99673" cy="2926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Прямая соединительная линия 98"/>
            <p:cNvCxnSpPr/>
            <p:nvPr/>
          </p:nvCxnSpPr>
          <p:spPr>
            <a:xfrm flipV="1">
              <a:off x="8066284" y="1783080"/>
              <a:ext cx="209036" cy="55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Прямая соединительная линия 99"/>
            <p:cNvCxnSpPr/>
            <p:nvPr/>
          </p:nvCxnSpPr>
          <p:spPr>
            <a:xfrm flipH="1" flipV="1">
              <a:off x="8272468" y="1779966"/>
              <a:ext cx="178112" cy="564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Прямая соединительная линия 96"/>
            <p:cNvCxnSpPr/>
            <p:nvPr/>
          </p:nvCxnSpPr>
          <p:spPr>
            <a:xfrm flipV="1">
              <a:off x="8439481" y="1638300"/>
              <a:ext cx="102539" cy="2006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Прямая соединительная линия 97"/>
            <p:cNvCxnSpPr/>
            <p:nvPr/>
          </p:nvCxnSpPr>
          <p:spPr>
            <a:xfrm flipH="1" flipV="1">
              <a:off x="8546605" y="1642806"/>
              <a:ext cx="208775" cy="2393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/>
          <p:nvPr/>
        </p:nvSpPr>
        <p:spPr>
          <a:xfrm>
            <a:off x="5130658" y="3320114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 2</a:t>
            </a:r>
          </a:p>
        </p:txBody>
      </p:sp>
      <p:grpSp>
        <p:nvGrpSpPr>
          <p:cNvPr id="246" name="Группа 10"/>
          <p:cNvGrpSpPr/>
          <p:nvPr/>
        </p:nvGrpSpPr>
        <p:grpSpPr>
          <a:xfrm>
            <a:off x="5260343" y="3602733"/>
            <a:ext cx="216024" cy="433789"/>
            <a:chOff x="827584" y="2060848"/>
            <a:chExt cx="504056" cy="1224136"/>
          </a:xfrm>
          <a:solidFill>
            <a:schemeClr val="accent6">
              <a:lumMod val="60000"/>
              <a:lumOff val="40000"/>
            </a:schemeClr>
          </a:solidFill>
        </p:grpSpPr>
        <p:sp>
          <p:nvSpPr>
            <p:cNvPr id="107" name="Равнобедренный треугольник 106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8" name="Овал 107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66" name="Группа 165"/>
          <p:cNvGrpSpPr/>
          <p:nvPr/>
        </p:nvGrpSpPr>
        <p:grpSpPr>
          <a:xfrm>
            <a:off x="5661287" y="3618675"/>
            <a:ext cx="1362454" cy="341125"/>
            <a:chOff x="7032887" y="1515554"/>
            <a:chExt cx="1362454" cy="341125"/>
          </a:xfrm>
        </p:grpSpPr>
        <p:cxnSp>
          <p:nvCxnSpPr>
            <p:cNvPr id="120" name="Прямая соединительная линия 119"/>
            <p:cNvCxnSpPr/>
            <p:nvPr/>
          </p:nvCxnSpPr>
          <p:spPr>
            <a:xfrm flipV="1">
              <a:off x="7032887" y="1524000"/>
              <a:ext cx="91813" cy="3020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Прямая соединительная линия 120"/>
            <p:cNvCxnSpPr/>
            <p:nvPr/>
          </p:nvCxnSpPr>
          <p:spPr>
            <a:xfrm flipH="1" flipV="1">
              <a:off x="7124771" y="1515554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Прямая соединительная линия 117"/>
            <p:cNvCxnSpPr/>
            <p:nvPr/>
          </p:nvCxnSpPr>
          <p:spPr>
            <a:xfrm flipV="1">
              <a:off x="7284355" y="15157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Прямая соединительная линия 118"/>
            <p:cNvCxnSpPr/>
            <p:nvPr/>
          </p:nvCxnSpPr>
          <p:spPr>
            <a:xfrm flipH="1" flipV="1">
              <a:off x="7444819" y="1515751"/>
              <a:ext cx="98981" cy="3282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6" name="Прямая соединительная линия 115"/>
            <p:cNvCxnSpPr/>
            <p:nvPr/>
          </p:nvCxnSpPr>
          <p:spPr>
            <a:xfrm flipV="1">
              <a:off x="7541196" y="1592580"/>
              <a:ext cx="185484" cy="2640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Прямая соединительная линия 116"/>
            <p:cNvCxnSpPr/>
            <p:nvPr/>
          </p:nvCxnSpPr>
          <p:spPr>
            <a:xfrm flipH="1" flipV="1">
              <a:off x="7716900" y="1591951"/>
              <a:ext cx="352680" cy="244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Прямая соединительная линия 113"/>
            <p:cNvCxnSpPr/>
            <p:nvPr/>
          </p:nvCxnSpPr>
          <p:spPr>
            <a:xfrm flipV="1">
              <a:off x="8059173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Прямая соединительная линия 114"/>
            <p:cNvCxnSpPr/>
            <p:nvPr/>
          </p:nvCxnSpPr>
          <p:spPr>
            <a:xfrm flipH="1" flipV="1">
              <a:off x="8227257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2" name="TextBox 121"/>
          <p:cNvSpPr txBox="1"/>
          <p:nvPr/>
        </p:nvSpPr>
        <p:spPr>
          <a:xfrm>
            <a:off x="5130658" y="3896178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 </a:t>
            </a:r>
            <a:r>
              <a:rPr lang="en-US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ru-RU" sz="1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7" name="Прямоугольник 126"/>
          <p:cNvSpPr/>
          <p:nvPr/>
        </p:nvSpPr>
        <p:spPr>
          <a:xfrm>
            <a:off x="2215296" y="1882693"/>
            <a:ext cx="2245643" cy="31568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0" name="TextBox 179"/>
          <p:cNvSpPr txBox="1"/>
          <p:nvPr/>
        </p:nvSpPr>
        <p:spPr>
          <a:xfrm>
            <a:off x="2215296" y="1868070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Регулируемое образовательное пространство</a:t>
            </a:r>
          </a:p>
        </p:txBody>
      </p:sp>
      <p:cxnSp>
        <p:nvCxnSpPr>
          <p:cNvPr id="181" name="Прямая со стрелкой 180"/>
          <p:cNvCxnSpPr/>
          <p:nvPr/>
        </p:nvCxnSpPr>
        <p:spPr>
          <a:xfrm>
            <a:off x="2561005" y="3524254"/>
            <a:ext cx="163119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2" name="TextBox 181"/>
          <p:cNvSpPr txBox="1"/>
          <p:nvPr/>
        </p:nvSpPr>
        <p:spPr>
          <a:xfrm>
            <a:off x="2215296" y="3604624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2271182" y="1510604"/>
            <a:ext cx="224564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Действующее</a:t>
            </a:r>
            <a:endParaRPr lang="en-US" sz="1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>
            <a:off x="5141778" y="4163695"/>
            <a:ext cx="2234523" cy="0"/>
          </a:xfrm>
          <a:prstGeom prst="line">
            <a:avLst/>
          </a:prstGeom>
          <a:noFill/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132" name="Группа 10"/>
          <p:cNvGrpSpPr/>
          <p:nvPr/>
        </p:nvGrpSpPr>
        <p:grpSpPr>
          <a:xfrm>
            <a:off x="2572561" y="2874269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3" name="Равнобедренный треугольник 132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4" name="Овал 133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5" name="Группа 10"/>
          <p:cNvGrpSpPr/>
          <p:nvPr/>
        </p:nvGrpSpPr>
        <p:grpSpPr>
          <a:xfrm>
            <a:off x="2918925" y="2888123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6" name="Равнобедренный треугольник 135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7" name="Овал 136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38" name="Группа 10"/>
          <p:cNvGrpSpPr/>
          <p:nvPr/>
        </p:nvGrpSpPr>
        <p:grpSpPr>
          <a:xfrm>
            <a:off x="3694779" y="2901978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39" name="Равнобедренный треугольник 138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0" name="Овал 139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141" name="Группа 10"/>
          <p:cNvGrpSpPr/>
          <p:nvPr/>
        </p:nvGrpSpPr>
        <p:grpSpPr>
          <a:xfrm>
            <a:off x="3306853" y="2874269"/>
            <a:ext cx="216024" cy="433789"/>
            <a:chOff x="827584" y="2060848"/>
            <a:chExt cx="504056" cy="1224136"/>
          </a:xfrm>
          <a:solidFill>
            <a:schemeClr val="accent3">
              <a:lumMod val="60000"/>
              <a:lumOff val="40000"/>
            </a:schemeClr>
          </a:solidFill>
        </p:grpSpPr>
        <p:sp>
          <p:nvSpPr>
            <p:cNvPr id="142" name="Равнобедренный треугольник 141"/>
            <p:cNvSpPr/>
            <p:nvPr/>
          </p:nvSpPr>
          <p:spPr>
            <a:xfrm flipV="1">
              <a:off x="827584" y="2492896"/>
              <a:ext cx="504056" cy="792088"/>
            </a:xfrm>
            <a:prstGeom prst="triangl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43" name="Овал 142"/>
            <p:cNvSpPr/>
            <p:nvPr/>
          </p:nvSpPr>
          <p:spPr>
            <a:xfrm>
              <a:off x="899592" y="2060848"/>
              <a:ext cx="360040" cy="360040"/>
            </a:xfrm>
            <a:prstGeom prst="ellipse">
              <a:avLst/>
            </a:prstGeom>
            <a:grp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44" name="TextBox 143"/>
          <p:cNvSpPr txBox="1"/>
          <p:nvPr/>
        </p:nvSpPr>
        <p:spPr>
          <a:xfrm>
            <a:off x="588475" y="5300028"/>
            <a:ext cx="11208190" cy="83099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hangingPunct="0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Необходимость удовлетворения р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азных требований работодателей выводят образовательную организацию </a:t>
            </a:r>
          </a:p>
          <a:p>
            <a:pPr algn="ctr" hangingPunct="0"/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на создание такой образовательной среды, которая даст возможность обучающимся </a:t>
            </a:r>
            <a:r>
              <a:rPr lang="ru-RU" sz="1600" b="1" i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получить индивидуальный набор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Calibri"/>
              </a:rPr>
              <a:t>дополнительных профессиональных компетенций под конкретного работодателя </a:t>
            </a:r>
            <a:endParaRPr lang="ru-RU" sz="1600" b="1" i="1" dirty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  <a:sym typeface="Calibri"/>
            </a:endParaRPr>
          </a:p>
        </p:txBody>
      </p:sp>
      <p:grpSp>
        <p:nvGrpSpPr>
          <p:cNvPr id="152" name="Группа 151"/>
          <p:cNvGrpSpPr/>
          <p:nvPr/>
        </p:nvGrpSpPr>
        <p:grpSpPr>
          <a:xfrm>
            <a:off x="8479996" y="3288726"/>
            <a:ext cx="1250745" cy="330774"/>
            <a:chOff x="7504635" y="1551366"/>
            <a:chExt cx="1250745" cy="330774"/>
          </a:xfrm>
        </p:grpSpPr>
        <p:grpSp>
          <p:nvGrpSpPr>
            <p:cNvPr id="153" name="Группа 92"/>
            <p:cNvGrpSpPr/>
            <p:nvPr/>
          </p:nvGrpSpPr>
          <p:grpSpPr>
            <a:xfrm>
              <a:off x="7504635" y="1673089"/>
              <a:ext cx="336167" cy="119948"/>
              <a:chOff x="3857619" y="3146667"/>
              <a:chExt cx="852698" cy="426349"/>
            </a:xfrm>
          </p:grpSpPr>
          <p:cxnSp>
            <p:nvCxnSpPr>
              <p:cNvPr id="160" name="Прямая соединительная линия 159"/>
              <p:cNvCxnSpPr/>
              <p:nvPr/>
            </p:nvCxnSpPr>
            <p:spPr>
              <a:xfrm flipV="1">
                <a:off x="3857619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1" name="Прямая соединительная линия 160"/>
              <p:cNvCxnSpPr/>
              <p:nvPr/>
            </p:nvCxnSpPr>
            <p:spPr>
              <a:xfrm flipH="1" flipV="1">
                <a:off x="4283968" y="3146667"/>
                <a:ext cx="426349" cy="4263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54" name="Прямая соединительная линия 153"/>
            <p:cNvCxnSpPr/>
            <p:nvPr/>
          </p:nvCxnSpPr>
          <p:spPr>
            <a:xfrm flipV="1">
              <a:off x="7847543" y="1554480"/>
              <a:ext cx="130597" cy="2387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Прямая соединительная линия 154"/>
            <p:cNvCxnSpPr/>
            <p:nvPr/>
          </p:nvCxnSpPr>
          <p:spPr>
            <a:xfrm flipH="1" flipV="1">
              <a:off x="7969907" y="1551366"/>
              <a:ext cx="99673" cy="2926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Прямая соединительная линия 155"/>
            <p:cNvCxnSpPr/>
            <p:nvPr/>
          </p:nvCxnSpPr>
          <p:spPr>
            <a:xfrm flipV="1">
              <a:off x="8066284" y="1783080"/>
              <a:ext cx="209036" cy="55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Прямая соединительная линия 156"/>
            <p:cNvCxnSpPr/>
            <p:nvPr/>
          </p:nvCxnSpPr>
          <p:spPr>
            <a:xfrm flipH="1" flipV="1">
              <a:off x="8272468" y="1779966"/>
              <a:ext cx="178112" cy="564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Прямая соединительная линия 157"/>
            <p:cNvCxnSpPr/>
            <p:nvPr/>
          </p:nvCxnSpPr>
          <p:spPr>
            <a:xfrm flipV="1">
              <a:off x="8439481" y="1638300"/>
              <a:ext cx="102539" cy="20065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Прямая соединительная линия 158"/>
            <p:cNvCxnSpPr/>
            <p:nvPr/>
          </p:nvCxnSpPr>
          <p:spPr>
            <a:xfrm flipH="1" flipV="1">
              <a:off x="8546605" y="1642806"/>
              <a:ext cx="208775" cy="23933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7" name="Группа 166"/>
          <p:cNvGrpSpPr/>
          <p:nvPr/>
        </p:nvGrpSpPr>
        <p:grpSpPr>
          <a:xfrm>
            <a:off x="8427347" y="4060635"/>
            <a:ext cx="1362454" cy="341125"/>
            <a:chOff x="7032887" y="1515554"/>
            <a:chExt cx="1362454" cy="341125"/>
          </a:xfrm>
        </p:grpSpPr>
        <p:cxnSp>
          <p:nvCxnSpPr>
            <p:cNvPr id="168" name="Прямая соединительная линия 167"/>
            <p:cNvCxnSpPr/>
            <p:nvPr/>
          </p:nvCxnSpPr>
          <p:spPr>
            <a:xfrm flipV="1">
              <a:off x="7032887" y="1524000"/>
              <a:ext cx="91813" cy="30200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Прямая соединительная линия 168"/>
            <p:cNvCxnSpPr/>
            <p:nvPr/>
          </p:nvCxnSpPr>
          <p:spPr>
            <a:xfrm flipH="1" flipV="1">
              <a:off x="7124771" y="1515554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Прямая соединительная линия 169"/>
            <p:cNvCxnSpPr/>
            <p:nvPr/>
          </p:nvCxnSpPr>
          <p:spPr>
            <a:xfrm flipV="1">
              <a:off x="7284355" y="15157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Прямая соединительная линия 170"/>
            <p:cNvCxnSpPr/>
            <p:nvPr/>
          </p:nvCxnSpPr>
          <p:spPr>
            <a:xfrm flipH="1" flipV="1">
              <a:off x="7444819" y="1515751"/>
              <a:ext cx="98981" cy="3282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Прямая соединительная линия 171"/>
            <p:cNvCxnSpPr/>
            <p:nvPr/>
          </p:nvCxnSpPr>
          <p:spPr>
            <a:xfrm flipV="1">
              <a:off x="7541196" y="1592580"/>
              <a:ext cx="185484" cy="26409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Прямая соединительная линия 172"/>
            <p:cNvCxnSpPr/>
            <p:nvPr/>
          </p:nvCxnSpPr>
          <p:spPr>
            <a:xfrm flipH="1" flipV="1">
              <a:off x="7716900" y="1591951"/>
              <a:ext cx="352680" cy="24446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Прямая соединительная линия 173"/>
            <p:cNvCxnSpPr/>
            <p:nvPr/>
          </p:nvCxnSpPr>
          <p:spPr>
            <a:xfrm flipV="1">
              <a:off x="8059173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Прямая соединительная линия 174"/>
            <p:cNvCxnSpPr/>
            <p:nvPr/>
          </p:nvCxnSpPr>
          <p:spPr>
            <a:xfrm flipH="1" flipV="1">
              <a:off x="8227257" y="1706251"/>
              <a:ext cx="168084" cy="11994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Прямоугольник 176"/>
          <p:cNvSpPr/>
          <p:nvPr/>
        </p:nvSpPr>
        <p:spPr>
          <a:xfrm>
            <a:off x="5149531" y="4410870"/>
            <a:ext cx="2196000" cy="36933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 cap="flat">
            <a:noFill/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hangingPunct="0"/>
            <a:endParaRPr lang="ru-RU">
              <a:solidFill>
                <a:srgbClr val="000000"/>
              </a:solidFill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5130658" y="4155791"/>
            <a:ext cx="224564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Регулируемое образовательное пространство</a:t>
            </a:r>
          </a:p>
        </p:txBody>
      </p:sp>
      <p:cxnSp>
        <p:nvCxnSpPr>
          <p:cNvPr id="176" name="Прямая со стрелкой 175"/>
          <p:cNvCxnSpPr/>
          <p:nvPr/>
        </p:nvCxnSpPr>
        <p:spPr>
          <a:xfrm>
            <a:off x="5433745" y="4636774"/>
            <a:ext cx="1631194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6" name="TextBox 125"/>
          <p:cNvSpPr txBox="1"/>
          <p:nvPr/>
        </p:nvSpPr>
        <p:spPr>
          <a:xfrm>
            <a:off x="5158367" y="4791217"/>
            <a:ext cx="2245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</a:t>
            </a:r>
          </a:p>
        </p:txBody>
      </p:sp>
    </p:spTree>
    <p:extLst>
      <p:ext uri="{BB962C8B-B14F-4D97-AF65-F5344CB8AC3E}">
        <p14:creationId xmlns:p14="http://schemas.microsoft.com/office/powerpoint/2010/main" val="339498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976041" y="5130727"/>
            <a:ext cx="9612971" cy="399634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Ожидаемые эффекты гибридного (интегративного) обучения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416169" y="612287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 smtClean="0"/>
              <a:t> </a:t>
            </a:r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аксимально приблизится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подготовки кадров среднего звена к запросам рынка в регионе в отрасли;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туденты будут учиться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для трудоустройства на абстрактную работу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на конкретное место в конкретных компаниях;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 обучения станет </a:t>
            </a:r>
            <a:r>
              <a:rPr lang="ru-RU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общей целью </a:t>
            </a: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образовательной организации и отраслевых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партнеров; участниками обучения станут и потенциальные работодатели, способные четко определить компетенции необходимые специалистам;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возможность выбора формата 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счет интеграции всех форматов;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обеспечиться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бесшовность и технологичность обучения 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-соединение пространства обучения и реальной будущей деятельности; </a:t>
            </a:r>
          </a:p>
          <a:p>
            <a:pPr marL="342900" indent="-342900" algn="ctr"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будет внедрена </a:t>
            </a:r>
            <a:r>
              <a:rPr lang="ru-RU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интеграция</a:t>
            </a:r>
            <a:r>
              <a:rPr lang="ru-RU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инновационных и традиционных практик обучения 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665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ACC63D00-1EE0-4159-BF5A-6FF02000B71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3888</TotalTime>
  <Words>679</Words>
  <Application>Microsoft Office PowerPoint</Application>
  <PresentationFormat>Широкоэкранный</PresentationFormat>
  <Paragraphs>103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5" baseType="lpstr">
      <vt:lpstr>宋体</vt:lpstr>
      <vt:lpstr>Arial</vt:lpstr>
      <vt:lpstr>Arial Unicode MS</vt:lpstr>
      <vt:lpstr>Calibri</vt:lpstr>
      <vt:lpstr>Corbel</vt:lpstr>
      <vt:lpstr>Franklin Gothic Book</vt:lpstr>
      <vt:lpstr>Times New Roman</vt:lpstr>
      <vt:lpstr>Wingdings</vt:lpstr>
      <vt:lpstr>Базис</vt:lpstr>
      <vt:lpstr>Презентация PowerPoint</vt:lpstr>
      <vt:lpstr>Презентация PowerPoint</vt:lpstr>
      <vt:lpstr> Механизм взаимодействия с отраслевыми партнерами по организации гибридного подхода к обучению специалистов для бесшовного подхода в сферу труда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Совместный отраслевой совет (СОМС) –как инструмент создания организационно-педагогических условий гибридного (интегративного) подхода к обучению через механизм взаимодействия с отраслевыми партнёрами</dc:title>
  <dc:creator>38-3</dc:creator>
  <cp:lastModifiedBy>38-3</cp:lastModifiedBy>
  <cp:revision>266</cp:revision>
  <dcterms:created xsi:type="dcterms:W3CDTF">2024-11-18T07:56:43Z</dcterms:created>
  <dcterms:modified xsi:type="dcterms:W3CDTF">2025-10-22T05:18:59Z</dcterms:modified>
</cp:coreProperties>
</file>