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72" r:id="rId13"/>
    <p:sldId id="26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-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Успеваемость абсолютная,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Лист1!$A$1:$G$1</c:f>
              <c:strCache>
                <c:ptCount val="7"/>
                <c:pt idx="0">
                  <c:v>2017/18</c:v>
                </c:pt>
                <c:pt idx="1">
                  <c:v>2018/19</c:v>
                </c:pt>
                <c:pt idx="2">
                  <c:v>2019/20</c:v>
                </c:pt>
                <c:pt idx="3">
                  <c:v>2020/21</c:v>
                </c:pt>
                <c:pt idx="4">
                  <c:v>2021/22</c:v>
                </c:pt>
                <c:pt idx="5">
                  <c:v>2022/23</c:v>
                </c:pt>
                <c:pt idx="6">
                  <c:v>2023/24</c:v>
                </c:pt>
              </c:strCache>
            </c:strRef>
          </c:cat>
          <c:val>
            <c:numRef>
              <c:f>Лист1!$A$2:$G$2</c:f>
              <c:numCache>
                <c:formatCode>General</c:formatCode>
                <c:ptCount val="7"/>
                <c:pt idx="0">
                  <c:v>96.7</c:v>
                </c:pt>
                <c:pt idx="1">
                  <c:v>84.7</c:v>
                </c:pt>
                <c:pt idx="2">
                  <c:v>83.1</c:v>
                </c:pt>
                <c:pt idx="3">
                  <c:v>91.3</c:v>
                </c:pt>
                <c:pt idx="4">
                  <c:v>98.3</c:v>
                </c:pt>
                <c:pt idx="5">
                  <c:v>98.5</c:v>
                </c:pt>
                <c:pt idx="6">
                  <c:v>94.6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B1-4C8C-A927-B03AABD3B50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89504847"/>
        <c:axId val="689444303"/>
      </c:lineChart>
      <c:catAx>
        <c:axId val="689504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9444303"/>
        <c:crosses val="autoZero"/>
        <c:auto val="1"/>
        <c:lblAlgn val="ctr"/>
        <c:lblOffset val="100"/>
        <c:noMultiLvlLbl val="0"/>
      </c:catAx>
      <c:valAx>
        <c:axId val="689444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9504847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ТВ-21, ТВ-22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Лист1!$A$96</c:f>
              <c:strCache>
                <c:ptCount val="1"/>
                <c:pt idx="0">
                  <c:v>Тв-21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Лист1!$B$94:$G$95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Лист1!$B$96:$G$96</c:f>
              <c:numCache>
                <c:formatCode>General</c:formatCode>
                <c:ptCount val="6"/>
                <c:pt idx="0">
                  <c:v>100</c:v>
                </c:pt>
                <c:pt idx="1">
                  <c:v>84.2</c:v>
                </c:pt>
                <c:pt idx="2">
                  <c:v>95.5</c:v>
                </c:pt>
                <c:pt idx="3">
                  <c:v>87.4</c:v>
                </c:pt>
                <c:pt idx="4">
                  <c:v>4.5999999999999996</c:v>
                </c:pt>
                <c:pt idx="5">
                  <c:v>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50-4CC9-ACC9-203185EFABC1}"/>
            </c:ext>
          </c:extLst>
        </c:ser>
        <c:ser>
          <c:idx val="1"/>
          <c:order val="1"/>
          <c:tx>
            <c:strRef>
              <c:f>Лист1!$A$97</c:f>
              <c:strCache>
                <c:ptCount val="1"/>
                <c:pt idx="0">
                  <c:v>Тв-22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Лист1!$B$94:$G$95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Лист1!$B$97:$G$97</c:f>
              <c:numCache>
                <c:formatCode>General</c:formatCode>
                <c:ptCount val="6"/>
                <c:pt idx="0">
                  <c:v>82.3</c:v>
                </c:pt>
                <c:pt idx="1">
                  <c:v>22.3</c:v>
                </c:pt>
                <c:pt idx="2">
                  <c:v>81.099999999999994</c:v>
                </c:pt>
                <c:pt idx="3">
                  <c:v>69.7</c:v>
                </c:pt>
                <c:pt idx="4">
                  <c:v>4.0999999999999996</c:v>
                </c:pt>
                <c:pt idx="5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50-4CC9-ACC9-203185EFAB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58687"/>
        <c:axId val="830543711"/>
      </c:barChart>
      <c:catAx>
        <c:axId val="830558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43711"/>
        <c:crosses val="autoZero"/>
        <c:auto val="1"/>
        <c:lblAlgn val="ctr"/>
        <c:lblOffset val="100"/>
        <c:noMultiLvlLbl val="0"/>
      </c:catAx>
      <c:valAx>
        <c:axId val="830543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8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ТВ-31, ТВ-32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Лист1!$A$106</c:f>
              <c:strCache>
                <c:ptCount val="1"/>
                <c:pt idx="0">
                  <c:v>Тв-31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Лист1!$B$104:$G$105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Лист1!$B$106:$G$106</c:f>
              <c:numCache>
                <c:formatCode>General</c:formatCode>
                <c:ptCount val="6"/>
                <c:pt idx="0">
                  <c:v>100</c:v>
                </c:pt>
                <c:pt idx="1">
                  <c:v>55</c:v>
                </c:pt>
                <c:pt idx="2">
                  <c:v>78.099999999999994</c:v>
                </c:pt>
                <c:pt idx="3">
                  <c:v>77.3</c:v>
                </c:pt>
                <c:pt idx="4">
                  <c:v>4.3</c:v>
                </c:pt>
                <c:pt idx="5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A2-4FA9-8A99-E16771F8E43A}"/>
            </c:ext>
          </c:extLst>
        </c:ser>
        <c:ser>
          <c:idx val="1"/>
          <c:order val="1"/>
          <c:tx>
            <c:strRef>
              <c:f>Лист1!$A$107</c:f>
              <c:strCache>
                <c:ptCount val="1"/>
                <c:pt idx="0">
                  <c:v>Тв-32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Лист1!$B$104:$G$105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Лист1!$B$107:$G$107</c:f>
              <c:numCache>
                <c:formatCode>General</c:formatCode>
                <c:ptCount val="6"/>
                <c:pt idx="0">
                  <c:v>100</c:v>
                </c:pt>
                <c:pt idx="1">
                  <c:v>64</c:v>
                </c:pt>
                <c:pt idx="2">
                  <c:v>80.900000000000006</c:v>
                </c:pt>
                <c:pt idx="3">
                  <c:v>76.2</c:v>
                </c:pt>
                <c:pt idx="4">
                  <c:v>4.3</c:v>
                </c:pt>
                <c:pt idx="5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A2-4FA9-8A99-E16771F8E4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0483263"/>
        <c:axId val="690484511"/>
      </c:barChart>
      <c:catAx>
        <c:axId val="69048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484511"/>
        <c:crosses val="autoZero"/>
        <c:auto val="1"/>
        <c:lblAlgn val="ctr"/>
        <c:lblOffset val="100"/>
        <c:noMultiLvlLbl val="0"/>
      </c:catAx>
      <c:valAx>
        <c:axId val="690484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483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Бд-1, Бд-21, Бд-31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Лист1!$A$114</c:f>
              <c:strCache>
                <c:ptCount val="1"/>
                <c:pt idx="0">
                  <c:v>Бд-1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Лист1!$B$112:$G$112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Лист1!$B$114:$G$114</c:f>
              <c:numCache>
                <c:formatCode>General</c:formatCode>
                <c:ptCount val="6"/>
                <c:pt idx="0">
                  <c:v>100</c:v>
                </c:pt>
                <c:pt idx="1">
                  <c:v>31.3</c:v>
                </c:pt>
                <c:pt idx="2">
                  <c:v>76</c:v>
                </c:pt>
                <c:pt idx="3">
                  <c:v>70.400000000000006</c:v>
                </c:pt>
                <c:pt idx="4">
                  <c:v>4.0999999999999996</c:v>
                </c:pt>
                <c:pt idx="5">
                  <c:v>68.099999999999994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C3-4A87-AC63-40E803763A00}"/>
            </c:ext>
          </c:extLst>
        </c:ser>
        <c:ser>
          <c:idx val="2"/>
          <c:order val="2"/>
          <c:tx>
            <c:strRef>
              <c:f>Лист1!$A$115</c:f>
              <c:strCache>
                <c:ptCount val="1"/>
                <c:pt idx="0">
                  <c:v>Бд-21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Лист1!$B$112:$G$112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Лист1!$B$115:$G$115</c:f>
              <c:numCache>
                <c:formatCode>General</c:formatCode>
                <c:ptCount val="6"/>
                <c:pt idx="0">
                  <c:v>100</c:v>
                </c:pt>
                <c:pt idx="1">
                  <c:v>52.4</c:v>
                </c:pt>
                <c:pt idx="2">
                  <c:v>87.5</c:v>
                </c:pt>
                <c:pt idx="3">
                  <c:v>82.8</c:v>
                </c:pt>
                <c:pt idx="4">
                  <c:v>4.5</c:v>
                </c:pt>
                <c:pt idx="5">
                  <c:v>82.4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C3-4A87-AC63-40E803763A00}"/>
            </c:ext>
          </c:extLst>
        </c:ser>
        <c:ser>
          <c:idx val="3"/>
          <c:order val="3"/>
          <c:tx>
            <c:strRef>
              <c:f>Лист1!$A$116</c:f>
              <c:strCache>
                <c:ptCount val="1"/>
                <c:pt idx="0">
                  <c:v>Бд-31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Лист1!$B$112:$G$112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Лист1!$B$116:$G$116</c:f>
              <c:numCache>
                <c:formatCode>General</c:formatCode>
                <c:ptCount val="6"/>
                <c:pt idx="0">
                  <c:v>100</c:v>
                </c:pt>
                <c:pt idx="1">
                  <c:v>5.5</c:v>
                </c:pt>
                <c:pt idx="2">
                  <c:v>62</c:v>
                </c:pt>
                <c:pt idx="3">
                  <c:v>61.7</c:v>
                </c:pt>
                <c:pt idx="4">
                  <c:v>3.9</c:v>
                </c:pt>
                <c:pt idx="5">
                  <c:v>54.3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C3-4A87-AC63-40E803763A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60574399"/>
        <c:axId val="76056899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Лист1!$A$113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Лист1!$B$112:$G$112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СОУ</c:v>
                      </c:pt>
                      <c:pt idx="4">
                        <c:v>Среднийбал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Лист1!$B$113:$G$113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FC3-4A87-AC63-40E803763A00}"/>
                  </c:ext>
                </c:extLst>
              </c15:ser>
            </c15:filteredBarSeries>
          </c:ext>
        </c:extLst>
      </c:barChart>
      <c:catAx>
        <c:axId val="760574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568991"/>
        <c:crosses val="autoZero"/>
        <c:auto val="1"/>
        <c:lblAlgn val="ctr"/>
        <c:lblOffset val="100"/>
        <c:noMultiLvlLbl val="0"/>
      </c:catAx>
      <c:valAx>
        <c:axId val="76056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5743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Лист1!$A$125</c:f>
              <c:strCache>
                <c:ptCount val="1"/>
                <c:pt idx="0">
                  <c:v>Л-1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Лист1!$B$123:$G$124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Лист1!$B$125:$G$125</c:f>
              <c:numCache>
                <c:formatCode>General</c:formatCode>
                <c:ptCount val="6"/>
                <c:pt idx="0">
                  <c:v>95.4</c:v>
                </c:pt>
                <c:pt idx="1">
                  <c:v>45.5</c:v>
                </c:pt>
                <c:pt idx="2">
                  <c:v>88.2</c:v>
                </c:pt>
                <c:pt idx="3">
                  <c:v>75.8</c:v>
                </c:pt>
                <c:pt idx="4">
                  <c:v>4.3</c:v>
                </c:pt>
                <c:pt idx="5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C4-4D54-AA63-0CB2C68E54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0513903"/>
        <c:axId val="690515151"/>
      </c:barChart>
      <c:catAx>
        <c:axId val="690513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15151"/>
        <c:crosses val="autoZero"/>
        <c:auto val="1"/>
        <c:lblAlgn val="ctr"/>
        <c:lblOffset val="100"/>
        <c:noMultiLvlLbl val="0"/>
      </c:catAx>
      <c:valAx>
        <c:axId val="690515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1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К-1,К-2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Лист1!$J$132</c:f>
              <c:strCache>
                <c:ptCount val="1"/>
                <c:pt idx="0">
                  <c:v>К-1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Лист1!$K$130:$P$130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Лист1!$K$132:$P$132</c:f>
              <c:numCache>
                <c:formatCode>General</c:formatCode>
                <c:ptCount val="6"/>
                <c:pt idx="0">
                  <c:v>100</c:v>
                </c:pt>
                <c:pt idx="1">
                  <c:v>35.299999999999997</c:v>
                </c:pt>
                <c:pt idx="2">
                  <c:v>64.099999999999994</c:v>
                </c:pt>
                <c:pt idx="3">
                  <c:v>64.5</c:v>
                </c:pt>
                <c:pt idx="4">
                  <c:v>3.9</c:v>
                </c:pt>
                <c:pt idx="5">
                  <c:v>57.2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FF-45EA-A1C1-7D2575EBAF03}"/>
            </c:ext>
          </c:extLst>
        </c:ser>
        <c:ser>
          <c:idx val="2"/>
          <c:order val="2"/>
          <c:tx>
            <c:strRef>
              <c:f>Лист1!$J$133</c:f>
              <c:strCache>
                <c:ptCount val="1"/>
                <c:pt idx="0">
                  <c:v>К-2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Лист1!$K$130:$P$130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Лист1!$K$133:$P$133</c:f>
              <c:numCache>
                <c:formatCode>General</c:formatCode>
                <c:ptCount val="6"/>
                <c:pt idx="0">
                  <c:v>100</c:v>
                </c:pt>
                <c:pt idx="1">
                  <c:v>43.5</c:v>
                </c:pt>
                <c:pt idx="2">
                  <c:v>71.3</c:v>
                </c:pt>
                <c:pt idx="3">
                  <c:v>65.5</c:v>
                </c:pt>
                <c:pt idx="4">
                  <c:v>4</c:v>
                </c:pt>
                <c:pt idx="5">
                  <c:v>62.3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FF-45EA-A1C1-7D2575EBAF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3148751"/>
        <c:axId val="643145007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Лист1!$J$131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Лист1!$K$130:$P$130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   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Лист1!$K$131:$P$131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EFF-45EA-A1C1-7D2575EBAF03}"/>
                  </c:ext>
                </c:extLst>
              </c15:ser>
            </c15:filteredBarSeries>
          </c:ext>
        </c:extLst>
      </c:barChart>
      <c:catAx>
        <c:axId val="643148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3145007"/>
        <c:crosses val="autoZero"/>
        <c:auto val="1"/>
        <c:lblAlgn val="ctr"/>
        <c:lblOffset val="100"/>
        <c:noMultiLvlLbl val="0"/>
      </c:catAx>
      <c:valAx>
        <c:axId val="643145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31487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К-21, К-22, К-23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Лист1!$A$149</c:f>
              <c:strCache>
                <c:ptCount val="1"/>
                <c:pt idx="0">
                  <c:v>К-21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Лист1!$B$147:$G$147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Лист1!$B$149:$G$149</c:f>
              <c:numCache>
                <c:formatCode>General</c:formatCode>
                <c:ptCount val="6"/>
                <c:pt idx="0">
                  <c:v>95.3</c:v>
                </c:pt>
                <c:pt idx="1">
                  <c:v>42.9</c:v>
                </c:pt>
                <c:pt idx="2">
                  <c:v>70.7</c:v>
                </c:pt>
                <c:pt idx="3">
                  <c:v>67.5</c:v>
                </c:pt>
                <c:pt idx="4">
                  <c:v>4</c:v>
                </c:pt>
                <c:pt idx="5">
                  <c:v>63.2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1B-479A-A906-11EE3E58F070}"/>
            </c:ext>
          </c:extLst>
        </c:ser>
        <c:ser>
          <c:idx val="2"/>
          <c:order val="2"/>
          <c:tx>
            <c:strRef>
              <c:f>Лист1!$A$150</c:f>
              <c:strCache>
                <c:ptCount val="1"/>
                <c:pt idx="0">
                  <c:v>К-22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Лист1!$B$147:$G$147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Лист1!$B$150:$G$150</c:f>
              <c:numCache>
                <c:formatCode>General</c:formatCode>
                <c:ptCount val="6"/>
                <c:pt idx="0">
                  <c:v>100</c:v>
                </c:pt>
                <c:pt idx="1">
                  <c:v>36.4</c:v>
                </c:pt>
                <c:pt idx="2">
                  <c:v>75.5</c:v>
                </c:pt>
                <c:pt idx="3">
                  <c:v>66.8</c:v>
                </c:pt>
                <c:pt idx="4">
                  <c:v>4</c:v>
                </c:pt>
                <c:pt idx="5">
                  <c:v>65.8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1B-479A-A906-11EE3E58F070}"/>
            </c:ext>
          </c:extLst>
        </c:ser>
        <c:ser>
          <c:idx val="3"/>
          <c:order val="3"/>
          <c:tx>
            <c:strRef>
              <c:f>Лист1!$A$151</c:f>
              <c:strCache>
                <c:ptCount val="1"/>
                <c:pt idx="0">
                  <c:v>К-23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Лист1!$B$147:$G$147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Лист1!$B$151:$G$151</c:f>
              <c:numCache>
                <c:formatCode>General</c:formatCode>
                <c:ptCount val="6"/>
                <c:pt idx="0">
                  <c:v>100</c:v>
                </c:pt>
                <c:pt idx="1">
                  <c:v>18.2</c:v>
                </c:pt>
                <c:pt idx="2">
                  <c:v>84.8</c:v>
                </c:pt>
                <c:pt idx="3">
                  <c:v>70.900000000000006</c:v>
                </c:pt>
                <c:pt idx="4">
                  <c:v>4.2</c:v>
                </c:pt>
                <c:pt idx="5">
                  <c:v>74.099999999999994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1B-479A-A906-11EE3E58F0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50367"/>
        <c:axId val="83055993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Лист1!$A$148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Лист1!$B$147:$G$147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   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Лист1!$B$148:$G$148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61B-479A-A906-11EE3E58F070}"/>
                  </c:ext>
                </c:extLst>
              </c15:ser>
            </c15:filteredBarSeries>
          </c:ext>
        </c:extLst>
      </c:barChart>
      <c:catAx>
        <c:axId val="830550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9935"/>
        <c:crosses val="autoZero"/>
        <c:auto val="1"/>
        <c:lblAlgn val="ctr"/>
        <c:lblOffset val="100"/>
        <c:noMultiLvlLbl val="0"/>
      </c:catAx>
      <c:valAx>
        <c:axId val="830559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К-31,</a:t>
            </a:r>
            <a:r>
              <a:rPr lang="ru-RU" baseline="0"/>
              <a:t> К-32, К-33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Лист1!$A$157</c:f>
              <c:strCache>
                <c:ptCount val="1"/>
                <c:pt idx="0">
                  <c:v>К-31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Лист1!$B$155:$G$155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Лист1!$B$157:$G$157</c:f>
              <c:numCache>
                <c:formatCode>General</c:formatCode>
                <c:ptCount val="6"/>
                <c:pt idx="0">
                  <c:v>100</c:v>
                </c:pt>
                <c:pt idx="1">
                  <c:v>38.9</c:v>
                </c:pt>
                <c:pt idx="2">
                  <c:v>85.2</c:v>
                </c:pt>
                <c:pt idx="3">
                  <c:v>71.400000000000006</c:v>
                </c:pt>
                <c:pt idx="4">
                  <c:v>4.2</c:v>
                </c:pt>
                <c:pt idx="5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59-4EDE-A244-62434C5A95D6}"/>
            </c:ext>
          </c:extLst>
        </c:ser>
        <c:ser>
          <c:idx val="2"/>
          <c:order val="2"/>
          <c:tx>
            <c:strRef>
              <c:f>Лист1!$A$158</c:f>
              <c:strCache>
                <c:ptCount val="1"/>
                <c:pt idx="0">
                  <c:v>К-32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Лист1!$B$155:$G$155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Лист1!$B$158:$G$158</c:f>
              <c:numCache>
                <c:formatCode>General</c:formatCode>
                <c:ptCount val="6"/>
                <c:pt idx="0">
                  <c:v>94.5</c:v>
                </c:pt>
                <c:pt idx="1">
                  <c:v>44.5</c:v>
                </c:pt>
                <c:pt idx="2">
                  <c:v>80.599999999999994</c:v>
                </c:pt>
                <c:pt idx="3">
                  <c:v>67.3</c:v>
                </c:pt>
                <c:pt idx="4">
                  <c:v>4</c:v>
                </c:pt>
                <c:pt idx="5">
                  <c:v>69.400000000000006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59-4EDE-A244-62434C5A95D6}"/>
            </c:ext>
          </c:extLst>
        </c:ser>
        <c:ser>
          <c:idx val="3"/>
          <c:order val="3"/>
          <c:tx>
            <c:strRef>
              <c:f>Лист1!$A$159</c:f>
              <c:strCache>
                <c:ptCount val="1"/>
                <c:pt idx="0">
                  <c:v>К-33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Лист1!$B$155:$G$155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Лист1!$B$159:$G$159</c:f>
              <c:numCache>
                <c:formatCode>General</c:formatCode>
                <c:ptCount val="6"/>
                <c:pt idx="0">
                  <c:v>80</c:v>
                </c:pt>
                <c:pt idx="1">
                  <c:v>45</c:v>
                </c:pt>
                <c:pt idx="2">
                  <c:v>79.2</c:v>
                </c:pt>
                <c:pt idx="3">
                  <c:v>71.599999999999994</c:v>
                </c:pt>
                <c:pt idx="4">
                  <c:v>4.0999999999999996</c:v>
                </c:pt>
                <c:pt idx="5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59-4EDE-A244-62434C5A95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45791"/>
        <c:axId val="83055785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Лист1!$A$156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Лист1!$B$155:$G$155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   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Лист1!$B$156:$G$156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7659-4EDE-A244-62434C5A95D6}"/>
                  </c:ext>
                </c:extLst>
              </c15:ser>
            </c15:filteredBarSeries>
          </c:ext>
        </c:extLst>
      </c:barChart>
      <c:catAx>
        <c:axId val="830545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7855"/>
        <c:crosses val="autoZero"/>
        <c:auto val="1"/>
        <c:lblAlgn val="ctr"/>
        <c:lblOffset val="100"/>
        <c:noMultiLvlLbl val="0"/>
      </c:catAx>
      <c:valAx>
        <c:axId val="830557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45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К-41, К-42, К-43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Лист1!$A$164</c:f>
              <c:strCache>
                <c:ptCount val="1"/>
                <c:pt idx="0">
                  <c:v>К-41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Лист1!$B$162:$G$162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Лист1!$B$164:$G$164</c:f>
              <c:numCache>
                <c:formatCode>General</c:formatCode>
                <c:ptCount val="6"/>
                <c:pt idx="0">
                  <c:v>100</c:v>
                </c:pt>
                <c:pt idx="1">
                  <c:v>44.5</c:v>
                </c:pt>
                <c:pt idx="2">
                  <c:v>73.8</c:v>
                </c:pt>
                <c:pt idx="3">
                  <c:v>69.2</c:v>
                </c:pt>
                <c:pt idx="4">
                  <c:v>4.0999999999999996</c:v>
                </c:pt>
                <c:pt idx="5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44-43C9-A28E-FFEF9164362C}"/>
            </c:ext>
          </c:extLst>
        </c:ser>
        <c:ser>
          <c:idx val="2"/>
          <c:order val="2"/>
          <c:tx>
            <c:strRef>
              <c:f>Лист1!$A$165</c:f>
              <c:strCache>
                <c:ptCount val="1"/>
                <c:pt idx="0">
                  <c:v>К-42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Лист1!$B$162:$G$162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Лист1!$B$165:$G$165</c:f>
              <c:numCache>
                <c:formatCode>General</c:formatCode>
                <c:ptCount val="6"/>
                <c:pt idx="0">
                  <c:v>100</c:v>
                </c:pt>
                <c:pt idx="1">
                  <c:v>47.4</c:v>
                </c:pt>
                <c:pt idx="2">
                  <c:v>85.5</c:v>
                </c:pt>
                <c:pt idx="3">
                  <c:v>73.2</c:v>
                </c:pt>
                <c:pt idx="4">
                  <c:v>4.2</c:v>
                </c:pt>
                <c:pt idx="5">
                  <c:v>75.8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44-43C9-A28E-FFEF9164362C}"/>
            </c:ext>
          </c:extLst>
        </c:ser>
        <c:ser>
          <c:idx val="3"/>
          <c:order val="3"/>
          <c:tx>
            <c:strRef>
              <c:f>Лист1!$A$166</c:f>
              <c:strCache>
                <c:ptCount val="1"/>
                <c:pt idx="0">
                  <c:v>К-43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Лист1!$B$162:$G$162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Лист1!$B$166:$G$166</c:f>
              <c:numCache>
                <c:formatCode>General</c:formatCode>
                <c:ptCount val="6"/>
                <c:pt idx="0">
                  <c:v>100</c:v>
                </c:pt>
                <c:pt idx="1">
                  <c:v>70.5</c:v>
                </c:pt>
                <c:pt idx="2">
                  <c:v>95</c:v>
                </c:pt>
                <c:pt idx="3">
                  <c:v>79.5</c:v>
                </c:pt>
                <c:pt idx="4">
                  <c:v>4.4000000000000004</c:v>
                </c:pt>
                <c:pt idx="5">
                  <c:v>85.4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44-43C9-A28E-FFEF916436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39135"/>
        <c:axId val="83054995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Лист1!$A$163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Лист1!$B$162:$G$162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   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Лист1!$B$163:$G$163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544-43C9-A28E-FFEF9164362C}"/>
                  </c:ext>
                </c:extLst>
              </c15:ser>
            </c15:filteredBarSeries>
          </c:ext>
        </c:extLst>
      </c:barChart>
      <c:catAx>
        <c:axId val="830539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49951"/>
        <c:crosses val="autoZero"/>
        <c:auto val="1"/>
        <c:lblAlgn val="ctr"/>
        <c:lblOffset val="100"/>
        <c:noMultiLvlLbl val="0"/>
      </c:catAx>
      <c:valAx>
        <c:axId val="830549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39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Лист1!$A$172</c:f>
              <c:strCache>
                <c:ptCount val="1"/>
                <c:pt idx="0">
                  <c:v>П-1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Лист1!$B$170:$G$170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Лист1!$B$172:$G$172</c:f>
              <c:numCache>
                <c:formatCode>General</c:formatCode>
                <c:ptCount val="6"/>
                <c:pt idx="0">
                  <c:v>93.8</c:v>
                </c:pt>
                <c:pt idx="1">
                  <c:v>37.5</c:v>
                </c:pt>
                <c:pt idx="2">
                  <c:v>80.3</c:v>
                </c:pt>
                <c:pt idx="3">
                  <c:v>70.599999999999994</c:v>
                </c:pt>
                <c:pt idx="4">
                  <c:v>4.0999999999999996</c:v>
                </c:pt>
                <c:pt idx="5">
                  <c:v>71.7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2-4890-AE61-860AFB04F7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9441807"/>
        <c:axId val="68944263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Лист1!$A$171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Лист1!$B$170:$G$170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   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Лист1!$B$171:$G$171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7D22-4890-AE61-860AFB04F76D}"/>
                  </c:ext>
                </c:extLst>
              </c15:ser>
            </c15:filteredBarSeries>
          </c:ext>
        </c:extLst>
      </c:barChart>
      <c:catAx>
        <c:axId val="689441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9442639"/>
        <c:crosses val="autoZero"/>
        <c:auto val="1"/>
        <c:lblAlgn val="ctr"/>
        <c:lblOffset val="100"/>
        <c:noMultiLvlLbl val="0"/>
      </c:catAx>
      <c:valAx>
        <c:axId val="689442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9441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Успеваемость качественная,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Лист1!$A$20:$G$20</c:f>
              <c:strCache>
                <c:ptCount val="7"/>
                <c:pt idx="0">
                  <c:v>2017/18</c:v>
                </c:pt>
                <c:pt idx="1">
                  <c:v>2018/19</c:v>
                </c:pt>
                <c:pt idx="2">
                  <c:v>2019/20</c:v>
                </c:pt>
                <c:pt idx="3">
                  <c:v>2020/21</c:v>
                </c:pt>
                <c:pt idx="4">
                  <c:v>2021/22</c:v>
                </c:pt>
                <c:pt idx="5">
                  <c:v>2022/23</c:v>
                </c:pt>
                <c:pt idx="6">
                  <c:v>2023/24</c:v>
                </c:pt>
              </c:strCache>
            </c:strRef>
          </c:cat>
          <c:val>
            <c:numRef>
              <c:f>Лист1!$A$21:$G$21</c:f>
              <c:numCache>
                <c:formatCode>General</c:formatCode>
                <c:ptCount val="7"/>
                <c:pt idx="0">
                  <c:v>43</c:v>
                </c:pt>
                <c:pt idx="1">
                  <c:v>43.7</c:v>
                </c:pt>
                <c:pt idx="2">
                  <c:v>46.7</c:v>
                </c:pt>
                <c:pt idx="3">
                  <c:v>45.7</c:v>
                </c:pt>
                <c:pt idx="4">
                  <c:v>50.4</c:v>
                </c:pt>
                <c:pt idx="5">
                  <c:v>45</c:v>
                </c:pt>
                <c:pt idx="6">
                  <c:v>46.2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07-412B-AD60-522FC02CC8F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90505583"/>
        <c:axId val="690508495"/>
      </c:lineChart>
      <c:catAx>
        <c:axId val="6905055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90508495"/>
        <c:crosses val="autoZero"/>
        <c:auto val="1"/>
        <c:lblAlgn val="ctr"/>
        <c:lblOffset val="100"/>
        <c:noMultiLvlLbl val="0"/>
      </c:catAx>
      <c:valAx>
        <c:axId val="69050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05583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ПД-1, ПД-2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Лист1!$L$29</c:f>
              <c:strCache>
                <c:ptCount val="1"/>
                <c:pt idx="0">
                  <c:v>Пд-1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Лист1!$M$27:$R$27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Лист1!$M$29:$R$29</c:f>
              <c:numCache>
                <c:formatCode>General</c:formatCode>
                <c:ptCount val="6"/>
                <c:pt idx="0">
                  <c:v>95.3</c:v>
                </c:pt>
                <c:pt idx="1">
                  <c:v>71.5</c:v>
                </c:pt>
                <c:pt idx="2">
                  <c:v>94.6</c:v>
                </c:pt>
                <c:pt idx="3">
                  <c:v>78.8</c:v>
                </c:pt>
                <c:pt idx="4">
                  <c:v>4.4000000000000004</c:v>
                </c:pt>
                <c:pt idx="5">
                  <c:v>84.8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2C-4CB3-8246-C074D5B9D3B3}"/>
            </c:ext>
          </c:extLst>
        </c:ser>
        <c:ser>
          <c:idx val="2"/>
          <c:order val="2"/>
          <c:tx>
            <c:strRef>
              <c:f>Лист1!$L$30</c:f>
              <c:strCache>
                <c:ptCount val="1"/>
                <c:pt idx="0">
                  <c:v>Пд-2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Лист1!$M$27:$R$27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Лист1!$M$30:$R$30</c:f>
              <c:numCache>
                <c:formatCode>General</c:formatCode>
                <c:ptCount val="6"/>
                <c:pt idx="0">
                  <c:v>87</c:v>
                </c:pt>
                <c:pt idx="1">
                  <c:v>6.5</c:v>
                </c:pt>
                <c:pt idx="2">
                  <c:v>55.2</c:v>
                </c:pt>
                <c:pt idx="3">
                  <c:v>52.9</c:v>
                </c:pt>
                <c:pt idx="4">
                  <c:v>3.6</c:v>
                </c:pt>
                <c:pt idx="5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2C-4CB3-8246-C074D5B9D3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60569823"/>
        <c:axId val="76057023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Лист1!$L$28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Лист1!$M$27:$R$27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Лист1!$M$28:$R$28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C62C-4CB3-8246-C074D5B9D3B3}"/>
                  </c:ext>
                </c:extLst>
              </c15:ser>
            </c15:filteredBarSeries>
          </c:ext>
        </c:extLst>
      </c:barChart>
      <c:catAx>
        <c:axId val="76056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570239"/>
        <c:crosses val="autoZero"/>
        <c:auto val="1"/>
        <c:lblAlgn val="ctr"/>
        <c:lblOffset val="100"/>
        <c:noMultiLvlLbl val="0"/>
      </c:catAx>
      <c:valAx>
        <c:axId val="760570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569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ПД-21, ПД-22, ПД-24, ПД-3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Лист1!$L$39</c:f>
              <c:strCache>
                <c:ptCount val="1"/>
                <c:pt idx="0">
                  <c:v>Пд-21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Лист1!$M$37:$R$37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Лист1!$M$39:$R$39</c:f>
              <c:numCache>
                <c:formatCode>General</c:formatCode>
                <c:ptCount val="6"/>
                <c:pt idx="0">
                  <c:v>95</c:v>
                </c:pt>
                <c:pt idx="1">
                  <c:v>50</c:v>
                </c:pt>
                <c:pt idx="2">
                  <c:v>86.3</c:v>
                </c:pt>
                <c:pt idx="3">
                  <c:v>73.8</c:v>
                </c:pt>
                <c:pt idx="4">
                  <c:v>4.2</c:v>
                </c:pt>
                <c:pt idx="5">
                  <c:v>76.900000000000006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C5-4847-8E8E-24C94F54CD48}"/>
            </c:ext>
          </c:extLst>
        </c:ser>
        <c:ser>
          <c:idx val="2"/>
          <c:order val="2"/>
          <c:tx>
            <c:strRef>
              <c:f>Лист1!$L$40</c:f>
              <c:strCache>
                <c:ptCount val="1"/>
                <c:pt idx="0">
                  <c:v>Пд-22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Лист1!$M$37:$R$37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Лист1!$M$40:$R$40</c:f>
              <c:numCache>
                <c:formatCode>General</c:formatCode>
                <c:ptCount val="6"/>
                <c:pt idx="0">
                  <c:v>100</c:v>
                </c:pt>
                <c:pt idx="1">
                  <c:v>83.4</c:v>
                </c:pt>
                <c:pt idx="2">
                  <c:v>95.8</c:v>
                </c:pt>
                <c:pt idx="3">
                  <c:v>85.1</c:v>
                </c:pt>
                <c:pt idx="4">
                  <c:v>4.5999999999999996</c:v>
                </c:pt>
                <c:pt idx="5">
                  <c:v>86.3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C5-4847-8E8E-24C94F54CD48}"/>
            </c:ext>
          </c:extLst>
        </c:ser>
        <c:ser>
          <c:idx val="3"/>
          <c:order val="3"/>
          <c:tx>
            <c:strRef>
              <c:f>Лист1!$L$41</c:f>
              <c:strCache>
                <c:ptCount val="1"/>
                <c:pt idx="0">
                  <c:v>Пд-24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Лист1!$M$37:$R$37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Лист1!$M$41:$R$41</c:f>
              <c:numCache>
                <c:formatCode>General</c:formatCode>
                <c:ptCount val="6"/>
                <c:pt idx="0">
                  <c:v>91</c:v>
                </c:pt>
                <c:pt idx="1">
                  <c:v>41</c:v>
                </c:pt>
                <c:pt idx="2">
                  <c:v>68.2</c:v>
                </c:pt>
                <c:pt idx="3">
                  <c:v>64.900000000000006</c:v>
                </c:pt>
                <c:pt idx="4">
                  <c:v>3.9</c:v>
                </c:pt>
                <c:pt idx="5">
                  <c:v>60.2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C5-4847-8E8E-24C94F54CD48}"/>
            </c:ext>
          </c:extLst>
        </c:ser>
        <c:ser>
          <c:idx val="4"/>
          <c:order val="4"/>
          <c:tx>
            <c:strRef>
              <c:f>Лист1!$L$42</c:f>
              <c:strCache>
                <c:ptCount val="1"/>
                <c:pt idx="0">
                  <c:v>Пд-3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Лист1!$M$37:$R$37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Лист1!$M$42:$R$42</c:f>
              <c:numCache>
                <c:formatCode>General</c:formatCode>
                <c:ptCount val="6"/>
                <c:pt idx="0">
                  <c:v>100</c:v>
                </c:pt>
                <c:pt idx="1">
                  <c:v>45</c:v>
                </c:pt>
                <c:pt idx="2">
                  <c:v>84.2</c:v>
                </c:pt>
                <c:pt idx="3">
                  <c:v>73.7</c:v>
                </c:pt>
                <c:pt idx="4">
                  <c:v>4.2</c:v>
                </c:pt>
                <c:pt idx="5">
                  <c:v>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C5-4847-8E8E-24C94F54CD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0508911"/>
        <c:axId val="690509327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Лист1!$L$38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Лист1!$M$37:$R$37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Лист1!$M$38:$R$38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E4C5-4847-8E8E-24C94F54CD48}"/>
                  </c:ext>
                </c:extLst>
              </c15:ser>
            </c15:filteredBarSeries>
          </c:ext>
        </c:extLst>
      </c:barChart>
      <c:catAx>
        <c:axId val="690508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09327"/>
        <c:crosses val="autoZero"/>
        <c:auto val="1"/>
        <c:lblAlgn val="ctr"/>
        <c:lblOffset val="100"/>
        <c:noMultiLvlLbl val="0"/>
      </c:catAx>
      <c:valAx>
        <c:axId val="690509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08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ПД-31, ПД-32, ПД-23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Лист1!$L$48</c:f>
              <c:strCache>
                <c:ptCount val="1"/>
                <c:pt idx="0">
                  <c:v>Пд-31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Лист1!$M$46:$R$46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Лист1!$M$48:$R$48</c:f>
              <c:numCache>
                <c:formatCode>General</c:formatCode>
                <c:ptCount val="6"/>
                <c:pt idx="0">
                  <c:v>80</c:v>
                </c:pt>
                <c:pt idx="1">
                  <c:v>45.9</c:v>
                </c:pt>
                <c:pt idx="2">
                  <c:v>73.8</c:v>
                </c:pt>
                <c:pt idx="3">
                  <c:v>67.900000000000006</c:v>
                </c:pt>
                <c:pt idx="4">
                  <c:v>4</c:v>
                </c:pt>
                <c:pt idx="5">
                  <c:v>66.099999999999994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F3-4FAF-B9A8-AB4E780FA11F}"/>
            </c:ext>
          </c:extLst>
        </c:ser>
        <c:ser>
          <c:idx val="2"/>
          <c:order val="2"/>
          <c:tx>
            <c:strRef>
              <c:f>Лист1!$L$49</c:f>
              <c:strCache>
                <c:ptCount val="1"/>
                <c:pt idx="0">
                  <c:v>Пд-32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Лист1!$M$46:$R$46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Лист1!$M$49:$R$49</c:f>
              <c:numCache>
                <c:formatCode>General</c:formatCode>
                <c:ptCount val="6"/>
                <c:pt idx="0">
                  <c:v>100</c:v>
                </c:pt>
                <c:pt idx="1">
                  <c:v>95.3</c:v>
                </c:pt>
                <c:pt idx="2">
                  <c:v>98.4</c:v>
                </c:pt>
                <c:pt idx="3">
                  <c:v>87.9</c:v>
                </c:pt>
                <c:pt idx="4">
                  <c:v>4.7</c:v>
                </c:pt>
                <c:pt idx="5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F3-4FAF-B9A8-AB4E780FA11F}"/>
            </c:ext>
          </c:extLst>
        </c:ser>
        <c:ser>
          <c:idx val="3"/>
          <c:order val="3"/>
          <c:tx>
            <c:strRef>
              <c:f>Лист1!$L$50</c:f>
              <c:strCache>
                <c:ptCount val="1"/>
                <c:pt idx="0">
                  <c:v>Пд-23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Лист1!$M$46:$R$46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Лист1!$M$50:$R$50</c:f>
              <c:numCache>
                <c:formatCode>General</c:formatCode>
                <c:ptCount val="6"/>
                <c:pt idx="0">
                  <c:v>75</c:v>
                </c:pt>
                <c:pt idx="1">
                  <c:v>62.5</c:v>
                </c:pt>
                <c:pt idx="2">
                  <c:v>82.7</c:v>
                </c:pt>
                <c:pt idx="3">
                  <c:v>72.3</c:v>
                </c:pt>
                <c:pt idx="4">
                  <c:v>4.0999999999999996</c:v>
                </c:pt>
                <c:pt idx="5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F3-4FAF-B9A8-AB4E780FA1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0177551"/>
        <c:axId val="68017339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Лист1!$L$47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Лист1!$M$46:$R$46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Лист1!$M$47:$R$47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58F3-4FAF-B9A8-AB4E780FA11F}"/>
                  </c:ext>
                </c:extLst>
              </c15:ser>
            </c15:filteredBarSeries>
          </c:ext>
        </c:extLst>
      </c:barChart>
      <c:catAx>
        <c:axId val="680177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0173391"/>
        <c:crosses val="autoZero"/>
        <c:auto val="1"/>
        <c:lblAlgn val="ctr"/>
        <c:lblOffset val="100"/>
        <c:noMultiLvlLbl val="0"/>
      </c:catAx>
      <c:valAx>
        <c:axId val="680173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0177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ПД-41, ПД-42, ПД-33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Лист1!$L$55</c:f>
              <c:strCache>
                <c:ptCount val="1"/>
                <c:pt idx="0">
                  <c:v>Пд-41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Лист1!$M$53:$R$53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Лист1!$M$55:$R$55</c:f>
              <c:numCache>
                <c:formatCode>General</c:formatCode>
                <c:ptCount val="6"/>
                <c:pt idx="0">
                  <c:v>100</c:v>
                </c:pt>
                <c:pt idx="1">
                  <c:v>96</c:v>
                </c:pt>
                <c:pt idx="2">
                  <c:v>99.5</c:v>
                </c:pt>
                <c:pt idx="3">
                  <c:v>90.9</c:v>
                </c:pt>
                <c:pt idx="4">
                  <c:v>4.7</c:v>
                </c:pt>
                <c:pt idx="5">
                  <c:v>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5C-46B1-89E1-5F716986BAFC}"/>
            </c:ext>
          </c:extLst>
        </c:ser>
        <c:ser>
          <c:idx val="2"/>
          <c:order val="2"/>
          <c:tx>
            <c:strRef>
              <c:f>Лист1!$L$56</c:f>
              <c:strCache>
                <c:ptCount val="1"/>
                <c:pt idx="0">
                  <c:v>Пд-42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Лист1!$M$53:$R$53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Лист1!$M$56:$R$56</c:f>
              <c:numCache>
                <c:formatCode>General</c:formatCode>
                <c:ptCount val="6"/>
                <c:pt idx="0">
                  <c:v>100</c:v>
                </c:pt>
                <c:pt idx="1">
                  <c:v>50</c:v>
                </c:pt>
                <c:pt idx="2">
                  <c:v>87.5</c:v>
                </c:pt>
                <c:pt idx="3">
                  <c:v>71.5</c:v>
                </c:pt>
                <c:pt idx="4">
                  <c:v>4.2</c:v>
                </c:pt>
                <c:pt idx="5">
                  <c:v>76.099999999999994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5C-46B1-89E1-5F716986BAFC}"/>
            </c:ext>
          </c:extLst>
        </c:ser>
        <c:ser>
          <c:idx val="3"/>
          <c:order val="3"/>
          <c:tx>
            <c:strRef>
              <c:f>Лист1!$L$57</c:f>
              <c:strCache>
                <c:ptCount val="1"/>
                <c:pt idx="0">
                  <c:v>Пд-33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Лист1!$M$53:$R$53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Лист1!$M$57:$R$57</c:f>
              <c:numCache>
                <c:formatCode>General</c:formatCode>
                <c:ptCount val="6"/>
                <c:pt idx="0">
                  <c:v>100</c:v>
                </c:pt>
                <c:pt idx="1">
                  <c:v>79</c:v>
                </c:pt>
                <c:pt idx="2">
                  <c:v>96.2</c:v>
                </c:pt>
                <c:pt idx="3">
                  <c:v>82.4</c:v>
                </c:pt>
                <c:pt idx="4">
                  <c:v>4.5</c:v>
                </c:pt>
                <c:pt idx="5">
                  <c:v>87.8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5C-46B1-89E1-5F716986BA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40799"/>
        <c:axId val="83055369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Лист1!$L$54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Лист1!$M$53:$R$53</c15:sqref>
                        </c15:formulaRef>
                      </c:ext>
                    </c:extLst>
                    <c:strCache>
                      <c:ptCount val="6"/>
                      <c:pt idx="0">
                        <c:v>Абсолютная успеваемость</c:v>
                      </c:pt>
                      <c:pt idx="1">
                        <c:v>Качественная успеваемость</c:v>
                      </c:pt>
                      <c:pt idx="2">
                        <c:v>Качество знаний</c:v>
                      </c:pt>
                      <c:pt idx="3">
                        <c:v>СОУ</c:v>
                      </c:pt>
                      <c:pt idx="4">
                        <c:v>Средний бал</c:v>
                      </c:pt>
                      <c:pt idx="5">
                        <c:v>Коэффициент знаний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Лист1!$M$54:$R$54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65C-46B1-89E1-5F716986BAFC}"/>
                  </c:ext>
                </c:extLst>
              </c15:ser>
            </c15:filteredBarSeries>
          </c:ext>
        </c:extLst>
      </c:barChart>
      <c:catAx>
        <c:axId val="830540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3695"/>
        <c:crosses val="autoZero"/>
        <c:auto val="1"/>
        <c:lblAlgn val="ctr"/>
        <c:lblOffset val="100"/>
        <c:noMultiLvlLbl val="0"/>
      </c:catAx>
      <c:valAx>
        <c:axId val="830553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40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Лист1!$A$71</c:f>
              <c:strCache>
                <c:ptCount val="1"/>
                <c:pt idx="0">
                  <c:v>М-41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Лист1!$B$69:$G$70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Лист1!$B$71:$G$71</c:f>
              <c:numCache>
                <c:formatCode>General</c:formatCode>
                <c:ptCount val="6"/>
                <c:pt idx="0">
                  <c:v>100</c:v>
                </c:pt>
                <c:pt idx="1">
                  <c:v>62</c:v>
                </c:pt>
                <c:pt idx="2">
                  <c:v>90</c:v>
                </c:pt>
                <c:pt idx="3">
                  <c:v>81.400000000000006</c:v>
                </c:pt>
                <c:pt idx="4">
                  <c:v>4.5</c:v>
                </c:pt>
                <c:pt idx="5">
                  <c:v>83.2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09-446E-AE79-556F09C842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69919"/>
        <c:axId val="830566591"/>
      </c:barChart>
      <c:catAx>
        <c:axId val="83056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66591"/>
        <c:crosses val="autoZero"/>
        <c:auto val="1"/>
        <c:lblAlgn val="ctr"/>
        <c:lblOffset val="100"/>
        <c:noMultiLvlLbl val="0"/>
      </c:catAx>
      <c:valAx>
        <c:axId val="8305665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69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Т-1,</a:t>
            </a:r>
            <a:r>
              <a:rPr lang="ru-RU" baseline="0"/>
              <a:t> Т-21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Лист1!$A$77</c:f>
              <c:strCache>
                <c:ptCount val="1"/>
                <c:pt idx="0">
                  <c:v>Т-1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Лист1!$B$75:$G$76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Лист1!$B$77:$G$77</c:f>
              <c:numCache>
                <c:formatCode>General</c:formatCode>
                <c:ptCount val="6"/>
                <c:pt idx="0">
                  <c:v>96</c:v>
                </c:pt>
                <c:pt idx="1">
                  <c:v>25</c:v>
                </c:pt>
                <c:pt idx="2">
                  <c:v>77.599999999999994</c:v>
                </c:pt>
                <c:pt idx="3">
                  <c:v>68.400000000000006</c:v>
                </c:pt>
                <c:pt idx="4">
                  <c:v>4.0999999999999996</c:v>
                </c:pt>
                <c:pt idx="5">
                  <c:v>67.8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6-45B2-8403-B78BA6283EC2}"/>
            </c:ext>
          </c:extLst>
        </c:ser>
        <c:ser>
          <c:idx val="1"/>
          <c:order val="1"/>
          <c:tx>
            <c:strRef>
              <c:f>Лист1!$A$78</c:f>
              <c:strCache>
                <c:ptCount val="1"/>
                <c:pt idx="0">
                  <c:v>Т-21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Лист1!$B$75:$G$76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Лист1!$B$78:$G$78</c:f>
              <c:numCache>
                <c:formatCode>General</c:formatCode>
                <c:ptCount val="6"/>
                <c:pt idx="0">
                  <c:v>71.5</c:v>
                </c:pt>
                <c:pt idx="1">
                  <c:v>50</c:v>
                </c:pt>
                <c:pt idx="2">
                  <c:v>78.599999999999994</c:v>
                </c:pt>
                <c:pt idx="3">
                  <c:v>70.2</c:v>
                </c:pt>
                <c:pt idx="4">
                  <c:v>4.0999999999999996</c:v>
                </c:pt>
                <c:pt idx="5">
                  <c:v>70.900000000000006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A6-45B2-8403-B78BA6283E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0552447"/>
        <c:axId val="830554527"/>
      </c:barChart>
      <c:catAx>
        <c:axId val="83055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4527"/>
        <c:crosses val="autoZero"/>
        <c:auto val="1"/>
        <c:lblAlgn val="ctr"/>
        <c:lblOffset val="100"/>
        <c:noMultiLvlLbl val="0"/>
      </c:catAx>
      <c:valAx>
        <c:axId val="830554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0552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Лист1!$A$86</c:f>
              <c:strCache>
                <c:ptCount val="1"/>
                <c:pt idx="0">
                  <c:v>Тв-1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Лист1!$B$84:$G$85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  <c:extLst/>
            </c:strRef>
          </c:cat>
          <c:val>
            <c:numRef>
              <c:f>Лист1!$B$86:$G$86</c:f>
              <c:numCache>
                <c:formatCode>General</c:formatCode>
                <c:ptCount val="6"/>
                <c:pt idx="0">
                  <c:v>82.4</c:v>
                </c:pt>
                <c:pt idx="1">
                  <c:v>40.700000000000003</c:v>
                </c:pt>
                <c:pt idx="2">
                  <c:v>76.2</c:v>
                </c:pt>
                <c:pt idx="3">
                  <c:v>70.400000000000006</c:v>
                </c:pt>
                <c:pt idx="4">
                  <c:v>4.0999999999999996</c:v>
                </c:pt>
                <c:pt idx="5">
                  <c:v>68.8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08-4D93-84F7-562F3D9FCE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0511823"/>
        <c:axId val="690510991"/>
      </c:barChart>
      <c:catAx>
        <c:axId val="690511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10991"/>
        <c:crosses val="autoZero"/>
        <c:auto val="1"/>
        <c:lblAlgn val="ctr"/>
        <c:lblOffset val="100"/>
        <c:noMultiLvlLbl val="0"/>
      </c:catAx>
      <c:valAx>
        <c:axId val="690510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0511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29301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75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4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70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21974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70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47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21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06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966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307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7E23CC0-3824-43B9-88BF-AA1174D4F293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9433A99-FFAB-4C9E-9F56-5C4C07D15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088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8751" y="1503485"/>
            <a:ext cx="8361229" cy="2848707"/>
          </a:xfrm>
        </p:spPr>
        <p:txBody>
          <a:bodyPr/>
          <a:lstStyle/>
          <a:p>
            <a:r>
              <a:rPr lang="ru-RU" sz="4400" dirty="0" smtClean="0"/>
              <a:t>Мониторинг качества образования </a:t>
            </a:r>
            <a:br>
              <a:rPr lang="ru-RU" sz="4400" dirty="0" smtClean="0"/>
            </a:br>
            <a:r>
              <a:rPr lang="ru-RU" sz="4400" dirty="0" smtClean="0"/>
              <a:t>за 202</a:t>
            </a:r>
            <a:r>
              <a:rPr lang="en-US" sz="4400" dirty="0" smtClean="0"/>
              <a:t>3</a:t>
            </a:r>
            <a:r>
              <a:rPr lang="ru-RU" sz="4400" dirty="0" smtClean="0"/>
              <a:t> </a:t>
            </a:r>
            <a:r>
              <a:rPr lang="ru-RU" sz="4400" dirty="0"/>
              <a:t>– </a:t>
            </a:r>
            <a:r>
              <a:rPr lang="ru-RU" sz="4400" dirty="0" smtClean="0"/>
              <a:t>202</a:t>
            </a:r>
            <a:r>
              <a:rPr lang="en-US" sz="4400" dirty="0" smtClean="0"/>
              <a:t>4</a:t>
            </a:r>
            <a:r>
              <a:rPr lang="ru-RU" sz="4400" dirty="0" smtClean="0"/>
              <a:t> </a:t>
            </a:r>
            <a:r>
              <a:rPr lang="ru-RU" sz="4400" dirty="0"/>
              <a:t>учебный год</a:t>
            </a:r>
            <a:r>
              <a:rPr lang="ru-RU" dirty="0"/>
              <a:t/>
            </a:r>
            <a:br>
              <a:rPr lang="ru-RU" dirty="0"/>
            </a:br>
            <a:endParaRPr lang="ru-RU" sz="36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6581" y="1"/>
            <a:ext cx="6831673" cy="78105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Областное государственное бюджетное </a:t>
            </a:r>
          </a:p>
          <a:p>
            <a:r>
              <a:rPr lang="ru-RU" b="1" dirty="0"/>
              <a:t>профессиональное образовательное учреждение </a:t>
            </a:r>
          </a:p>
          <a:p>
            <a:r>
              <a:rPr lang="ru-RU" b="1" dirty="0"/>
              <a:t>«Ульяновский техникум питания и торговли</a:t>
            </a:r>
            <a:r>
              <a:rPr lang="ru-RU" b="1" dirty="0" smtClean="0"/>
              <a:t>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0829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00087" y="66675"/>
            <a:ext cx="11001375" cy="1114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профессии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38.01.02 Продавец, контролер-кассир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183265"/>
              </p:ext>
            </p:extLst>
          </p:nvPr>
        </p:nvGraphicFramePr>
        <p:xfrm>
          <a:off x="2428875" y="2057399"/>
          <a:ext cx="7734299" cy="357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434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5822" y="11790"/>
            <a:ext cx="9603206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успеваемости обучающихся групп за 2023-2024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181450"/>
              </p:ext>
            </p:extLst>
          </p:nvPr>
        </p:nvGraphicFramePr>
        <p:xfrm>
          <a:off x="762000" y="592548"/>
          <a:ext cx="5448300" cy="30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683">
                  <a:extLst>
                    <a:ext uri="{9D8B030D-6E8A-4147-A177-3AD203B41FA5}">
                      <a16:colId xmlns:a16="http://schemas.microsoft.com/office/drawing/2014/main" val="2102918601"/>
                    </a:ext>
                  </a:extLst>
                </a:gridCol>
                <a:gridCol w="666117">
                  <a:extLst>
                    <a:ext uri="{9D8B030D-6E8A-4147-A177-3AD203B41FA5}">
                      <a16:colId xmlns:a16="http://schemas.microsoft.com/office/drawing/2014/main" val="3731486012"/>
                    </a:ext>
                  </a:extLst>
                </a:gridCol>
                <a:gridCol w="659058">
                  <a:extLst>
                    <a:ext uri="{9D8B030D-6E8A-4147-A177-3AD203B41FA5}">
                      <a16:colId xmlns:a16="http://schemas.microsoft.com/office/drawing/2014/main" val="360930015"/>
                    </a:ext>
                  </a:extLst>
                </a:gridCol>
                <a:gridCol w="760167">
                  <a:extLst>
                    <a:ext uri="{9D8B030D-6E8A-4147-A177-3AD203B41FA5}">
                      <a16:colId xmlns:a16="http://schemas.microsoft.com/office/drawing/2014/main" val="1814511229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3913517214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78129006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4166167904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4001040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Группа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 группе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Академ. отпуск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Отличники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 4 и 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одной 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Неуспевающие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3642569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67285"/>
              </p:ext>
            </p:extLst>
          </p:nvPr>
        </p:nvGraphicFramePr>
        <p:xfrm>
          <a:off x="6562727" y="592548"/>
          <a:ext cx="5329235" cy="30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645">
                  <a:extLst>
                    <a:ext uri="{9D8B030D-6E8A-4147-A177-3AD203B41FA5}">
                      <a16:colId xmlns:a16="http://schemas.microsoft.com/office/drawing/2014/main" val="3082126740"/>
                    </a:ext>
                  </a:extLst>
                </a:gridCol>
                <a:gridCol w="592932">
                  <a:extLst>
                    <a:ext uri="{9D8B030D-6E8A-4147-A177-3AD203B41FA5}">
                      <a16:colId xmlns:a16="http://schemas.microsoft.com/office/drawing/2014/main" val="779653333"/>
                    </a:ext>
                  </a:extLst>
                </a:gridCol>
                <a:gridCol w="675251">
                  <a:extLst>
                    <a:ext uri="{9D8B030D-6E8A-4147-A177-3AD203B41FA5}">
                      <a16:colId xmlns:a16="http://schemas.microsoft.com/office/drawing/2014/main" val="3681639870"/>
                    </a:ext>
                  </a:extLst>
                </a:gridCol>
                <a:gridCol w="762342">
                  <a:extLst>
                    <a:ext uri="{9D8B030D-6E8A-4147-A177-3AD203B41FA5}">
                      <a16:colId xmlns:a16="http://schemas.microsoft.com/office/drawing/2014/main" val="3686280042"/>
                    </a:ext>
                  </a:extLst>
                </a:gridCol>
                <a:gridCol w="761149">
                  <a:extLst>
                    <a:ext uri="{9D8B030D-6E8A-4147-A177-3AD203B41FA5}">
                      <a16:colId xmlns:a16="http://schemas.microsoft.com/office/drawing/2014/main" val="1179280225"/>
                    </a:ext>
                  </a:extLst>
                </a:gridCol>
                <a:gridCol w="675848">
                  <a:extLst>
                    <a:ext uri="{9D8B030D-6E8A-4147-A177-3AD203B41FA5}">
                      <a16:colId xmlns:a16="http://schemas.microsoft.com/office/drawing/2014/main" val="3627038457"/>
                    </a:ext>
                  </a:extLst>
                </a:gridCol>
                <a:gridCol w="794553">
                  <a:extLst>
                    <a:ext uri="{9D8B030D-6E8A-4147-A177-3AD203B41FA5}">
                      <a16:colId xmlns:a16="http://schemas.microsoft.com/office/drawing/2014/main" val="387287232"/>
                    </a:ext>
                  </a:extLst>
                </a:gridCol>
                <a:gridCol w="664515">
                  <a:extLst>
                    <a:ext uri="{9D8B030D-6E8A-4147-A177-3AD203B41FA5}">
                      <a16:colId xmlns:a16="http://schemas.microsoft.com/office/drawing/2014/main" val="382850974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Группа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Кол-во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 группе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Академ. отпуск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Отличники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 4 и 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одной 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Неуспевающие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927449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129440"/>
              </p:ext>
            </p:extLst>
          </p:nvPr>
        </p:nvGraphicFramePr>
        <p:xfrm>
          <a:off x="762001" y="897348"/>
          <a:ext cx="5448496" cy="58558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656">
                  <a:extLst>
                    <a:ext uri="{9D8B030D-6E8A-4147-A177-3AD203B41FA5}">
                      <a16:colId xmlns:a16="http://schemas.microsoft.com/office/drawing/2014/main" val="4194498268"/>
                    </a:ext>
                  </a:extLst>
                </a:gridCol>
                <a:gridCol w="636093">
                  <a:extLst>
                    <a:ext uri="{9D8B030D-6E8A-4147-A177-3AD203B41FA5}">
                      <a16:colId xmlns:a16="http://schemas.microsoft.com/office/drawing/2014/main" val="2291944158"/>
                    </a:ext>
                  </a:extLst>
                </a:gridCol>
                <a:gridCol w="660470">
                  <a:extLst>
                    <a:ext uri="{9D8B030D-6E8A-4147-A177-3AD203B41FA5}">
                      <a16:colId xmlns:a16="http://schemas.microsoft.com/office/drawing/2014/main" val="2652790734"/>
                    </a:ext>
                  </a:extLst>
                </a:gridCol>
                <a:gridCol w="779402">
                  <a:extLst>
                    <a:ext uri="{9D8B030D-6E8A-4147-A177-3AD203B41FA5}">
                      <a16:colId xmlns:a16="http://schemas.microsoft.com/office/drawing/2014/main" val="2318020881"/>
                    </a:ext>
                  </a:extLst>
                </a:gridCol>
                <a:gridCol w="778183">
                  <a:extLst>
                    <a:ext uri="{9D8B030D-6E8A-4147-A177-3AD203B41FA5}">
                      <a16:colId xmlns:a16="http://schemas.microsoft.com/office/drawing/2014/main" val="475238873"/>
                    </a:ext>
                  </a:extLst>
                </a:gridCol>
                <a:gridCol w="690973">
                  <a:extLst>
                    <a:ext uri="{9D8B030D-6E8A-4147-A177-3AD203B41FA5}">
                      <a16:colId xmlns:a16="http://schemas.microsoft.com/office/drawing/2014/main" val="989483803"/>
                    </a:ext>
                  </a:extLst>
                </a:gridCol>
                <a:gridCol w="812334">
                  <a:extLst>
                    <a:ext uri="{9D8B030D-6E8A-4147-A177-3AD203B41FA5}">
                      <a16:colId xmlns:a16="http://schemas.microsoft.com/office/drawing/2014/main" val="3456112805"/>
                    </a:ext>
                  </a:extLst>
                </a:gridCol>
                <a:gridCol w="679385">
                  <a:extLst>
                    <a:ext uri="{9D8B030D-6E8A-4147-A177-3AD203B41FA5}">
                      <a16:colId xmlns:a16="http://schemas.microsoft.com/office/drawing/2014/main" val="2402439552"/>
                    </a:ext>
                  </a:extLst>
                </a:gridCol>
              </a:tblGrid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359480391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1298074041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098495385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438339617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К-23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3190894454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3099869782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К-32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3222344682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868216052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К-41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3173672909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К-42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4158791732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К-43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1690480030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П-1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81288137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4239986947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3282256231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323496344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965390847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154913185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Пд-24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833156678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Пд-23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897148479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40257473"/>
                  </a:ext>
                </a:extLst>
              </a:tr>
              <a:tr h="278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Пд-32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54817" marR="54817" marT="0" marB="0"/>
                </a:tc>
                <a:extLst>
                  <a:ext uri="{0D108BD9-81ED-4DB2-BD59-A6C34878D82A}">
                    <a16:rowId xmlns:a16="http://schemas.microsoft.com/office/drawing/2014/main" val="244165925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69301"/>
              </p:ext>
            </p:extLst>
          </p:nvPr>
        </p:nvGraphicFramePr>
        <p:xfrm>
          <a:off x="6562727" y="897348"/>
          <a:ext cx="5367337" cy="3438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24">
                  <a:extLst>
                    <a:ext uri="{9D8B030D-6E8A-4147-A177-3AD203B41FA5}">
                      <a16:colId xmlns:a16="http://schemas.microsoft.com/office/drawing/2014/main" val="153996234"/>
                    </a:ext>
                  </a:extLst>
                </a:gridCol>
                <a:gridCol w="597172">
                  <a:extLst>
                    <a:ext uri="{9D8B030D-6E8A-4147-A177-3AD203B41FA5}">
                      <a16:colId xmlns:a16="http://schemas.microsoft.com/office/drawing/2014/main" val="1377131926"/>
                    </a:ext>
                  </a:extLst>
                </a:gridCol>
                <a:gridCol w="680079">
                  <a:extLst>
                    <a:ext uri="{9D8B030D-6E8A-4147-A177-3AD203B41FA5}">
                      <a16:colId xmlns:a16="http://schemas.microsoft.com/office/drawing/2014/main" val="3262632027"/>
                    </a:ext>
                  </a:extLst>
                </a:gridCol>
                <a:gridCol w="767792">
                  <a:extLst>
                    <a:ext uri="{9D8B030D-6E8A-4147-A177-3AD203B41FA5}">
                      <a16:colId xmlns:a16="http://schemas.microsoft.com/office/drawing/2014/main" val="2340727559"/>
                    </a:ext>
                  </a:extLst>
                </a:gridCol>
                <a:gridCol w="766591">
                  <a:extLst>
                    <a:ext uri="{9D8B030D-6E8A-4147-A177-3AD203B41FA5}">
                      <a16:colId xmlns:a16="http://schemas.microsoft.com/office/drawing/2014/main" val="1741514885"/>
                    </a:ext>
                  </a:extLst>
                </a:gridCol>
                <a:gridCol w="680680">
                  <a:extLst>
                    <a:ext uri="{9D8B030D-6E8A-4147-A177-3AD203B41FA5}">
                      <a16:colId xmlns:a16="http://schemas.microsoft.com/office/drawing/2014/main" val="378636932"/>
                    </a:ext>
                  </a:extLst>
                </a:gridCol>
                <a:gridCol w="800234">
                  <a:extLst>
                    <a:ext uri="{9D8B030D-6E8A-4147-A177-3AD203B41FA5}">
                      <a16:colId xmlns:a16="http://schemas.microsoft.com/office/drawing/2014/main" val="1038192073"/>
                    </a:ext>
                  </a:extLst>
                </a:gridCol>
                <a:gridCol w="669265">
                  <a:extLst>
                    <a:ext uri="{9D8B030D-6E8A-4147-A177-3AD203B41FA5}">
                      <a16:colId xmlns:a16="http://schemas.microsoft.com/office/drawing/2014/main" val="1341997494"/>
                    </a:ext>
                  </a:extLst>
                </a:gridCol>
              </a:tblGrid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Пд-33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1414431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Пд-41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615542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Пд-42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3113584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М-41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9211160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Т-1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192278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Т-21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1217456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Тв-1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460961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Тв-21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7595745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Тв-22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5303574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Тв-31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178108"/>
                  </a:ext>
                </a:extLst>
              </a:tr>
              <a:tr h="312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Тв-32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3641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726159"/>
              </p:ext>
            </p:extLst>
          </p:nvPr>
        </p:nvGraphicFramePr>
        <p:xfrm>
          <a:off x="6562727" y="4335960"/>
          <a:ext cx="5367338" cy="2375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24">
                  <a:extLst>
                    <a:ext uri="{9D8B030D-6E8A-4147-A177-3AD203B41FA5}">
                      <a16:colId xmlns:a16="http://schemas.microsoft.com/office/drawing/2014/main" val="4023420142"/>
                    </a:ext>
                  </a:extLst>
                </a:gridCol>
                <a:gridCol w="637560">
                  <a:extLst>
                    <a:ext uri="{9D8B030D-6E8A-4147-A177-3AD203B41FA5}">
                      <a16:colId xmlns:a16="http://schemas.microsoft.com/office/drawing/2014/main" val="3991692617"/>
                    </a:ext>
                  </a:extLst>
                </a:gridCol>
                <a:gridCol w="642840">
                  <a:extLst>
                    <a:ext uri="{9D8B030D-6E8A-4147-A177-3AD203B41FA5}">
                      <a16:colId xmlns:a16="http://schemas.microsoft.com/office/drawing/2014/main" val="524156122"/>
                    </a:ext>
                  </a:extLst>
                </a:gridCol>
                <a:gridCol w="761999">
                  <a:extLst>
                    <a:ext uri="{9D8B030D-6E8A-4147-A177-3AD203B41FA5}">
                      <a16:colId xmlns:a16="http://schemas.microsoft.com/office/drawing/2014/main" val="3443570430"/>
                    </a:ext>
                  </a:extLst>
                </a:gridCol>
                <a:gridCol w="769236">
                  <a:extLst>
                    <a:ext uri="{9D8B030D-6E8A-4147-A177-3AD203B41FA5}">
                      <a16:colId xmlns:a16="http://schemas.microsoft.com/office/drawing/2014/main" val="3133295237"/>
                    </a:ext>
                  </a:extLst>
                </a:gridCol>
                <a:gridCol w="680680">
                  <a:extLst>
                    <a:ext uri="{9D8B030D-6E8A-4147-A177-3AD203B41FA5}">
                      <a16:colId xmlns:a16="http://schemas.microsoft.com/office/drawing/2014/main" val="4177864175"/>
                    </a:ext>
                  </a:extLst>
                </a:gridCol>
                <a:gridCol w="800234">
                  <a:extLst>
                    <a:ext uri="{9D8B030D-6E8A-4147-A177-3AD203B41FA5}">
                      <a16:colId xmlns:a16="http://schemas.microsoft.com/office/drawing/2014/main" val="3732437380"/>
                    </a:ext>
                  </a:extLst>
                </a:gridCol>
                <a:gridCol w="669265">
                  <a:extLst>
                    <a:ext uri="{9D8B030D-6E8A-4147-A177-3AD203B41FA5}">
                      <a16:colId xmlns:a16="http://schemas.microsoft.com/office/drawing/2014/main" val="1613208396"/>
                    </a:ext>
                  </a:extLst>
                </a:gridCol>
              </a:tblGrid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Бд-1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897183"/>
                  </a:ext>
                </a:extLst>
              </a:tr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Бд-21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5370857"/>
                  </a:ext>
                </a:extLst>
              </a:tr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Бд-31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5873041"/>
                  </a:ext>
                </a:extLst>
              </a:tr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Л-1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455308"/>
                  </a:ext>
                </a:extLst>
              </a:tr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716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80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268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79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8973395"/>
                  </a:ext>
                </a:extLst>
              </a:tr>
              <a:tr h="3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100%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11,2%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37,4%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11%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5,5%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224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69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715" y="81877"/>
            <a:ext cx="7023205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Отчисленные студенты за 2022-2023 учебный год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139608"/>
              </p:ext>
            </p:extLst>
          </p:nvPr>
        </p:nvGraphicFramePr>
        <p:xfrm>
          <a:off x="813242" y="542772"/>
          <a:ext cx="2493476" cy="6364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6738">
                  <a:extLst>
                    <a:ext uri="{9D8B030D-6E8A-4147-A177-3AD203B41FA5}">
                      <a16:colId xmlns:a16="http://schemas.microsoft.com/office/drawing/2014/main" val="1677659923"/>
                    </a:ext>
                  </a:extLst>
                </a:gridCol>
                <a:gridCol w="1246738">
                  <a:extLst>
                    <a:ext uri="{9D8B030D-6E8A-4147-A177-3AD203B41FA5}">
                      <a16:colId xmlns:a16="http://schemas.microsoft.com/office/drawing/2014/main" val="3179471661"/>
                    </a:ext>
                  </a:extLst>
                </a:gridCol>
              </a:tblGrid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05479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7216092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П-1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0997792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1170093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9416319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К-23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260727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К-31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3058454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К-32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4550083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К-33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05763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К-41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774855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К-42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5651621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К-43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56248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2889858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420188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3370805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25925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4260277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0494051"/>
                  </a:ext>
                </a:extLst>
              </a:tr>
              <a:tr h="334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Пд-23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332312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49588"/>
              </p:ext>
            </p:extLst>
          </p:nvPr>
        </p:nvGraphicFramePr>
        <p:xfrm>
          <a:off x="6100762" y="542772"/>
          <a:ext cx="2966720" cy="7321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3360">
                  <a:extLst>
                    <a:ext uri="{9D8B030D-6E8A-4147-A177-3AD203B41FA5}">
                      <a16:colId xmlns:a16="http://schemas.microsoft.com/office/drawing/2014/main" val="1994181766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1657779611"/>
                    </a:ext>
                  </a:extLst>
                </a:gridCol>
              </a:tblGrid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Пд-31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5142298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Пд-32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300972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Пд-33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0728220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Пд-41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4047464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Пд-42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361315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Тв-1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745191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Тв-21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2642128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Тв-22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8986824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ТВ-31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199441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М-41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4872335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Л-1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812763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8259187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Бд-21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5341461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БД-31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5813372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Т-1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6213761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Т-21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7531994"/>
                  </a:ext>
                </a:extLst>
              </a:tr>
              <a:tr h="430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4487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875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425956"/>
              </p:ext>
            </p:extLst>
          </p:nvPr>
        </p:nvGraphicFramePr>
        <p:xfrm>
          <a:off x="666750" y="-1270"/>
          <a:ext cx="11525250" cy="76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2625">
                  <a:extLst>
                    <a:ext uri="{9D8B030D-6E8A-4147-A177-3AD203B41FA5}">
                      <a16:colId xmlns:a16="http://schemas.microsoft.com/office/drawing/2014/main" val="2346002820"/>
                    </a:ext>
                  </a:extLst>
                </a:gridCol>
                <a:gridCol w="5762625">
                  <a:extLst>
                    <a:ext uri="{9D8B030D-6E8A-4147-A177-3AD203B41FA5}">
                      <a16:colId xmlns:a16="http://schemas.microsoft.com/office/drawing/2014/main" val="336574775"/>
                    </a:ext>
                  </a:extLst>
                </a:gridCol>
              </a:tblGrid>
              <a:tr h="3969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качественных показателей промежуточной аттестации преподавателей за </a:t>
                      </a:r>
                      <a:r>
                        <a:rPr lang="en-US" sz="17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7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семестр 2022-2023 уч. года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220332"/>
                  </a:ext>
                </a:extLst>
              </a:tr>
              <a:tr h="33646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общеобразовательных дисциплин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специальных дисциплин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3697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560746"/>
              </p:ext>
            </p:extLst>
          </p:nvPr>
        </p:nvGraphicFramePr>
        <p:xfrm>
          <a:off x="666749" y="761450"/>
          <a:ext cx="5686425" cy="6161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656">
                  <a:extLst>
                    <a:ext uri="{9D8B030D-6E8A-4147-A177-3AD203B41FA5}">
                      <a16:colId xmlns:a16="http://schemas.microsoft.com/office/drawing/2014/main" val="2796550638"/>
                    </a:ext>
                  </a:extLst>
                </a:gridCol>
                <a:gridCol w="1584238">
                  <a:extLst>
                    <a:ext uri="{9D8B030D-6E8A-4147-A177-3AD203B41FA5}">
                      <a16:colId xmlns:a16="http://schemas.microsoft.com/office/drawing/2014/main" val="2301801748"/>
                    </a:ext>
                  </a:extLst>
                </a:gridCol>
                <a:gridCol w="1172541">
                  <a:extLst>
                    <a:ext uri="{9D8B030D-6E8A-4147-A177-3AD203B41FA5}">
                      <a16:colId xmlns:a16="http://schemas.microsoft.com/office/drawing/2014/main" val="1786031373"/>
                    </a:ext>
                  </a:extLst>
                </a:gridCol>
                <a:gridCol w="875710">
                  <a:extLst>
                    <a:ext uri="{9D8B030D-6E8A-4147-A177-3AD203B41FA5}">
                      <a16:colId xmlns:a16="http://schemas.microsoft.com/office/drawing/2014/main" val="4003714616"/>
                    </a:ext>
                  </a:extLst>
                </a:gridCol>
                <a:gridCol w="917789">
                  <a:extLst>
                    <a:ext uri="{9D8B030D-6E8A-4147-A177-3AD203B41FA5}">
                      <a16:colId xmlns:a16="http://schemas.microsoft.com/office/drawing/2014/main" val="2177777956"/>
                    </a:ext>
                  </a:extLst>
                </a:gridCol>
                <a:gridCol w="774491">
                  <a:extLst>
                    <a:ext uri="{9D8B030D-6E8A-4147-A177-3AD203B41FA5}">
                      <a16:colId xmlns:a16="http://schemas.microsoft.com/office/drawing/2014/main" val="1265813216"/>
                    </a:ext>
                  </a:extLst>
                </a:gridCol>
              </a:tblGrid>
              <a:tr h="3619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преподавателя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Абсолютная успеваемость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знаний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258534946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Андреева Е.П.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231168560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Батарёва А.А.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187841781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Ганина Е.В.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673990140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Залалова А.Р.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227083640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Дубенец А.А.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20658402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Дудырев М.М.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936708566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Евсеев Н.Г.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153243630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Егорова А.Г.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2617753215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Кабанова Е.И.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979522340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Костерина А.С.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016026755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Лампеева С.О.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1463447839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Малина Л.М.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681176129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Мансурова Г.И.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4286507925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Масеева Р.И.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726921864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Маркина Е.А.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703625368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Романова Е.Н.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2567322924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Сидорова И.А.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69408526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Силантьева А.В.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896519817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Сорокина С.В.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354214485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Чернова К.С.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2530682426"/>
                  </a:ext>
                </a:extLst>
              </a:tr>
              <a:tr h="273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Щербина А.С.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313" marR="32313" marT="0" marB="0"/>
                </a:tc>
                <a:extLst>
                  <a:ext uri="{0D108BD9-81ED-4DB2-BD59-A6C34878D82A}">
                    <a16:rowId xmlns:a16="http://schemas.microsoft.com/office/drawing/2014/main" val="331719494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007388"/>
              </p:ext>
            </p:extLst>
          </p:nvPr>
        </p:nvGraphicFramePr>
        <p:xfrm>
          <a:off x="6467475" y="761450"/>
          <a:ext cx="5724526" cy="6161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429">
                  <a:extLst>
                    <a:ext uri="{9D8B030D-6E8A-4147-A177-3AD203B41FA5}">
                      <a16:colId xmlns:a16="http://schemas.microsoft.com/office/drawing/2014/main" val="2414322534"/>
                    </a:ext>
                  </a:extLst>
                </a:gridCol>
                <a:gridCol w="1604249">
                  <a:extLst>
                    <a:ext uri="{9D8B030D-6E8A-4147-A177-3AD203B41FA5}">
                      <a16:colId xmlns:a16="http://schemas.microsoft.com/office/drawing/2014/main" val="405723429"/>
                    </a:ext>
                  </a:extLst>
                </a:gridCol>
                <a:gridCol w="1190077">
                  <a:extLst>
                    <a:ext uri="{9D8B030D-6E8A-4147-A177-3AD203B41FA5}">
                      <a16:colId xmlns:a16="http://schemas.microsoft.com/office/drawing/2014/main" val="1745318575"/>
                    </a:ext>
                  </a:extLst>
                </a:gridCol>
                <a:gridCol w="891515">
                  <a:extLst>
                    <a:ext uri="{9D8B030D-6E8A-4147-A177-3AD203B41FA5}">
                      <a16:colId xmlns:a16="http://schemas.microsoft.com/office/drawing/2014/main" val="3878808092"/>
                    </a:ext>
                  </a:extLst>
                </a:gridCol>
                <a:gridCol w="933230">
                  <a:extLst>
                    <a:ext uri="{9D8B030D-6E8A-4147-A177-3AD203B41FA5}">
                      <a16:colId xmlns:a16="http://schemas.microsoft.com/office/drawing/2014/main" val="1040402479"/>
                    </a:ext>
                  </a:extLst>
                </a:gridCol>
                <a:gridCol w="758026">
                  <a:extLst>
                    <a:ext uri="{9D8B030D-6E8A-4147-A177-3AD203B41FA5}">
                      <a16:colId xmlns:a16="http://schemas.microsoft.com/office/drawing/2014/main" val="647074188"/>
                    </a:ext>
                  </a:extLst>
                </a:gridCol>
              </a:tblGrid>
              <a:tr h="981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п/п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Абсолютная успеваемость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знаний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2953851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Абрамова А.А.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8947585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Бесчетвертева Т.Ю.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2944978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Гончарова И.В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1287044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Еграшкина Т.Н.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8670003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Кузнецова Л.П.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194125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Микка Н.Ю.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8662153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Насретдинова Н.В.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0065762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Постнова Е.В.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7545231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Ракипова Р.Х.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3118881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Типикина Н.А.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0471870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Торопыгина Е.А.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8962944"/>
                  </a:ext>
                </a:extLst>
              </a:tr>
              <a:tr h="431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Черняева Л.В.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4993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3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381000"/>
            <a:ext cx="9601200" cy="6572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Анализ успеваемости по годам</a:t>
            </a:r>
            <a:endParaRPr lang="ru-RU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5223400"/>
              </p:ext>
            </p:extLst>
          </p:nvPr>
        </p:nvGraphicFramePr>
        <p:xfrm>
          <a:off x="1504950" y="1038225"/>
          <a:ext cx="10004181" cy="2320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673313"/>
              </p:ext>
            </p:extLst>
          </p:nvPr>
        </p:nvGraphicFramePr>
        <p:xfrm>
          <a:off x="1504949" y="4015887"/>
          <a:ext cx="10004181" cy="242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058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00050"/>
            <a:ext cx="10153650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абсолютной и качественной успеваемости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специальностям за 2 п/г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 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2 п/г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268576"/>
              </p:ext>
            </p:extLst>
          </p:nvPr>
        </p:nvGraphicFramePr>
        <p:xfrm>
          <a:off x="1797294" y="1232329"/>
          <a:ext cx="9601200" cy="5297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0852">
                  <a:extLst>
                    <a:ext uri="{9D8B030D-6E8A-4147-A177-3AD203B41FA5}">
                      <a16:colId xmlns:a16="http://schemas.microsoft.com/office/drawing/2014/main" val="2070399664"/>
                    </a:ext>
                  </a:extLst>
                </a:gridCol>
                <a:gridCol w="1116623">
                  <a:extLst>
                    <a:ext uri="{9D8B030D-6E8A-4147-A177-3AD203B41FA5}">
                      <a16:colId xmlns:a16="http://schemas.microsoft.com/office/drawing/2014/main" val="4121528728"/>
                    </a:ext>
                  </a:extLst>
                </a:gridCol>
                <a:gridCol w="1063869">
                  <a:extLst>
                    <a:ext uri="{9D8B030D-6E8A-4147-A177-3AD203B41FA5}">
                      <a16:colId xmlns:a16="http://schemas.microsoft.com/office/drawing/2014/main" val="3154829004"/>
                    </a:ext>
                  </a:extLst>
                </a:gridCol>
                <a:gridCol w="975319">
                  <a:extLst>
                    <a:ext uri="{9D8B030D-6E8A-4147-A177-3AD203B41FA5}">
                      <a16:colId xmlns:a16="http://schemas.microsoft.com/office/drawing/2014/main" val="413776462"/>
                    </a:ext>
                  </a:extLst>
                </a:gridCol>
                <a:gridCol w="1094537">
                  <a:extLst>
                    <a:ext uri="{9D8B030D-6E8A-4147-A177-3AD203B41FA5}">
                      <a16:colId xmlns:a16="http://schemas.microsoft.com/office/drawing/2014/main" val="3833810368"/>
                    </a:ext>
                  </a:extLst>
                </a:gridCol>
              </a:tblGrid>
              <a:tr h="32554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Специальность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Успеваемость, 2 п/г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261414"/>
                  </a:ext>
                </a:extLst>
              </a:tr>
              <a:tr h="3255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Абсолютная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14113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3298200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43.02.15 Поварское и кондитерское дело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61,7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7776556"/>
                  </a:ext>
                </a:extLst>
              </a:tr>
              <a:tr h="614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43.02.01 Организация обслуживания в общественном питании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688417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43.02.16 Туризм и гостеприимство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069250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38.02.03 Операционная деятельность в логистике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0148310"/>
                  </a:ext>
                </a:extLst>
              </a:tr>
              <a:tr h="724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38.02.05 Товароведение и экспертиза качества потребительских товаров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64,6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140512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38.02.07 Банковское дело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28,2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337639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43.01.09  Повар, кондитер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6697047"/>
                  </a:ext>
                </a:extLst>
              </a:tr>
              <a:tr h="4548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38.01.02  Продавец, контролер-кассир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18253"/>
                  </a:ext>
                </a:extLst>
              </a:tr>
              <a:tr h="444835">
                <a:tc>
                  <a:txBody>
                    <a:bodyPr/>
                    <a:lstStyle/>
                    <a:p>
                      <a:pPr indent="127635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Итого по техникуму: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2405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8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23850"/>
            <a:ext cx="9601200" cy="123825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специальностям/профессиям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403263"/>
              </p:ext>
            </p:extLst>
          </p:nvPr>
        </p:nvGraphicFramePr>
        <p:xfrm>
          <a:off x="1308587" y="1562100"/>
          <a:ext cx="10182960" cy="4518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3128">
                  <a:extLst>
                    <a:ext uri="{9D8B030D-6E8A-4147-A177-3AD203B41FA5}">
                      <a16:colId xmlns:a16="http://schemas.microsoft.com/office/drawing/2014/main" val="3841936931"/>
                    </a:ext>
                  </a:extLst>
                </a:gridCol>
                <a:gridCol w="1019908">
                  <a:extLst>
                    <a:ext uri="{9D8B030D-6E8A-4147-A177-3AD203B41FA5}">
                      <a16:colId xmlns:a16="http://schemas.microsoft.com/office/drawing/2014/main" val="2201489373"/>
                    </a:ext>
                  </a:extLst>
                </a:gridCol>
                <a:gridCol w="958362">
                  <a:extLst>
                    <a:ext uri="{9D8B030D-6E8A-4147-A177-3AD203B41FA5}">
                      <a16:colId xmlns:a16="http://schemas.microsoft.com/office/drawing/2014/main" val="114659605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3556063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15552551"/>
                    </a:ext>
                  </a:extLst>
                </a:gridCol>
                <a:gridCol w="967153">
                  <a:extLst>
                    <a:ext uri="{9D8B030D-6E8A-4147-A177-3AD203B41FA5}">
                      <a16:colId xmlns:a16="http://schemas.microsoft.com/office/drawing/2014/main" val="2262563987"/>
                    </a:ext>
                  </a:extLst>
                </a:gridCol>
                <a:gridCol w="791309">
                  <a:extLst>
                    <a:ext uri="{9D8B030D-6E8A-4147-A177-3AD203B41FA5}">
                      <a16:colId xmlns:a16="http://schemas.microsoft.com/office/drawing/2014/main" val="1919804774"/>
                    </a:ext>
                  </a:extLst>
                </a:gridCol>
              </a:tblGrid>
              <a:tr h="851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СОУ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3168500520"/>
                  </a:ext>
                </a:extLst>
              </a:tr>
              <a:tr h="1277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979338"/>
                  </a:ext>
                </a:extLst>
              </a:tr>
              <a:tr h="3618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43.02.15 Поварское и кондитерское дело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2038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2038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2681151749"/>
                  </a:ext>
                </a:extLst>
              </a:tr>
              <a:tr h="542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43.02.01 Организация обслуживания в общественном питании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1009197973"/>
                  </a:ext>
                </a:extLst>
              </a:tr>
              <a:tr h="308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43.02.16 Туризм и гостеприимство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2655504884"/>
                  </a:ext>
                </a:extLst>
              </a:tr>
              <a:tr h="4470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38.02.03 Операционная деятельность в логистике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507061858"/>
                  </a:ext>
                </a:extLst>
              </a:tr>
              <a:tr h="659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38.02.05 Товароведение и экспертиза качества потребительских товаров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179409314"/>
                  </a:ext>
                </a:extLst>
              </a:tr>
              <a:tr h="234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38.02.07 Банковское дело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476324255"/>
                  </a:ext>
                </a:extLst>
              </a:tr>
              <a:tr h="234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43.01.09  Повар, кондитер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303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3276228766"/>
                  </a:ext>
                </a:extLst>
              </a:tr>
              <a:tr h="351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38.01.02 Продавец, контролер-кассир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/>
                </a:tc>
                <a:extLst>
                  <a:ext uri="{0D108BD9-81ED-4DB2-BD59-A6C34878D82A}">
                    <a16:rowId xmlns:a16="http://schemas.microsoft.com/office/drawing/2014/main" val="2165746480"/>
                  </a:ext>
                </a:extLst>
              </a:tr>
              <a:tr h="1702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техникуму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1" marR="3421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1" marR="4561" marT="2281" marB="22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1" marR="4561" marT="2281" marB="22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1" marR="4561" marT="2281" marB="228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1" marR="4561" marT="2281" marB="2281"/>
                </a:tc>
                <a:extLst>
                  <a:ext uri="{0D108BD9-81ED-4DB2-BD59-A6C34878D82A}">
                    <a16:rowId xmlns:a16="http://schemas.microsoft.com/office/drawing/2014/main" val="3788554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14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850" y="104775"/>
            <a:ext cx="11401425" cy="10191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43.02.15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Поварское и кондитерское дело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449273"/>
              </p:ext>
            </p:extLst>
          </p:nvPr>
        </p:nvGraphicFramePr>
        <p:xfrm>
          <a:off x="1040423" y="1123950"/>
          <a:ext cx="4586654" cy="2436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8732093"/>
              </p:ext>
            </p:extLst>
          </p:nvPr>
        </p:nvGraphicFramePr>
        <p:xfrm>
          <a:off x="6686183" y="9708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702368"/>
              </p:ext>
            </p:extLst>
          </p:nvPr>
        </p:nvGraphicFramePr>
        <p:xfrm>
          <a:off x="1225061" y="377336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341935"/>
              </p:ext>
            </p:extLst>
          </p:nvPr>
        </p:nvGraphicFramePr>
        <p:xfrm>
          <a:off x="6579577" y="365540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5322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4824" y="209461"/>
            <a:ext cx="115728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качественных показателей по специальности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43.02.01 Организация обслуживания в общественном питании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2975" y="3272135"/>
            <a:ext cx="11068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качественных показателей по специальности 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43.01.16 Туризм и гостеприимство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8844806"/>
              </p:ext>
            </p:extLst>
          </p:nvPr>
        </p:nvGraphicFramePr>
        <p:xfrm>
          <a:off x="3237033" y="1112892"/>
          <a:ext cx="6479931" cy="2159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866181"/>
              </p:ext>
            </p:extLst>
          </p:nvPr>
        </p:nvGraphicFramePr>
        <p:xfrm>
          <a:off x="1960685" y="4114800"/>
          <a:ext cx="8405446" cy="2497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977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61925"/>
            <a:ext cx="10887075" cy="1485900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специальности 38.02.05 Товароведение и экспертиза качества потребительских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145078"/>
              </p:ext>
            </p:extLst>
          </p:nvPr>
        </p:nvGraphicFramePr>
        <p:xfrm>
          <a:off x="3736732" y="4255477"/>
          <a:ext cx="4545623" cy="2435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3961731"/>
              </p:ext>
            </p:extLst>
          </p:nvPr>
        </p:nvGraphicFramePr>
        <p:xfrm>
          <a:off x="914400" y="135401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896939"/>
              </p:ext>
            </p:extLst>
          </p:nvPr>
        </p:nvGraphicFramePr>
        <p:xfrm>
          <a:off x="6271846" y="16478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907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5" y="3648808"/>
            <a:ext cx="10963275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специальности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38.02.03 Операционная деятельность в логистике</a:t>
            </a:r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0934634"/>
              </p:ext>
            </p:extLst>
          </p:nvPr>
        </p:nvGraphicFramePr>
        <p:xfrm>
          <a:off x="2022230" y="1145931"/>
          <a:ext cx="9064869" cy="2212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923925" y="231531"/>
            <a:ext cx="10963275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специальности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38.02.05 Банковское дело</a:t>
            </a:r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86557"/>
              </p:ext>
            </p:extLst>
          </p:nvPr>
        </p:nvGraphicFramePr>
        <p:xfrm>
          <a:off x="2022229" y="4504593"/>
          <a:ext cx="9064869" cy="208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557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7" y="66675"/>
            <a:ext cx="11001375" cy="1114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качественных показателей по профессии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43.01.09 Повар, кондитер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472782"/>
              </p:ext>
            </p:extLst>
          </p:nvPr>
        </p:nvGraphicFramePr>
        <p:xfrm>
          <a:off x="1123949" y="1085850"/>
          <a:ext cx="5153025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1737201"/>
              </p:ext>
            </p:extLst>
          </p:nvPr>
        </p:nvGraphicFramePr>
        <p:xfrm>
          <a:off x="6276975" y="1181100"/>
          <a:ext cx="5029200" cy="222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020607"/>
              </p:ext>
            </p:extLst>
          </p:nvPr>
        </p:nvGraphicFramePr>
        <p:xfrm>
          <a:off x="1123948" y="3743325"/>
          <a:ext cx="51530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6806676"/>
              </p:ext>
            </p:extLst>
          </p:nvPr>
        </p:nvGraphicFramePr>
        <p:xfrm>
          <a:off x="6276972" y="3743325"/>
          <a:ext cx="542448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492529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508</TotalTime>
  <Words>1041</Words>
  <Application>Microsoft Office PowerPoint</Application>
  <PresentationFormat>Широкоэкранный</PresentationFormat>
  <Paragraphs>767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SimSun</vt:lpstr>
      <vt:lpstr>Calibri</vt:lpstr>
      <vt:lpstr>Franklin Gothic Book</vt:lpstr>
      <vt:lpstr>Times New Roman</vt:lpstr>
      <vt:lpstr>Crop</vt:lpstr>
      <vt:lpstr>Мониторинг качества образования  за 2023 – 2024 учебный год </vt:lpstr>
      <vt:lpstr>Анализ успеваемости по годам</vt:lpstr>
      <vt:lpstr>Мониторинг абсолютной и качественной успеваемости по специальностям за 2 п/г 2022-2023 и 2 п/г 2023-2024</vt:lpstr>
      <vt:lpstr>Результаты качественных показателей по специальностям/профессиям</vt:lpstr>
      <vt:lpstr>Результаты качественных показателей по специальности  43.02.15 Поварское и кондитерское дело  </vt:lpstr>
      <vt:lpstr>Презентация PowerPoint</vt:lpstr>
      <vt:lpstr>Результаты качественных показателей по специальности 38.02.05 Товароведение и экспертиза качества потребительских товаров</vt:lpstr>
      <vt:lpstr>Результаты качественных показателей по специальности 38.02.03 Операционная деятельность в логистике</vt:lpstr>
      <vt:lpstr>Результаты качественных показателей по профессии  43.01.09 Повар, кондитер </vt:lpstr>
      <vt:lpstr>Результаты качественных показателей по профессии  38.01.02 Продавец, контролер-кассир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качества образования II семестр 2022 – 2023 учебный  год</dc:title>
  <dc:creator>Анна</dc:creator>
  <cp:lastModifiedBy>Анна</cp:lastModifiedBy>
  <cp:revision>35</cp:revision>
  <dcterms:created xsi:type="dcterms:W3CDTF">2023-08-21T08:04:21Z</dcterms:created>
  <dcterms:modified xsi:type="dcterms:W3CDTF">2024-09-16T12:28:56Z</dcterms:modified>
</cp:coreProperties>
</file>