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4" r:id="rId10"/>
    <p:sldId id="267" r:id="rId11"/>
    <p:sldId id="268" r:id="rId12"/>
    <p:sldId id="269" r:id="rId13"/>
    <p:sldId id="271" r:id="rId14"/>
    <p:sldId id="272" r:id="rId15"/>
    <p:sldId id="273" r:id="rId16"/>
    <p:sldId id="274" r:id="rId17"/>
    <p:sldId id="275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1050;&#1085;&#1080;&#1075;&#1072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D:\&#1070;.&#1070;\2023-2024%20&#1075;&#1075;\&#1051;&#1080;&#1089;&#1090;%20Microsoft%20Exce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1" u="none" strike="noStrike" baseline="0">
                <a:effectLst/>
              </a:rPr>
              <a:t>Успеваемость абсолютная </a:t>
            </a:r>
            <a:endParaRPr lang="ru-RU"/>
          </a:p>
        </c:rich>
      </c:tx>
      <c:layout>
        <c:manualLayout>
          <c:xMode val="edge"/>
          <c:yMode val="edge"/>
          <c:x val="0.1686456692913386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Лист1!$A$1:$F$1</c:f>
              <c:strCache>
                <c:ptCount val="6"/>
                <c:pt idx="0">
                  <c:v>2018/19</c:v>
                </c:pt>
                <c:pt idx="1">
                  <c:v>2019/20</c:v>
                </c:pt>
                <c:pt idx="2">
                  <c:v>2020/21</c:v>
                </c:pt>
                <c:pt idx="3">
                  <c:v>2021/22</c:v>
                </c:pt>
                <c:pt idx="4">
                  <c:v>2022/23</c:v>
                </c:pt>
                <c:pt idx="5">
                  <c:v>2023/24</c:v>
                </c:pt>
              </c:strCache>
            </c:strRef>
          </c:cat>
          <c:val>
            <c:numRef>
              <c:f>Лист1!$A$2:$F$2</c:f>
              <c:numCache>
                <c:formatCode>General</c:formatCode>
                <c:ptCount val="6"/>
                <c:pt idx="0">
                  <c:v>84.7</c:v>
                </c:pt>
                <c:pt idx="1">
                  <c:v>83.1</c:v>
                </c:pt>
                <c:pt idx="2">
                  <c:v>91.3</c:v>
                </c:pt>
                <c:pt idx="3">
                  <c:v>94</c:v>
                </c:pt>
                <c:pt idx="4">
                  <c:v>94.3</c:v>
                </c:pt>
                <c:pt idx="5">
                  <c:v>91.2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C6-422D-80C4-2837E4838CA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4360367"/>
        <c:axId val="1040603391"/>
      </c:lineChart>
      <c:catAx>
        <c:axId val="1034360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40603391"/>
        <c:crosses val="autoZero"/>
        <c:auto val="1"/>
        <c:lblAlgn val="ctr"/>
        <c:lblOffset val="100"/>
        <c:noMultiLvlLbl val="0"/>
      </c:catAx>
      <c:valAx>
        <c:axId val="1040603391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34360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Лист1!$A$109</c:f>
              <c:strCache>
                <c:ptCount val="1"/>
              </c:strCache>
            </c:strRef>
          </c:tx>
          <c:spPr>
            <a:solidFill>
              <a:schemeClr val="accent5">
                <a:tint val="77000"/>
              </a:schemeClr>
            </a:solidFill>
            <a:ln>
              <a:noFill/>
            </a:ln>
            <a:effectLst/>
            <a:sp3d/>
          </c:spPr>
          <c:invertIfNegative val="0"/>
          <c:cat>
            <c:strRef>
              <c:f>Лист1!$B$108:$G$108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Лист1!$B$109:$G$109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0291-4698-91C8-F9A534D3A58D}"/>
            </c:ext>
          </c:extLst>
        </c:ser>
        <c:ser>
          <c:idx val="1"/>
          <c:order val="1"/>
          <c:tx>
            <c:strRef>
              <c:f>Лист1!$A$110</c:f>
              <c:strCache>
                <c:ptCount val="1"/>
                <c:pt idx="0">
                  <c:v>Л-1</c:v>
                </c:pt>
              </c:strCache>
            </c:strRef>
          </c:tx>
          <c:spPr>
            <a:solidFill>
              <a:schemeClr val="accent5">
                <a:shade val="76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Лист1!$B$108:$G$108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Лист1!$B$110:$G$110</c:f>
              <c:numCache>
                <c:formatCode>General</c:formatCode>
                <c:ptCount val="6"/>
                <c:pt idx="0">
                  <c:v>83.4</c:v>
                </c:pt>
                <c:pt idx="1">
                  <c:v>62.5</c:v>
                </c:pt>
                <c:pt idx="2">
                  <c:v>89.2</c:v>
                </c:pt>
                <c:pt idx="3">
                  <c:v>78.900000000000006</c:v>
                </c:pt>
                <c:pt idx="4">
                  <c:v>4.4000000000000004</c:v>
                </c:pt>
                <c:pt idx="5">
                  <c:v>81.7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91-4698-91C8-F9A534D3A5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2178031"/>
        <c:axId val="292179695"/>
        <c:axId val="0"/>
      </c:bar3DChart>
      <c:catAx>
        <c:axId val="2921780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9695"/>
        <c:crosses val="autoZero"/>
        <c:auto val="1"/>
        <c:lblAlgn val="ctr"/>
        <c:lblOffset val="100"/>
        <c:noMultiLvlLbl val="0"/>
      </c:catAx>
      <c:valAx>
        <c:axId val="2921796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80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Лист1!$A$121</c:f>
              <c:strCache>
                <c:ptCount val="1"/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Лист1!$B$120:$G$120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Лист1!$B$121:$G$121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42AE-45FB-B00E-7E04BFD85403}"/>
            </c:ext>
          </c:extLst>
        </c:ser>
        <c:ser>
          <c:idx val="1"/>
          <c:order val="1"/>
          <c:tx>
            <c:strRef>
              <c:f>Лист1!$A$122</c:f>
              <c:strCache>
                <c:ptCount val="1"/>
                <c:pt idx="0">
                  <c:v>Бд-1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Лист1!$B$120:$G$120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Лист1!$B$122:$G$122</c:f>
              <c:numCache>
                <c:formatCode>General</c:formatCode>
                <c:ptCount val="6"/>
                <c:pt idx="0">
                  <c:v>82.3</c:v>
                </c:pt>
                <c:pt idx="1">
                  <c:v>17.600000000000001</c:v>
                </c:pt>
                <c:pt idx="2">
                  <c:v>68.099999999999994</c:v>
                </c:pt>
                <c:pt idx="3">
                  <c:v>65.7</c:v>
                </c:pt>
                <c:pt idx="4">
                  <c:v>4</c:v>
                </c:pt>
                <c:pt idx="5">
                  <c:v>60.8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AE-45FB-B00E-7E04BFD85403}"/>
            </c:ext>
          </c:extLst>
        </c:ser>
        <c:ser>
          <c:idx val="2"/>
          <c:order val="2"/>
          <c:tx>
            <c:strRef>
              <c:f>Лист1!$A$123</c:f>
              <c:strCache>
                <c:ptCount val="1"/>
                <c:pt idx="0">
                  <c:v>Бд-21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Лист1!$B$120:$G$120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Лист1!$B$123:$G$123</c:f>
              <c:numCache>
                <c:formatCode>General</c:formatCode>
                <c:ptCount val="6"/>
                <c:pt idx="0">
                  <c:v>100</c:v>
                </c:pt>
                <c:pt idx="1">
                  <c:v>85.7</c:v>
                </c:pt>
                <c:pt idx="2">
                  <c:v>96.8</c:v>
                </c:pt>
                <c:pt idx="3">
                  <c:v>85.8</c:v>
                </c:pt>
                <c:pt idx="4">
                  <c:v>4.5999999999999996</c:v>
                </c:pt>
                <c:pt idx="5">
                  <c:v>90.1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2AE-45FB-B00E-7E04BFD85403}"/>
            </c:ext>
          </c:extLst>
        </c:ser>
        <c:ser>
          <c:idx val="3"/>
          <c:order val="3"/>
          <c:tx>
            <c:strRef>
              <c:f>Лист1!$A$124</c:f>
              <c:strCache>
                <c:ptCount val="1"/>
                <c:pt idx="0">
                  <c:v>Бд-31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Лист1!$B$120:$G$120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Лист1!$B$124:$G$124</c:f>
              <c:numCache>
                <c:formatCode>General</c:formatCode>
                <c:ptCount val="6"/>
                <c:pt idx="0">
                  <c:v>100</c:v>
                </c:pt>
                <c:pt idx="1">
                  <c:v>16.7</c:v>
                </c:pt>
                <c:pt idx="2">
                  <c:v>67.900000000000006</c:v>
                </c:pt>
                <c:pt idx="3">
                  <c:v>66.599999999999994</c:v>
                </c:pt>
                <c:pt idx="4">
                  <c:v>4</c:v>
                </c:pt>
                <c:pt idx="5">
                  <c:v>60.7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2AE-45FB-B00E-7E04BFD854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8948655"/>
        <c:axId val="208958223"/>
        <c:axId val="0"/>
      </c:bar3DChart>
      <c:catAx>
        <c:axId val="208948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58223"/>
        <c:crosses val="autoZero"/>
        <c:auto val="1"/>
        <c:lblAlgn val="ctr"/>
        <c:lblOffset val="100"/>
        <c:noMultiLvlLbl val="0"/>
      </c:catAx>
      <c:valAx>
        <c:axId val="208958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48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Тв-1, Тв-21, Тв-22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Лист1!$A$132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Лист1!$B$131:$G$131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Лист1!$B$132:$G$132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47AC-4F92-99DF-5063ABC2247A}"/>
            </c:ext>
          </c:extLst>
        </c:ser>
        <c:ser>
          <c:idx val="1"/>
          <c:order val="1"/>
          <c:tx>
            <c:strRef>
              <c:f>Лист1!$A$133</c:f>
              <c:strCache>
                <c:ptCount val="1"/>
                <c:pt idx="0">
                  <c:v>Тв-1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Лист1!$B$131:$G$131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Лист1!$B$133:$G$133</c:f>
              <c:numCache>
                <c:formatCode>General</c:formatCode>
                <c:ptCount val="6"/>
                <c:pt idx="0">
                  <c:v>75</c:v>
                </c:pt>
                <c:pt idx="1">
                  <c:v>57.2</c:v>
                </c:pt>
                <c:pt idx="2">
                  <c:v>82.1</c:v>
                </c:pt>
                <c:pt idx="3">
                  <c:v>75.3</c:v>
                </c:pt>
                <c:pt idx="4">
                  <c:v>4.3</c:v>
                </c:pt>
                <c:pt idx="5">
                  <c:v>75.400000000000006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AC-4F92-99DF-5063ABC2247A}"/>
            </c:ext>
          </c:extLst>
        </c:ser>
        <c:ser>
          <c:idx val="2"/>
          <c:order val="2"/>
          <c:tx>
            <c:strRef>
              <c:f>Лист1!$A$134</c:f>
              <c:strCache>
                <c:ptCount val="1"/>
                <c:pt idx="0">
                  <c:v>Тв-21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Лист1!$B$131:$G$131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Лист1!$B$134:$G$134</c:f>
              <c:numCache>
                <c:formatCode>General</c:formatCode>
                <c:ptCount val="6"/>
                <c:pt idx="0">
                  <c:v>95.3</c:v>
                </c:pt>
                <c:pt idx="1">
                  <c:v>85.7</c:v>
                </c:pt>
                <c:pt idx="2">
                  <c:v>94.3</c:v>
                </c:pt>
                <c:pt idx="3">
                  <c:v>78.8</c:v>
                </c:pt>
                <c:pt idx="4">
                  <c:v>4.4000000000000004</c:v>
                </c:pt>
                <c:pt idx="5">
                  <c:v>84.6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AC-4F92-99DF-5063ABC2247A}"/>
            </c:ext>
          </c:extLst>
        </c:ser>
        <c:ser>
          <c:idx val="3"/>
          <c:order val="3"/>
          <c:tx>
            <c:strRef>
              <c:f>Лист1!$A$135</c:f>
              <c:strCache>
                <c:ptCount val="1"/>
                <c:pt idx="0">
                  <c:v>Тв-22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Лист1!$B$131:$G$131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Лист1!$B$135:$G$135</c:f>
              <c:numCache>
                <c:formatCode>General</c:formatCode>
                <c:ptCount val="6"/>
                <c:pt idx="0">
                  <c:v>79</c:v>
                </c:pt>
                <c:pt idx="1">
                  <c:v>31.6</c:v>
                </c:pt>
                <c:pt idx="2">
                  <c:v>78.400000000000006</c:v>
                </c:pt>
                <c:pt idx="3">
                  <c:v>66.7</c:v>
                </c:pt>
                <c:pt idx="4">
                  <c:v>4</c:v>
                </c:pt>
                <c:pt idx="5">
                  <c:v>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7AC-4F92-99DF-5063ABC224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2173039"/>
        <c:axId val="292183023"/>
        <c:axId val="0"/>
      </c:bar3DChart>
      <c:catAx>
        <c:axId val="2921730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83023"/>
        <c:crosses val="autoZero"/>
        <c:auto val="1"/>
        <c:lblAlgn val="ctr"/>
        <c:lblOffset val="100"/>
        <c:noMultiLvlLbl val="0"/>
      </c:catAx>
      <c:valAx>
        <c:axId val="2921830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30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Тв-31, Тв-32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Лист1!$A$142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Лист1!$B$141:$G$141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Лист1!$B$142:$G$142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0CA-42D3-B1B4-9F01714B8401}"/>
            </c:ext>
          </c:extLst>
        </c:ser>
        <c:ser>
          <c:idx val="1"/>
          <c:order val="1"/>
          <c:tx>
            <c:strRef>
              <c:f>Лист1!$A$143</c:f>
              <c:strCache>
                <c:ptCount val="1"/>
                <c:pt idx="0">
                  <c:v>Тв-31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Лист1!$B$141:$G$141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Лист1!$B$143:$G$143</c:f>
              <c:numCache>
                <c:formatCode>General</c:formatCode>
                <c:ptCount val="6"/>
                <c:pt idx="0">
                  <c:v>100</c:v>
                </c:pt>
                <c:pt idx="1">
                  <c:v>62</c:v>
                </c:pt>
                <c:pt idx="2">
                  <c:v>86.8</c:v>
                </c:pt>
                <c:pt idx="3">
                  <c:v>80.2</c:v>
                </c:pt>
                <c:pt idx="4">
                  <c:v>4.4000000000000004</c:v>
                </c:pt>
                <c:pt idx="5">
                  <c:v>80.5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CA-42D3-B1B4-9F01714B8401}"/>
            </c:ext>
          </c:extLst>
        </c:ser>
        <c:ser>
          <c:idx val="2"/>
          <c:order val="2"/>
          <c:tx>
            <c:strRef>
              <c:f>Лист1!$A$144</c:f>
              <c:strCache>
                <c:ptCount val="1"/>
                <c:pt idx="0">
                  <c:v>Тв-32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Лист1!$B$141:$G$141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Лист1!$B$144:$G$144</c:f>
              <c:numCache>
                <c:formatCode>General</c:formatCode>
                <c:ptCount val="6"/>
                <c:pt idx="0">
                  <c:v>92</c:v>
                </c:pt>
                <c:pt idx="1">
                  <c:v>56</c:v>
                </c:pt>
                <c:pt idx="2">
                  <c:v>83.7</c:v>
                </c:pt>
                <c:pt idx="3">
                  <c:v>77.8</c:v>
                </c:pt>
                <c:pt idx="4">
                  <c:v>4.3</c:v>
                </c:pt>
                <c:pt idx="5">
                  <c:v>77.5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0CA-42D3-B1B4-9F01714B8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2176367"/>
        <c:axId val="292180527"/>
        <c:axId val="0"/>
      </c:bar3DChart>
      <c:catAx>
        <c:axId val="292176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80527"/>
        <c:crosses val="autoZero"/>
        <c:auto val="1"/>
        <c:lblAlgn val="ctr"/>
        <c:lblOffset val="100"/>
        <c:noMultiLvlLbl val="0"/>
      </c:catAx>
      <c:valAx>
        <c:axId val="292180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6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К-21, К-22, К-23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Лист1!$A$159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Лист1!$B$158:$G$158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Лист1!$B$159:$G$159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3186-4851-9B37-91AF8FC065E2}"/>
            </c:ext>
          </c:extLst>
        </c:ser>
        <c:ser>
          <c:idx val="1"/>
          <c:order val="1"/>
          <c:tx>
            <c:strRef>
              <c:f>Лист1!$A$160</c:f>
              <c:strCache>
                <c:ptCount val="1"/>
                <c:pt idx="0">
                  <c:v>К-21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Лист1!$B$158:$G$158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Лист1!$B$160:$G$160</c:f>
              <c:numCache>
                <c:formatCode>General</c:formatCode>
                <c:ptCount val="6"/>
                <c:pt idx="0">
                  <c:v>95.8</c:v>
                </c:pt>
                <c:pt idx="1">
                  <c:v>58.4</c:v>
                </c:pt>
                <c:pt idx="2">
                  <c:v>83.3</c:v>
                </c:pt>
                <c:pt idx="3">
                  <c:v>73.5</c:v>
                </c:pt>
                <c:pt idx="4">
                  <c:v>4.2</c:v>
                </c:pt>
                <c:pt idx="5">
                  <c:v>74.7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86-4851-9B37-91AF8FC065E2}"/>
            </c:ext>
          </c:extLst>
        </c:ser>
        <c:ser>
          <c:idx val="2"/>
          <c:order val="2"/>
          <c:tx>
            <c:strRef>
              <c:f>Лист1!$A$161</c:f>
              <c:strCache>
                <c:ptCount val="1"/>
                <c:pt idx="0">
                  <c:v>К-22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Лист1!$B$158:$G$158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Лист1!$B$161:$G$161</c:f>
              <c:numCache>
                <c:formatCode>General</c:formatCode>
                <c:ptCount val="6"/>
                <c:pt idx="0">
                  <c:v>100</c:v>
                </c:pt>
                <c:pt idx="1">
                  <c:v>43.5</c:v>
                </c:pt>
                <c:pt idx="2">
                  <c:v>78.3</c:v>
                </c:pt>
                <c:pt idx="3">
                  <c:v>69.8</c:v>
                </c:pt>
                <c:pt idx="4">
                  <c:v>4.0999999999999996</c:v>
                </c:pt>
                <c:pt idx="5">
                  <c:v>69.2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86-4851-9B37-91AF8FC065E2}"/>
            </c:ext>
          </c:extLst>
        </c:ser>
        <c:ser>
          <c:idx val="3"/>
          <c:order val="3"/>
          <c:tx>
            <c:strRef>
              <c:f>Лист1!$A$162</c:f>
              <c:strCache>
                <c:ptCount val="1"/>
                <c:pt idx="0">
                  <c:v>К-23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Лист1!$B$158:$G$158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Лист1!$B$162:$G$162</c:f>
              <c:numCache>
                <c:formatCode>General</c:formatCode>
                <c:ptCount val="6"/>
                <c:pt idx="0">
                  <c:v>85.8</c:v>
                </c:pt>
                <c:pt idx="1">
                  <c:v>42.8</c:v>
                </c:pt>
                <c:pt idx="2">
                  <c:v>88.3</c:v>
                </c:pt>
                <c:pt idx="3">
                  <c:v>68.5</c:v>
                </c:pt>
                <c:pt idx="4">
                  <c:v>4.0999999999999996</c:v>
                </c:pt>
                <c:pt idx="5">
                  <c:v>75.2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186-4851-9B37-91AF8FC065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864879"/>
        <c:axId val="89877775"/>
        <c:axId val="0"/>
      </c:bar3DChart>
      <c:catAx>
        <c:axId val="89864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7775"/>
        <c:crosses val="autoZero"/>
        <c:auto val="1"/>
        <c:lblAlgn val="ctr"/>
        <c:lblOffset val="100"/>
        <c:noMultiLvlLbl val="0"/>
      </c:catAx>
      <c:valAx>
        <c:axId val="8987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648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i="0"/>
              <a:t>К-31, К-32, К-33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Лист1!$A$167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Лист1!$B$166:$G$166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Лист1!$B$167:$G$167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7148-450C-BFD0-7AD71C5BA87C}"/>
            </c:ext>
          </c:extLst>
        </c:ser>
        <c:ser>
          <c:idx val="1"/>
          <c:order val="1"/>
          <c:tx>
            <c:strRef>
              <c:f>Лист1!$A$168</c:f>
              <c:strCache>
                <c:ptCount val="1"/>
                <c:pt idx="0">
                  <c:v>К-31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Лист1!$B$166:$G$166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Лист1!$B$168:$G$168</c:f>
              <c:numCache>
                <c:formatCode>General</c:formatCode>
                <c:ptCount val="6"/>
                <c:pt idx="0">
                  <c:v>100</c:v>
                </c:pt>
                <c:pt idx="1">
                  <c:v>44.5</c:v>
                </c:pt>
                <c:pt idx="2">
                  <c:v>87.4</c:v>
                </c:pt>
                <c:pt idx="3">
                  <c:v>71</c:v>
                </c:pt>
                <c:pt idx="4">
                  <c:v>4.2</c:v>
                </c:pt>
                <c:pt idx="5">
                  <c:v>74.599999999999994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148-450C-BFD0-7AD71C5BA87C}"/>
            </c:ext>
          </c:extLst>
        </c:ser>
        <c:ser>
          <c:idx val="2"/>
          <c:order val="2"/>
          <c:tx>
            <c:strRef>
              <c:f>Лист1!$A$169</c:f>
              <c:strCache>
                <c:ptCount val="1"/>
                <c:pt idx="0">
                  <c:v>К-32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Лист1!$B$166:$G$166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Лист1!$B$169:$G$169</c:f>
              <c:numCache>
                <c:formatCode>General</c:formatCode>
                <c:ptCount val="6"/>
                <c:pt idx="0">
                  <c:v>100</c:v>
                </c:pt>
                <c:pt idx="1">
                  <c:v>47.4</c:v>
                </c:pt>
                <c:pt idx="2">
                  <c:v>77</c:v>
                </c:pt>
                <c:pt idx="3">
                  <c:v>66.900000000000006</c:v>
                </c:pt>
                <c:pt idx="4">
                  <c:v>4</c:v>
                </c:pt>
                <c:pt idx="5">
                  <c:v>66.8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148-450C-BFD0-7AD71C5BA87C}"/>
            </c:ext>
          </c:extLst>
        </c:ser>
        <c:ser>
          <c:idx val="3"/>
          <c:order val="3"/>
          <c:tx>
            <c:strRef>
              <c:f>Лист1!$A$170</c:f>
              <c:strCache>
                <c:ptCount val="1"/>
                <c:pt idx="0">
                  <c:v>К-33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Лист1!$B$166:$G$166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Лист1!$B$170:$G$170</c:f>
              <c:numCache>
                <c:formatCode>General</c:formatCode>
                <c:ptCount val="6"/>
                <c:pt idx="0">
                  <c:v>84.2</c:v>
                </c:pt>
                <c:pt idx="1">
                  <c:v>52.6</c:v>
                </c:pt>
                <c:pt idx="2">
                  <c:v>81.8</c:v>
                </c:pt>
                <c:pt idx="3">
                  <c:v>70.400000000000006</c:v>
                </c:pt>
                <c:pt idx="4">
                  <c:v>4.0999999999999996</c:v>
                </c:pt>
                <c:pt idx="5">
                  <c:v>72.5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148-450C-BFD0-7AD71C5BA8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3017807"/>
        <c:axId val="173011983"/>
        <c:axId val="0"/>
      </c:bar3DChart>
      <c:catAx>
        <c:axId val="173017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011983"/>
        <c:crosses val="autoZero"/>
        <c:auto val="1"/>
        <c:lblAlgn val="ctr"/>
        <c:lblOffset val="100"/>
        <c:noMultiLvlLbl val="0"/>
      </c:catAx>
      <c:valAx>
        <c:axId val="1730119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017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К-41, К-42, К-43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Лист1!$A$174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Лист1!$B$173:$G$173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Лист1!$B$174:$G$174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F3BE-4396-B193-148710366EA3}"/>
            </c:ext>
          </c:extLst>
        </c:ser>
        <c:ser>
          <c:idx val="1"/>
          <c:order val="1"/>
          <c:tx>
            <c:strRef>
              <c:f>Лист1!$A$175</c:f>
              <c:strCache>
                <c:ptCount val="1"/>
                <c:pt idx="0">
                  <c:v>К-41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Лист1!$B$173:$G$173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Лист1!$B$175:$G$175</c:f>
              <c:numCache>
                <c:formatCode>General</c:formatCode>
                <c:ptCount val="6"/>
                <c:pt idx="0">
                  <c:v>100</c:v>
                </c:pt>
                <c:pt idx="1">
                  <c:v>44.5</c:v>
                </c:pt>
                <c:pt idx="2">
                  <c:v>73.599999999999994</c:v>
                </c:pt>
                <c:pt idx="3">
                  <c:v>73.900000000000006</c:v>
                </c:pt>
                <c:pt idx="4">
                  <c:v>4.2</c:v>
                </c:pt>
                <c:pt idx="5">
                  <c:v>68.5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3BE-4396-B193-148710366EA3}"/>
            </c:ext>
          </c:extLst>
        </c:ser>
        <c:ser>
          <c:idx val="2"/>
          <c:order val="2"/>
          <c:tx>
            <c:strRef>
              <c:f>Лист1!$A$176</c:f>
              <c:strCache>
                <c:ptCount val="1"/>
                <c:pt idx="0">
                  <c:v>К-42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Лист1!$B$173:$G$173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Лист1!$B$176:$G$176</c:f>
              <c:numCache>
                <c:formatCode>General</c:formatCode>
                <c:ptCount val="6"/>
                <c:pt idx="0">
                  <c:v>80.099999999999994</c:v>
                </c:pt>
                <c:pt idx="1">
                  <c:v>47.6</c:v>
                </c:pt>
                <c:pt idx="2">
                  <c:v>81</c:v>
                </c:pt>
                <c:pt idx="3">
                  <c:v>71.599999999999994</c:v>
                </c:pt>
                <c:pt idx="4">
                  <c:v>4.0999999999999996</c:v>
                </c:pt>
                <c:pt idx="5">
                  <c:v>72.5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BE-4396-B193-148710366EA3}"/>
            </c:ext>
          </c:extLst>
        </c:ser>
        <c:ser>
          <c:idx val="3"/>
          <c:order val="3"/>
          <c:tx>
            <c:strRef>
              <c:f>Лист1!$A$177</c:f>
              <c:strCache>
                <c:ptCount val="1"/>
                <c:pt idx="0">
                  <c:v>К-43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Лист1!$B$173:$G$173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Лист1!$B$177:$G$177</c:f>
              <c:numCache>
                <c:formatCode>General</c:formatCode>
                <c:ptCount val="6"/>
                <c:pt idx="0">
                  <c:v>100</c:v>
                </c:pt>
                <c:pt idx="1">
                  <c:v>70.599999999999994</c:v>
                </c:pt>
                <c:pt idx="2">
                  <c:v>89.7</c:v>
                </c:pt>
                <c:pt idx="3">
                  <c:v>82</c:v>
                </c:pt>
                <c:pt idx="4">
                  <c:v>4.5</c:v>
                </c:pt>
                <c:pt idx="5">
                  <c:v>82.5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3BE-4396-B193-148710366E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8957807"/>
        <c:axId val="208960303"/>
        <c:axId val="0"/>
      </c:bar3DChart>
      <c:catAx>
        <c:axId val="208957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60303"/>
        <c:crosses val="autoZero"/>
        <c:auto val="1"/>
        <c:lblAlgn val="ctr"/>
        <c:lblOffset val="100"/>
        <c:noMultiLvlLbl val="0"/>
      </c:catAx>
      <c:valAx>
        <c:axId val="2089603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57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Лист1!$A$195</c:f>
              <c:strCache>
                <c:ptCount val="1"/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elete val="1"/>
          </c:dLbls>
          <c:cat>
            <c:strRef>
              <c:f>Лист1!$B$194:$G$194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Лист1!$B$195:$G$195</c:f>
              <c:numCache>
                <c:formatCode>General</c:formatCode>
                <c:ptCount val="6"/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5E-4594-A278-83BC79F0F8A6}"/>
            </c:ext>
          </c:extLst>
        </c:ser>
        <c:ser>
          <c:idx val="1"/>
          <c:order val="1"/>
          <c:tx>
            <c:strRef>
              <c:f>Лист1!$A$196</c:f>
              <c:strCache>
                <c:ptCount val="1"/>
                <c:pt idx="0">
                  <c:v>П-1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Лист1!$B$194:$G$194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   СОУ</c:v>
                </c:pt>
                <c:pt idx="4">
                  <c:v>Средний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Лист1!$B$196:$G$196</c:f>
              <c:numCache>
                <c:formatCode>General</c:formatCode>
                <c:ptCount val="6"/>
                <c:pt idx="0">
                  <c:v>80</c:v>
                </c:pt>
                <c:pt idx="1">
                  <c:v>30</c:v>
                </c:pt>
                <c:pt idx="2">
                  <c:v>76.2</c:v>
                </c:pt>
                <c:pt idx="3">
                  <c:v>70.2</c:v>
                </c:pt>
                <c:pt idx="4">
                  <c:v>4.0999999999999996</c:v>
                </c:pt>
                <c:pt idx="5">
                  <c:v>68.7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5E-4594-A278-83BC79F0F8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3012399"/>
        <c:axId val="173011151"/>
        <c:axId val="0"/>
      </c:bar3DChart>
      <c:catAx>
        <c:axId val="1730123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011151"/>
        <c:crosses val="autoZero"/>
        <c:auto val="1"/>
        <c:lblAlgn val="ctr"/>
        <c:lblOffset val="100"/>
        <c:noMultiLvlLbl val="0"/>
      </c:catAx>
      <c:valAx>
        <c:axId val="1730111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01239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ОТЛИЧНИКИ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Лист1!$A$201:$A$236</c:f>
              <c:strCache>
                <c:ptCount val="36"/>
                <c:pt idx="0">
                  <c:v>К-1</c:v>
                </c:pt>
                <c:pt idx="1">
                  <c:v>К-2</c:v>
                </c:pt>
                <c:pt idx="2">
                  <c:v>К-21</c:v>
                </c:pt>
                <c:pt idx="3">
                  <c:v>К-22</c:v>
                </c:pt>
                <c:pt idx="4">
                  <c:v>К-23</c:v>
                </c:pt>
                <c:pt idx="5">
                  <c:v>К-31</c:v>
                </c:pt>
                <c:pt idx="6">
                  <c:v>К-32</c:v>
                </c:pt>
                <c:pt idx="7">
                  <c:v>К-33</c:v>
                </c:pt>
                <c:pt idx="8">
                  <c:v>К-41</c:v>
                </c:pt>
                <c:pt idx="9">
                  <c:v>К-42</c:v>
                </c:pt>
                <c:pt idx="10">
                  <c:v>К-43</c:v>
                </c:pt>
                <c:pt idx="11">
                  <c:v>Пд-1</c:v>
                </c:pt>
                <c:pt idx="12">
                  <c:v>Пд-2</c:v>
                </c:pt>
                <c:pt idx="13">
                  <c:v>Пд-21</c:v>
                </c:pt>
                <c:pt idx="14">
                  <c:v>Пд-22</c:v>
                </c:pt>
                <c:pt idx="15">
                  <c:v>Пд-24</c:v>
                </c:pt>
                <c:pt idx="16">
                  <c:v>Пд-31</c:v>
                </c:pt>
                <c:pt idx="17">
                  <c:v>Пд-32</c:v>
                </c:pt>
                <c:pt idx="18">
                  <c:v>Пд-41</c:v>
                </c:pt>
                <c:pt idx="19">
                  <c:v>Пд-42</c:v>
                </c:pt>
                <c:pt idx="20">
                  <c:v>Пд-3</c:v>
                </c:pt>
                <c:pt idx="21">
                  <c:v>Пд-23</c:v>
                </c:pt>
                <c:pt idx="22">
                  <c:v>Пд-33</c:v>
                </c:pt>
                <c:pt idx="23">
                  <c:v>М-41</c:v>
                </c:pt>
                <c:pt idx="24">
                  <c:v>Т-1</c:v>
                </c:pt>
                <c:pt idx="25">
                  <c:v>Т-21</c:v>
                </c:pt>
                <c:pt idx="26">
                  <c:v>Тв-1</c:v>
                </c:pt>
                <c:pt idx="27">
                  <c:v>Тв-21</c:v>
                </c:pt>
                <c:pt idx="28">
                  <c:v>Тв-22</c:v>
                </c:pt>
                <c:pt idx="29">
                  <c:v>Тв-31</c:v>
                </c:pt>
                <c:pt idx="30">
                  <c:v>Тв-32</c:v>
                </c:pt>
                <c:pt idx="31">
                  <c:v>Бд-1</c:v>
                </c:pt>
                <c:pt idx="32">
                  <c:v>Бд-21</c:v>
                </c:pt>
                <c:pt idx="33">
                  <c:v>Бд-31</c:v>
                </c:pt>
                <c:pt idx="34">
                  <c:v>Л-1</c:v>
                </c:pt>
                <c:pt idx="35">
                  <c:v>П-1</c:v>
                </c:pt>
              </c:strCache>
            </c:strRef>
          </c:cat>
          <c:val>
            <c:numRef>
              <c:f>Лист1!$B$201:$B$236</c:f>
              <c:numCache>
                <c:formatCode>General</c:formatCode>
                <c:ptCount val="36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4</c:v>
                </c:pt>
                <c:pt idx="9">
                  <c:v>2</c:v>
                </c:pt>
                <c:pt idx="10">
                  <c:v>3</c:v>
                </c:pt>
                <c:pt idx="11">
                  <c:v>3</c:v>
                </c:pt>
                <c:pt idx="12">
                  <c:v>0</c:v>
                </c:pt>
                <c:pt idx="13">
                  <c:v>4</c:v>
                </c:pt>
                <c:pt idx="14">
                  <c:v>2</c:v>
                </c:pt>
                <c:pt idx="15">
                  <c:v>0</c:v>
                </c:pt>
                <c:pt idx="16">
                  <c:v>3</c:v>
                </c:pt>
                <c:pt idx="17">
                  <c:v>7</c:v>
                </c:pt>
                <c:pt idx="18">
                  <c:v>10</c:v>
                </c:pt>
                <c:pt idx="19">
                  <c:v>0</c:v>
                </c:pt>
                <c:pt idx="20">
                  <c:v>0</c:v>
                </c:pt>
                <c:pt idx="21">
                  <c:v>4</c:v>
                </c:pt>
                <c:pt idx="22">
                  <c:v>4</c:v>
                </c:pt>
                <c:pt idx="23">
                  <c:v>5</c:v>
                </c:pt>
                <c:pt idx="24">
                  <c:v>1</c:v>
                </c:pt>
                <c:pt idx="25">
                  <c:v>1</c:v>
                </c:pt>
                <c:pt idx="26">
                  <c:v>4</c:v>
                </c:pt>
                <c:pt idx="27">
                  <c:v>3</c:v>
                </c:pt>
                <c:pt idx="28">
                  <c:v>0</c:v>
                </c:pt>
                <c:pt idx="29">
                  <c:v>7</c:v>
                </c:pt>
                <c:pt idx="30">
                  <c:v>7</c:v>
                </c:pt>
                <c:pt idx="31">
                  <c:v>2</c:v>
                </c:pt>
                <c:pt idx="32">
                  <c:v>5</c:v>
                </c:pt>
                <c:pt idx="33">
                  <c:v>2</c:v>
                </c:pt>
                <c:pt idx="34">
                  <c:v>3</c:v>
                </c:pt>
                <c:pt idx="3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C51-4BDE-8C03-41668E05A3C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92172207"/>
        <c:axId val="292171791"/>
      </c:lineChart>
      <c:catAx>
        <c:axId val="292172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1791"/>
        <c:crosses val="autoZero"/>
        <c:auto val="1"/>
        <c:lblAlgn val="ctr"/>
        <c:lblOffset val="100"/>
        <c:noMultiLvlLbl val="0"/>
      </c:catAx>
      <c:valAx>
        <c:axId val="292171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2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/>
              <a:t>УДАРНИКИ (на "4" и "5")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Лист1!$A$240:$A$275</c:f>
              <c:strCache>
                <c:ptCount val="36"/>
                <c:pt idx="0">
                  <c:v>К-1</c:v>
                </c:pt>
                <c:pt idx="1">
                  <c:v>К-2</c:v>
                </c:pt>
                <c:pt idx="2">
                  <c:v>К-21</c:v>
                </c:pt>
                <c:pt idx="3">
                  <c:v>К-22</c:v>
                </c:pt>
                <c:pt idx="4">
                  <c:v>К-23</c:v>
                </c:pt>
                <c:pt idx="5">
                  <c:v>К-31</c:v>
                </c:pt>
                <c:pt idx="6">
                  <c:v>К-32</c:v>
                </c:pt>
                <c:pt idx="7">
                  <c:v>К-33</c:v>
                </c:pt>
                <c:pt idx="8">
                  <c:v>К-41</c:v>
                </c:pt>
                <c:pt idx="9">
                  <c:v>К-42</c:v>
                </c:pt>
                <c:pt idx="10">
                  <c:v>К-43</c:v>
                </c:pt>
                <c:pt idx="11">
                  <c:v>Пд-1</c:v>
                </c:pt>
                <c:pt idx="12">
                  <c:v>Пд-2</c:v>
                </c:pt>
                <c:pt idx="13">
                  <c:v>Пд-21</c:v>
                </c:pt>
                <c:pt idx="14">
                  <c:v>Пд-22</c:v>
                </c:pt>
                <c:pt idx="15">
                  <c:v>Пд-24</c:v>
                </c:pt>
                <c:pt idx="16">
                  <c:v>Пд-31</c:v>
                </c:pt>
                <c:pt idx="17">
                  <c:v>Пд-32</c:v>
                </c:pt>
                <c:pt idx="18">
                  <c:v>Пд-41</c:v>
                </c:pt>
                <c:pt idx="19">
                  <c:v>Пд-42</c:v>
                </c:pt>
                <c:pt idx="20">
                  <c:v>Пд-3</c:v>
                </c:pt>
                <c:pt idx="21">
                  <c:v>Пд-23</c:v>
                </c:pt>
                <c:pt idx="22">
                  <c:v>Пд-33</c:v>
                </c:pt>
                <c:pt idx="23">
                  <c:v>М-41</c:v>
                </c:pt>
                <c:pt idx="24">
                  <c:v>Т-1</c:v>
                </c:pt>
                <c:pt idx="25">
                  <c:v>Т-21</c:v>
                </c:pt>
                <c:pt idx="26">
                  <c:v>Тв-1</c:v>
                </c:pt>
                <c:pt idx="27">
                  <c:v>Тв-21</c:v>
                </c:pt>
                <c:pt idx="28">
                  <c:v>Тв-22</c:v>
                </c:pt>
                <c:pt idx="29">
                  <c:v>Тв-31</c:v>
                </c:pt>
                <c:pt idx="30">
                  <c:v>Тв-32</c:v>
                </c:pt>
                <c:pt idx="31">
                  <c:v>Бд-1</c:v>
                </c:pt>
                <c:pt idx="32">
                  <c:v>Бд-21</c:v>
                </c:pt>
                <c:pt idx="33">
                  <c:v>Бд-31</c:v>
                </c:pt>
                <c:pt idx="34">
                  <c:v>Л-1</c:v>
                </c:pt>
                <c:pt idx="35">
                  <c:v>П-1</c:v>
                </c:pt>
              </c:strCache>
            </c:strRef>
          </c:cat>
          <c:val>
            <c:numRef>
              <c:f>Лист1!$B$240:$B$275</c:f>
              <c:numCache>
                <c:formatCode>General</c:formatCode>
                <c:ptCount val="36"/>
                <c:pt idx="0">
                  <c:v>5</c:v>
                </c:pt>
                <c:pt idx="1">
                  <c:v>12</c:v>
                </c:pt>
                <c:pt idx="2">
                  <c:v>11</c:v>
                </c:pt>
                <c:pt idx="3">
                  <c:v>10</c:v>
                </c:pt>
                <c:pt idx="4">
                  <c:v>6</c:v>
                </c:pt>
                <c:pt idx="5">
                  <c:v>6</c:v>
                </c:pt>
                <c:pt idx="6">
                  <c:v>8</c:v>
                </c:pt>
                <c:pt idx="7">
                  <c:v>9</c:v>
                </c:pt>
                <c:pt idx="8">
                  <c:v>4</c:v>
                </c:pt>
                <c:pt idx="9">
                  <c:v>8</c:v>
                </c:pt>
                <c:pt idx="10">
                  <c:v>9</c:v>
                </c:pt>
                <c:pt idx="11">
                  <c:v>17</c:v>
                </c:pt>
                <c:pt idx="12">
                  <c:v>3</c:v>
                </c:pt>
                <c:pt idx="13">
                  <c:v>12</c:v>
                </c:pt>
                <c:pt idx="14">
                  <c:v>12</c:v>
                </c:pt>
                <c:pt idx="15">
                  <c:v>8</c:v>
                </c:pt>
                <c:pt idx="16">
                  <c:v>13</c:v>
                </c:pt>
                <c:pt idx="17">
                  <c:v>12</c:v>
                </c:pt>
                <c:pt idx="18">
                  <c:v>14</c:v>
                </c:pt>
                <c:pt idx="19">
                  <c:v>8</c:v>
                </c:pt>
                <c:pt idx="20">
                  <c:v>10</c:v>
                </c:pt>
                <c:pt idx="21">
                  <c:v>10</c:v>
                </c:pt>
                <c:pt idx="22">
                  <c:v>8</c:v>
                </c:pt>
                <c:pt idx="23">
                  <c:v>11</c:v>
                </c:pt>
                <c:pt idx="24">
                  <c:v>3</c:v>
                </c:pt>
                <c:pt idx="25">
                  <c:v>8</c:v>
                </c:pt>
                <c:pt idx="26">
                  <c:v>12</c:v>
                </c:pt>
                <c:pt idx="27">
                  <c:v>15</c:v>
                </c:pt>
                <c:pt idx="28">
                  <c:v>6</c:v>
                </c:pt>
                <c:pt idx="29">
                  <c:v>6</c:v>
                </c:pt>
                <c:pt idx="30">
                  <c:v>7</c:v>
                </c:pt>
                <c:pt idx="31">
                  <c:v>1</c:v>
                </c:pt>
                <c:pt idx="32">
                  <c:v>13</c:v>
                </c:pt>
                <c:pt idx="33">
                  <c:v>1</c:v>
                </c:pt>
                <c:pt idx="34">
                  <c:v>12</c:v>
                </c:pt>
                <c:pt idx="35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84-40BC-9570-8706664F15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5483199"/>
        <c:axId val="345486527"/>
      </c:lineChart>
      <c:catAx>
        <c:axId val="3454831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5486527"/>
        <c:crosses val="autoZero"/>
        <c:auto val="1"/>
        <c:lblAlgn val="ctr"/>
        <c:lblOffset val="100"/>
        <c:noMultiLvlLbl val="0"/>
      </c:catAx>
      <c:valAx>
        <c:axId val="345486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54831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Успеваемость качественная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317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Лист1!$A$9:$F$9</c:f>
              <c:strCache>
                <c:ptCount val="6"/>
                <c:pt idx="0">
                  <c:v>2018/19</c:v>
                </c:pt>
                <c:pt idx="1">
                  <c:v>2019/20</c:v>
                </c:pt>
                <c:pt idx="2">
                  <c:v>2020/21</c:v>
                </c:pt>
                <c:pt idx="3">
                  <c:v>2021/22</c:v>
                </c:pt>
                <c:pt idx="4">
                  <c:v>2022/23</c:v>
                </c:pt>
                <c:pt idx="5">
                  <c:v>2023/24</c:v>
                </c:pt>
              </c:strCache>
            </c:strRef>
          </c:cat>
          <c:val>
            <c:numRef>
              <c:f>Лист1!$A$10:$F$10</c:f>
              <c:numCache>
                <c:formatCode>General</c:formatCode>
                <c:ptCount val="6"/>
                <c:pt idx="0">
                  <c:v>43.7</c:v>
                </c:pt>
                <c:pt idx="1">
                  <c:v>46.7</c:v>
                </c:pt>
                <c:pt idx="2">
                  <c:v>45.7</c:v>
                </c:pt>
                <c:pt idx="3">
                  <c:v>52</c:v>
                </c:pt>
                <c:pt idx="4">
                  <c:v>54</c:v>
                </c:pt>
                <c:pt idx="5">
                  <c:v>51.8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F4D-4654-B478-0F8700E90A2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69675119"/>
        <c:axId val="1069671375"/>
      </c:lineChart>
      <c:catAx>
        <c:axId val="1069675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069671375"/>
        <c:crosses val="autoZero"/>
        <c:auto val="1"/>
        <c:lblAlgn val="ctr"/>
        <c:lblOffset val="100"/>
        <c:noMultiLvlLbl val="0"/>
      </c:catAx>
      <c:valAx>
        <c:axId val="1069671375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06967511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С одной "3"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Лист1!$A$278:$A$313</c:f>
              <c:strCache>
                <c:ptCount val="36"/>
                <c:pt idx="0">
                  <c:v>К-1</c:v>
                </c:pt>
                <c:pt idx="1">
                  <c:v>К-2</c:v>
                </c:pt>
                <c:pt idx="2">
                  <c:v>К-21</c:v>
                </c:pt>
                <c:pt idx="3">
                  <c:v>К-22</c:v>
                </c:pt>
                <c:pt idx="4">
                  <c:v>К-23</c:v>
                </c:pt>
                <c:pt idx="5">
                  <c:v>К-31</c:v>
                </c:pt>
                <c:pt idx="6">
                  <c:v>К-32</c:v>
                </c:pt>
                <c:pt idx="7">
                  <c:v>К-33</c:v>
                </c:pt>
                <c:pt idx="8">
                  <c:v>К-41</c:v>
                </c:pt>
                <c:pt idx="9">
                  <c:v>К-42</c:v>
                </c:pt>
                <c:pt idx="10">
                  <c:v>К-43</c:v>
                </c:pt>
                <c:pt idx="11">
                  <c:v>Пд-1</c:v>
                </c:pt>
                <c:pt idx="12">
                  <c:v>Пд-2</c:v>
                </c:pt>
                <c:pt idx="13">
                  <c:v>Пд-21</c:v>
                </c:pt>
                <c:pt idx="14">
                  <c:v>Пд-22</c:v>
                </c:pt>
                <c:pt idx="15">
                  <c:v>Пд-24</c:v>
                </c:pt>
                <c:pt idx="16">
                  <c:v>Пд-31</c:v>
                </c:pt>
                <c:pt idx="17">
                  <c:v>Пд-32</c:v>
                </c:pt>
                <c:pt idx="18">
                  <c:v>Пд-41</c:v>
                </c:pt>
                <c:pt idx="19">
                  <c:v>Пд-42</c:v>
                </c:pt>
                <c:pt idx="20">
                  <c:v>Пд-3</c:v>
                </c:pt>
                <c:pt idx="21">
                  <c:v>Пд-23</c:v>
                </c:pt>
                <c:pt idx="22">
                  <c:v>Пд-33</c:v>
                </c:pt>
                <c:pt idx="23">
                  <c:v>М-41</c:v>
                </c:pt>
                <c:pt idx="24">
                  <c:v>Т-1</c:v>
                </c:pt>
                <c:pt idx="25">
                  <c:v>Т-21</c:v>
                </c:pt>
                <c:pt idx="26">
                  <c:v>Тв-1</c:v>
                </c:pt>
                <c:pt idx="27">
                  <c:v>Тв-21</c:v>
                </c:pt>
                <c:pt idx="28">
                  <c:v>Тв-22</c:v>
                </c:pt>
                <c:pt idx="29">
                  <c:v>Тв-31</c:v>
                </c:pt>
                <c:pt idx="30">
                  <c:v>Тв-32</c:v>
                </c:pt>
                <c:pt idx="31">
                  <c:v>Бд-1</c:v>
                </c:pt>
                <c:pt idx="32">
                  <c:v>Бд-21</c:v>
                </c:pt>
                <c:pt idx="33">
                  <c:v>Бд-31</c:v>
                </c:pt>
                <c:pt idx="34">
                  <c:v>Л-1</c:v>
                </c:pt>
                <c:pt idx="35">
                  <c:v>П-1</c:v>
                </c:pt>
              </c:strCache>
            </c:strRef>
          </c:cat>
          <c:val>
            <c:numRef>
              <c:f>Лист1!$B$278:$B$313</c:f>
              <c:numCache>
                <c:formatCode>General</c:formatCode>
                <c:ptCount val="36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3</c:v>
                </c:pt>
                <c:pt idx="12">
                  <c:v>3</c:v>
                </c:pt>
                <c:pt idx="13">
                  <c:v>2</c:v>
                </c:pt>
                <c:pt idx="14">
                  <c:v>2</c:v>
                </c:pt>
                <c:pt idx="15">
                  <c:v>4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4</c:v>
                </c:pt>
                <c:pt idx="21">
                  <c:v>1</c:v>
                </c:pt>
                <c:pt idx="22">
                  <c:v>2</c:v>
                </c:pt>
                <c:pt idx="23">
                  <c:v>1</c:v>
                </c:pt>
                <c:pt idx="24">
                  <c:v>6</c:v>
                </c:pt>
                <c:pt idx="25">
                  <c:v>0</c:v>
                </c:pt>
                <c:pt idx="26">
                  <c:v>1</c:v>
                </c:pt>
                <c:pt idx="27">
                  <c:v>0</c:v>
                </c:pt>
                <c:pt idx="28">
                  <c:v>2</c:v>
                </c:pt>
                <c:pt idx="29">
                  <c:v>1</c:v>
                </c:pt>
                <c:pt idx="30">
                  <c:v>1</c:v>
                </c:pt>
                <c:pt idx="31">
                  <c:v>3</c:v>
                </c:pt>
                <c:pt idx="32">
                  <c:v>2</c:v>
                </c:pt>
                <c:pt idx="33">
                  <c:v>1</c:v>
                </c:pt>
                <c:pt idx="34">
                  <c:v>1</c:v>
                </c:pt>
                <c:pt idx="3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2EB-46F0-B8B4-C106DBD6BD06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07262207"/>
        <c:axId val="207273439"/>
      </c:lineChart>
      <c:catAx>
        <c:axId val="2072622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73439"/>
        <c:crosses val="autoZero"/>
        <c:auto val="1"/>
        <c:lblAlgn val="ctr"/>
        <c:lblOffset val="100"/>
        <c:noMultiLvlLbl val="0"/>
      </c:catAx>
      <c:valAx>
        <c:axId val="2072734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622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Неуспевающие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Лист1!$A$316:$A$351</c:f>
              <c:strCache>
                <c:ptCount val="36"/>
                <c:pt idx="0">
                  <c:v>К-1</c:v>
                </c:pt>
                <c:pt idx="1">
                  <c:v>К-2</c:v>
                </c:pt>
                <c:pt idx="2">
                  <c:v>К-21</c:v>
                </c:pt>
                <c:pt idx="3">
                  <c:v>К-22</c:v>
                </c:pt>
                <c:pt idx="4">
                  <c:v>К-23</c:v>
                </c:pt>
                <c:pt idx="5">
                  <c:v>К-31</c:v>
                </c:pt>
                <c:pt idx="6">
                  <c:v>К-32</c:v>
                </c:pt>
                <c:pt idx="7">
                  <c:v>К-33</c:v>
                </c:pt>
                <c:pt idx="8">
                  <c:v>К-41</c:v>
                </c:pt>
                <c:pt idx="9">
                  <c:v>К-42</c:v>
                </c:pt>
                <c:pt idx="10">
                  <c:v>К-43</c:v>
                </c:pt>
                <c:pt idx="11">
                  <c:v>Пд-1</c:v>
                </c:pt>
                <c:pt idx="12">
                  <c:v>Пд-2</c:v>
                </c:pt>
                <c:pt idx="13">
                  <c:v>Пд-21</c:v>
                </c:pt>
                <c:pt idx="14">
                  <c:v>Пд-22</c:v>
                </c:pt>
                <c:pt idx="15">
                  <c:v>Пд-24</c:v>
                </c:pt>
                <c:pt idx="16">
                  <c:v>Пд-31</c:v>
                </c:pt>
                <c:pt idx="17">
                  <c:v>Пд-32</c:v>
                </c:pt>
                <c:pt idx="18">
                  <c:v>Пд-41</c:v>
                </c:pt>
                <c:pt idx="19">
                  <c:v>Пд-42</c:v>
                </c:pt>
                <c:pt idx="20">
                  <c:v>Пд-3</c:v>
                </c:pt>
                <c:pt idx="21">
                  <c:v>Пд-23</c:v>
                </c:pt>
                <c:pt idx="22">
                  <c:v>Пд-33</c:v>
                </c:pt>
                <c:pt idx="23">
                  <c:v>М-41</c:v>
                </c:pt>
                <c:pt idx="24">
                  <c:v>Т-1</c:v>
                </c:pt>
                <c:pt idx="25">
                  <c:v>Т-21</c:v>
                </c:pt>
                <c:pt idx="26">
                  <c:v>Тв-1</c:v>
                </c:pt>
                <c:pt idx="27">
                  <c:v>Тв-21</c:v>
                </c:pt>
                <c:pt idx="28">
                  <c:v>Тв-22</c:v>
                </c:pt>
                <c:pt idx="29">
                  <c:v>Тв-31</c:v>
                </c:pt>
                <c:pt idx="30">
                  <c:v>Тв-32</c:v>
                </c:pt>
                <c:pt idx="31">
                  <c:v>Бд-1</c:v>
                </c:pt>
                <c:pt idx="32">
                  <c:v>Бд-21</c:v>
                </c:pt>
                <c:pt idx="33">
                  <c:v>Бд-31</c:v>
                </c:pt>
                <c:pt idx="34">
                  <c:v>Л-1</c:v>
                </c:pt>
                <c:pt idx="35">
                  <c:v>П-1</c:v>
                </c:pt>
              </c:strCache>
            </c:strRef>
          </c:cat>
          <c:val>
            <c:numRef>
              <c:f>Лист1!$B$316:$B$351</c:f>
              <c:numCache>
                <c:formatCode>General</c:formatCode>
                <c:ptCount val="36"/>
                <c:pt idx="0">
                  <c:v>2</c:v>
                </c:pt>
                <c:pt idx="1">
                  <c:v>0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3</c:v>
                </c:pt>
                <c:pt idx="8">
                  <c:v>0</c:v>
                </c:pt>
                <c:pt idx="9">
                  <c:v>3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0</c:v>
                </c:pt>
                <c:pt idx="14">
                  <c:v>3</c:v>
                </c:pt>
                <c:pt idx="15">
                  <c:v>4</c:v>
                </c:pt>
                <c:pt idx="16">
                  <c:v>2</c:v>
                </c:pt>
                <c:pt idx="17">
                  <c:v>1</c:v>
                </c:pt>
                <c:pt idx="18">
                  <c:v>0</c:v>
                </c:pt>
                <c:pt idx="19">
                  <c:v>2</c:v>
                </c:pt>
                <c:pt idx="20">
                  <c:v>2</c:v>
                </c:pt>
                <c:pt idx="21">
                  <c:v>0</c:v>
                </c:pt>
                <c:pt idx="22">
                  <c:v>1</c:v>
                </c:pt>
                <c:pt idx="23">
                  <c:v>1</c:v>
                </c:pt>
                <c:pt idx="24">
                  <c:v>0</c:v>
                </c:pt>
                <c:pt idx="25">
                  <c:v>0</c:v>
                </c:pt>
                <c:pt idx="26">
                  <c:v>7</c:v>
                </c:pt>
                <c:pt idx="27">
                  <c:v>1</c:v>
                </c:pt>
                <c:pt idx="28">
                  <c:v>4</c:v>
                </c:pt>
                <c:pt idx="29">
                  <c:v>0</c:v>
                </c:pt>
                <c:pt idx="30">
                  <c:v>2</c:v>
                </c:pt>
                <c:pt idx="31">
                  <c:v>3</c:v>
                </c:pt>
                <c:pt idx="32">
                  <c:v>0</c:v>
                </c:pt>
                <c:pt idx="33">
                  <c:v>0</c:v>
                </c:pt>
                <c:pt idx="34">
                  <c:v>4</c:v>
                </c:pt>
                <c:pt idx="3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FF-4842-A092-A7C9467F3AE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45506079"/>
        <c:axId val="345488607"/>
      </c:lineChart>
      <c:catAx>
        <c:axId val="3455060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5488607"/>
        <c:crosses val="autoZero"/>
        <c:auto val="1"/>
        <c:lblAlgn val="ctr"/>
        <c:lblOffset val="100"/>
        <c:noMultiLvlLbl val="0"/>
      </c:catAx>
      <c:valAx>
        <c:axId val="3454886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455060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dkEdge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A6F9-47E6-811A-C1E86BF7F02E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dkEdge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A6F9-47E6-811A-C1E86BF7F02E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dkEdge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A6F9-47E6-811A-C1E86BF7F02E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l"/>
              </a:scene3d>
              <a:sp3d prstMaterial="dkEdge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A6F9-47E6-811A-C1E86BF7F02E}"/>
              </c:ext>
            </c:extLst>
          </c:dPt>
          <c:dLbls>
            <c:dLbl>
              <c:idx val="0"/>
              <c:layout>
                <c:manualLayout>
                  <c:x val="-4.8285214348206471E-3"/>
                  <c:y val="5.13196267133275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6F9-47E6-811A-C1E86BF7F02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6F9-47E6-811A-C1E86BF7F02E}"/>
                </c:ext>
              </c:extLst>
            </c:dLbl>
            <c:dLbl>
              <c:idx val="2"/>
              <c:layout>
                <c:manualLayout>
                  <c:x val="-1.5164807524059493E-2"/>
                  <c:y val="4.7363662875473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6F9-47E6-811A-C1E86BF7F02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6F9-47E6-811A-C1E86BF7F0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Лист1!$A$356:$D$356</c:f>
              <c:strCache>
                <c:ptCount val="4"/>
                <c:pt idx="0">
                  <c:v>Отличники</c:v>
                </c:pt>
                <c:pt idx="1">
                  <c:v>Ударники</c:v>
                </c:pt>
                <c:pt idx="2">
                  <c:v>С одной «3»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Лист1!$A$357:$D$357</c:f>
              <c:numCache>
                <c:formatCode>0.00%</c:formatCode>
                <c:ptCount val="4"/>
                <c:pt idx="0">
                  <c:v>0.124</c:v>
                </c:pt>
                <c:pt idx="1">
                  <c:v>0.41499999999999998</c:v>
                </c:pt>
                <c:pt idx="2">
                  <c:v>9.0999999999999998E-2</c:v>
                </c:pt>
                <c:pt idx="3">
                  <c:v>7.4999999999999997E-2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6F9-47E6-811A-C1E86BF7F02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Лист1!$B$30:$B$31</c:f>
              <c:strCache>
                <c:ptCount val="2"/>
                <c:pt idx="1">
                  <c:v>Абсолютная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7000"/>
                    <a:satMod val="100000"/>
                    <a:lumMod val="102000"/>
                  </a:schemeClr>
                </a:gs>
                <a:gs pos="50000">
                  <a:schemeClr val="accent1">
                    <a:shade val="100000"/>
                    <a:satMod val="103000"/>
                    <a:lumMod val="100000"/>
                  </a:schemeClr>
                </a:gs>
                <a:gs pos="100000">
                  <a:schemeClr val="accent1">
                    <a:shade val="93000"/>
                    <a:satMod val="11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l"/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Лист1!$A$32:$A$39</c:f>
              <c:strCache>
                <c:ptCount val="8"/>
                <c:pt idx="0">
                  <c:v>43.02.15 </c:v>
                </c:pt>
                <c:pt idx="1">
                  <c:v>43.02.01 </c:v>
                </c:pt>
                <c:pt idx="2">
                  <c:v>43.02.16</c:v>
                </c:pt>
                <c:pt idx="3">
                  <c:v>38.02.03 </c:v>
                </c:pt>
                <c:pt idx="4">
                  <c:v>38.02.05 </c:v>
                </c:pt>
                <c:pt idx="5">
                  <c:v>38.02.07 </c:v>
                </c:pt>
                <c:pt idx="6">
                  <c:v>43.01.09 </c:v>
                </c:pt>
                <c:pt idx="7">
                  <c:v>38.01.02 </c:v>
                </c:pt>
              </c:strCache>
            </c:strRef>
          </c:cat>
          <c:val>
            <c:numRef>
              <c:f>Лист1!$B$32:$B$39</c:f>
              <c:numCache>
                <c:formatCode>General</c:formatCode>
                <c:ptCount val="8"/>
                <c:pt idx="0">
                  <c:v>93.7</c:v>
                </c:pt>
                <c:pt idx="1">
                  <c:v>95.6</c:v>
                </c:pt>
                <c:pt idx="2">
                  <c:v>100</c:v>
                </c:pt>
                <c:pt idx="3">
                  <c:v>83.4</c:v>
                </c:pt>
                <c:pt idx="4">
                  <c:v>88.3</c:v>
                </c:pt>
                <c:pt idx="5">
                  <c:v>94.1</c:v>
                </c:pt>
                <c:pt idx="6">
                  <c:v>94.4</c:v>
                </c:pt>
                <c:pt idx="7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D4-493F-A4AA-25452DAF43CD}"/>
            </c:ext>
          </c:extLst>
        </c:ser>
        <c:ser>
          <c:idx val="1"/>
          <c:order val="1"/>
          <c:tx>
            <c:strRef>
              <c:f>Лист1!$C$30:$C$31</c:f>
              <c:strCache>
                <c:ptCount val="2"/>
                <c:pt idx="1">
                  <c:v>Качественная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7000"/>
                    <a:satMod val="100000"/>
                    <a:lumMod val="102000"/>
                  </a:schemeClr>
                </a:gs>
                <a:gs pos="50000">
                  <a:schemeClr val="accent3">
                    <a:shade val="100000"/>
                    <a:satMod val="103000"/>
                    <a:lumMod val="100000"/>
                  </a:schemeClr>
                </a:gs>
                <a:gs pos="100000">
                  <a:schemeClr val="accent3">
                    <a:shade val="93000"/>
                    <a:satMod val="11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l"/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Лист1!$A$32:$A$39</c:f>
              <c:strCache>
                <c:ptCount val="8"/>
                <c:pt idx="0">
                  <c:v>43.02.15 </c:v>
                </c:pt>
                <c:pt idx="1">
                  <c:v>43.02.01 </c:v>
                </c:pt>
                <c:pt idx="2">
                  <c:v>43.02.16</c:v>
                </c:pt>
                <c:pt idx="3">
                  <c:v>38.02.03 </c:v>
                </c:pt>
                <c:pt idx="4">
                  <c:v>38.02.05 </c:v>
                </c:pt>
                <c:pt idx="5">
                  <c:v>38.02.07 </c:v>
                </c:pt>
                <c:pt idx="6">
                  <c:v>43.01.09 </c:v>
                </c:pt>
                <c:pt idx="7">
                  <c:v>38.01.02 </c:v>
                </c:pt>
              </c:strCache>
            </c:strRef>
          </c:cat>
          <c:val>
            <c:numRef>
              <c:f>Лист1!$C$32:$C$39</c:f>
              <c:numCache>
                <c:formatCode>General</c:formatCode>
                <c:ptCount val="8"/>
                <c:pt idx="0">
                  <c:v>62.8</c:v>
                </c:pt>
                <c:pt idx="1">
                  <c:v>69.5</c:v>
                </c:pt>
                <c:pt idx="2">
                  <c:v>40.5</c:v>
                </c:pt>
                <c:pt idx="3">
                  <c:v>62.5</c:v>
                </c:pt>
                <c:pt idx="4">
                  <c:v>58.5</c:v>
                </c:pt>
                <c:pt idx="5">
                  <c:v>40</c:v>
                </c:pt>
                <c:pt idx="6">
                  <c:v>50.2</c:v>
                </c:pt>
                <c:pt idx="7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D4-493F-A4AA-25452DAF43CD}"/>
            </c:ext>
          </c:extLst>
        </c:ser>
        <c:ser>
          <c:idx val="2"/>
          <c:order val="2"/>
          <c:tx>
            <c:strRef>
              <c:f>Лист1!$D$30:$D$31</c:f>
              <c:strCache>
                <c:ptCount val="2"/>
                <c:pt idx="1">
                  <c:v>Средний балл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tint val="97000"/>
                    <a:satMod val="100000"/>
                    <a:lumMod val="102000"/>
                  </a:schemeClr>
                </a:gs>
                <a:gs pos="50000">
                  <a:schemeClr val="accent5">
                    <a:shade val="100000"/>
                    <a:satMod val="103000"/>
                    <a:lumMod val="100000"/>
                  </a:schemeClr>
                </a:gs>
                <a:gs pos="100000">
                  <a:schemeClr val="accent5">
                    <a:shade val="93000"/>
                    <a:satMod val="110000"/>
                    <a:lumMod val="99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brightRoom" dir="tl"/>
            </a:scene3d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Лист1!$A$32:$A$39</c:f>
              <c:strCache>
                <c:ptCount val="8"/>
                <c:pt idx="0">
                  <c:v>43.02.15 </c:v>
                </c:pt>
                <c:pt idx="1">
                  <c:v>43.02.01 </c:v>
                </c:pt>
                <c:pt idx="2">
                  <c:v>43.02.16</c:v>
                </c:pt>
                <c:pt idx="3">
                  <c:v>38.02.03 </c:v>
                </c:pt>
                <c:pt idx="4">
                  <c:v>38.02.05 </c:v>
                </c:pt>
                <c:pt idx="5">
                  <c:v>38.02.07 </c:v>
                </c:pt>
                <c:pt idx="6">
                  <c:v>43.01.09 </c:v>
                </c:pt>
                <c:pt idx="7">
                  <c:v>38.01.02 </c:v>
                </c:pt>
              </c:strCache>
            </c:strRef>
          </c:cat>
          <c:val>
            <c:numRef>
              <c:f>Лист1!$D$32:$D$39</c:f>
              <c:numCache>
                <c:formatCode>General</c:formatCode>
                <c:ptCount val="8"/>
                <c:pt idx="0">
                  <c:v>4.3</c:v>
                </c:pt>
                <c:pt idx="1">
                  <c:v>4.5</c:v>
                </c:pt>
                <c:pt idx="2">
                  <c:v>4.2</c:v>
                </c:pt>
                <c:pt idx="3">
                  <c:v>4.4000000000000004</c:v>
                </c:pt>
                <c:pt idx="4">
                  <c:v>4.3</c:v>
                </c:pt>
                <c:pt idx="5">
                  <c:v>4.2</c:v>
                </c:pt>
                <c:pt idx="6">
                  <c:v>4.2</c:v>
                </c:pt>
                <c:pt idx="7">
                  <c:v>4.0999999999999996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D4-493F-A4AA-25452DAF43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872367"/>
        <c:axId val="89878607"/>
        <c:axId val="0"/>
      </c:bar3DChart>
      <c:catAx>
        <c:axId val="89872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8607"/>
        <c:crosses val="autoZero"/>
        <c:auto val="1"/>
        <c:lblAlgn val="ctr"/>
        <c:lblOffset val="100"/>
        <c:noMultiLvlLbl val="0"/>
      </c:catAx>
      <c:valAx>
        <c:axId val="8987860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236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ПД-1, ПД-2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Лист1!$A$55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Лист1!$B$54:$G$54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Лист1!$B$55:$G$55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DB6A-457D-831F-4C2B96AA4103}"/>
            </c:ext>
          </c:extLst>
        </c:ser>
        <c:ser>
          <c:idx val="1"/>
          <c:order val="1"/>
          <c:tx>
            <c:strRef>
              <c:f>Лист1!$A$56</c:f>
              <c:strCache>
                <c:ptCount val="1"/>
                <c:pt idx="0">
                  <c:v>Пд-1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Лист1!$B$54:$G$54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Лист1!$B$56:$G$56</c:f>
              <c:numCache>
                <c:formatCode>General</c:formatCode>
                <c:ptCount val="6"/>
                <c:pt idx="0">
                  <c:v>95.8</c:v>
                </c:pt>
                <c:pt idx="1">
                  <c:v>83.4</c:v>
                </c:pt>
                <c:pt idx="2">
                  <c:v>97.8</c:v>
                </c:pt>
                <c:pt idx="3">
                  <c:v>85.3</c:v>
                </c:pt>
                <c:pt idx="4">
                  <c:v>4.5999999999999996</c:v>
                </c:pt>
                <c:pt idx="5">
                  <c:v>90.6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6A-457D-831F-4C2B96AA4103}"/>
            </c:ext>
          </c:extLst>
        </c:ser>
        <c:ser>
          <c:idx val="2"/>
          <c:order val="2"/>
          <c:tx>
            <c:strRef>
              <c:f>Лист1!$A$57</c:f>
              <c:strCache>
                <c:ptCount val="1"/>
                <c:pt idx="0">
                  <c:v>Пд-2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Лист1!$B$54:$G$54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Лист1!$B$57:$G$57</c:f>
              <c:numCache>
                <c:formatCode>General</c:formatCode>
                <c:ptCount val="6"/>
                <c:pt idx="0">
                  <c:v>93.9</c:v>
                </c:pt>
                <c:pt idx="1">
                  <c:v>10</c:v>
                </c:pt>
                <c:pt idx="2">
                  <c:v>67.8</c:v>
                </c:pt>
                <c:pt idx="3">
                  <c:v>63.6</c:v>
                </c:pt>
                <c:pt idx="4">
                  <c:v>3.9</c:v>
                </c:pt>
                <c:pt idx="5">
                  <c:v>58.7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B6A-457D-831F-4C2B96AA41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7265535"/>
        <c:axId val="207264703"/>
        <c:axId val="0"/>
      </c:bar3DChart>
      <c:catAx>
        <c:axId val="2072655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64703"/>
        <c:crosses val="autoZero"/>
        <c:auto val="1"/>
        <c:lblAlgn val="ctr"/>
        <c:lblOffset val="100"/>
        <c:noMultiLvlLbl val="0"/>
      </c:catAx>
      <c:valAx>
        <c:axId val="207264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72655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4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ПД-21, ПД-22, ПД-24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Лист1!$A$63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Лист1!$B$62:$G$62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Лист1!$B$63:$G$63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02FE-477B-8D27-1B5FF34921F1}"/>
            </c:ext>
          </c:extLst>
        </c:ser>
        <c:ser>
          <c:idx val="1"/>
          <c:order val="1"/>
          <c:tx>
            <c:strRef>
              <c:f>Лист1!$A$64</c:f>
              <c:strCache>
                <c:ptCount val="1"/>
                <c:pt idx="0">
                  <c:v>Пд-21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Лист1!$B$62:$G$62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Лист1!$B$64:$G$64</c:f>
              <c:numCache>
                <c:formatCode>General</c:formatCode>
                <c:ptCount val="6"/>
                <c:pt idx="0">
                  <c:v>100</c:v>
                </c:pt>
                <c:pt idx="1">
                  <c:v>84.3</c:v>
                </c:pt>
                <c:pt idx="2">
                  <c:v>97.6</c:v>
                </c:pt>
                <c:pt idx="3">
                  <c:v>81.400000000000006</c:v>
                </c:pt>
                <c:pt idx="4">
                  <c:v>4.5</c:v>
                </c:pt>
                <c:pt idx="5">
                  <c:v>88.1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2FE-477B-8D27-1B5FF34921F1}"/>
            </c:ext>
          </c:extLst>
        </c:ser>
        <c:ser>
          <c:idx val="2"/>
          <c:order val="2"/>
          <c:tx>
            <c:strRef>
              <c:f>Лист1!$A$65</c:f>
              <c:strCache>
                <c:ptCount val="1"/>
                <c:pt idx="0">
                  <c:v>Пд-22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Лист1!$B$62:$G$62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Лист1!$B$65:$G$65</c:f>
              <c:numCache>
                <c:formatCode>General</c:formatCode>
                <c:ptCount val="6"/>
                <c:pt idx="0">
                  <c:v>86.4</c:v>
                </c:pt>
                <c:pt idx="1">
                  <c:v>63.4</c:v>
                </c:pt>
                <c:pt idx="2">
                  <c:v>86.8</c:v>
                </c:pt>
                <c:pt idx="3">
                  <c:v>77.5</c:v>
                </c:pt>
                <c:pt idx="4">
                  <c:v>4.3</c:v>
                </c:pt>
                <c:pt idx="5">
                  <c:v>79.7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FE-477B-8D27-1B5FF34921F1}"/>
            </c:ext>
          </c:extLst>
        </c:ser>
        <c:ser>
          <c:idx val="3"/>
          <c:order val="3"/>
          <c:tx>
            <c:strRef>
              <c:f>Лист1!$A$66</c:f>
              <c:strCache>
                <c:ptCount val="1"/>
                <c:pt idx="0">
                  <c:v>Пд-24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Лист1!$B$62:$G$62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Лист1!$B$66:$G$66</c:f>
              <c:numCache>
                <c:formatCode>General</c:formatCode>
                <c:ptCount val="6"/>
                <c:pt idx="0">
                  <c:v>86.9</c:v>
                </c:pt>
                <c:pt idx="1">
                  <c:v>34.799999999999997</c:v>
                </c:pt>
                <c:pt idx="2">
                  <c:v>69.599999999999994</c:v>
                </c:pt>
                <c:pt idx="3">
                  <c:v>61.3</c:v>
                </c:pt>
                <c:pt idx="4">
                  <c:v>3.8</c:v>
                </c:pt>
                <c:pt idx="5">
                  <c:v>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2FE-477B-8D27-1B5FF34921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8945327"/>
        <c:axId val="208954479"/>
        <c:axId val="0"/>
      </c:bar3DChart>
      <c:catAx>
        <c:axId val="2089453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54479"/>
        <c:crosses val="autoZero"/>
        <c:auto val="1"/>
        <c:lblAlgn val="ctr"/>
        <c:lblOffset val="100"/>
        <c:noMultiLvlLbl val="0"/>
      </c:catAx>
      <c:valAx>
        <c:axId val="20895447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45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4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b="1" i="0"/>
              <a:t>ПД-31, ПД-32, ПД-23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Лист1!$A$71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Лист1!$B$70:$G$70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Лист1!$B$71:$G$71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F9E2-43DF-ADA8-D0D9348AFA9D}"/>
            </c:ext>
          </c:extLst>
        </c:ser>
        <c:ser>
          <c:idx val="1"/>
          <c:order val="1"/>
          <c:tx>
            <c:strRef>
              <c:f>Лист1!$A$72</c:f>
              <c:strCache>
                <c:ptCount val="1"/>
                <c:pt idx="0">
                  <c:v>Пд-31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Лист1!$B$70:$G$70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Лист1!$B$72:$G$72</c:f>
              <c:numCache>
                <c:formatCode>General</c:formatCode>
                <c:ptCount val="6"/>
                <c:pt idx="0">
                  <c:v>92.3</c:v>
                </c:pt>
                <c:pt idx="1">
                  <c:v>61.5</c:v>
                </c:pt>
                <c:pt idx="2">
                  <c:v>85</c:v>
                </c:pt>
                <c:pt idx="3">
                  <c:v>77.400000000000006</c:v>
                </c:pt>
                <c:pt idx="4">
                  <c:v>4.3</c:v>
                </c:pt>
                <c:pt idx="5">
                  <c:v>78.3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E2-43DF-ADA8-D0D9348AFA9D}"/>
            </c:ext>
          </c:extLst>
        </c:ser>
        <c:ser>
          <c:idx val="2"/>
          <c:order val="2"/>
          <c:tx>
            <c:strRef>
              <c:f>Лист1!$A$73</c:f>
              <c:strCache>
                <c:ptCount val="1"/>
                <c:pt idx="0">
                  <c:v>Пд-32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Лист1!$B$70:$G$70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Лист1!$B$73:$G$73</c:f>
              <c:numCache>
                <c:formatCode>General</c:formatCode>
                <c:ptCount val="6"/>
                <c:pt idx="0">
                  <c:v>95.5</c:v>
                </c:pt>
                <c:pt idx="1">
                  <c:v>86.4</c:v>
                </c:pt>
                <c:pt idx="2">
                  <c:v>96.4</c:v>
                </c:pt>
                <c:pt idx="3">
                  <c:v>88.3</c:v>
                </c:pt>
                <c:pt idx="4">
                  <c:v>4.7</c:v>
                </c:pt>
                <c:pt idx="5">
                  <c:v>93.7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E2-43DF-ADA8-D0D9348AFA9D}"/>
            </c:ext>
          </c:extLst>
        </c:ser>
        <c:ser>
          <c:idx val="3"/>
          <c:order val="3"/>
          <c:tx>
            <c:strRef>
              <c:f>Лист1!$A$74</c:f>
              <c:strCache>
                <c:ptCount val="1"/>
                <c:pt idx="0">
                  <c:v>Пд-23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9E2-43DF-ADA8-D0D9348AFA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Лист1!$B$70:$G$70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Лист1!$B$74:$G$74</c:f>
              <c:numCache>
                <c:formatCode>General</c:formatCode>
                <c:ptCount val="6"/>
                <c:pt idx="0">
                  <c:v>100</c:v>
                </c:pt>
                <c:pt idx="1">
                  <c:v>77.8</c:v>
                </c:pt>
                <c:pt idx="2">
                  <c:v>93.3</c:v>
                </c:pt>
                <c:pt idx="3">
                  <c:v>82.5</c:v>
                </c:pt>
                <c:pt idx="4">
                  <c:v>4.5</c:v>
                </c:pt>
                <c:pt idx="5">
                  <c:v>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E2-43DF-ADA8-D0D9348AFA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2173871"/>
        <c:axId val="292176783"/>
        <c:axId val="0"/>
      </c:bar3DChart>
      <c:catAx>
        <c:axId val="2921738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6783"/>
        <c:crosses val="autoZero"/>
        <c:auto val="1"/>
        <c:lblAlgn val="ctr"/>
        <c:lblOffset val="100"/>
        <c:noMultiLvlLbl val="0"/>
      </c:catAx>
      <c:valAx>
        <c:axId val="2921767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387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4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ПД-41, ПД-42, ПД-33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Лист1!$A$80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Лист1!$B$79:$G$79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Лист1!$B$80:$G$80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DCC2-4FDB-A724-57104B09C7DB}"/>
            </c:ext>
          </c:extLst>
        </c:ser>
        <c:ser>
          <c:idx val="1"/>
          <c:order val="1"/>
          <c:tx>
            <c:strRef>
              <c:f>Лист1!$A$81</c:f>
              <c:strCache>
                <c:ptCount val="1"/>
                <c:pt idx="0">
                  <c:v>Пд-41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Лист1!$B$79:$G$79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Лист1!$B$81:$G$81</c:f>
              <c:numCache>
                <c:formatCode>General</c:formatCode>
                <c:ptCount val="6"/>
                <c:pt idx="0">
                  <c:v>100</c:v>
                </c:pt>
                <c:pt idx="1">
                  <c:v>96</c:v>
                </c:pt>
                <c:pt idx="2">
                  <c:v>99.3</c:v>
                </c:pt>
                <c:pt idx="3">
                  <c:v>87.1</c:v>
                </c:pt>
                <c:pt idx="4">
                  <c:v>4.5999999999999996</c:v>
                </c:pt>
                <c:pt idx="5">
                  <c:v>92.1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CC2-4FDB-A724-57104B09C7DB}"/>
            </c:ext>
          </c:extLst>
        </c:ser>
        <c:ser>
          <c:idx val="2"/>
          <c:order val="2"/>
          <c:tx>
            <c:strRef>
              <c:f>Лист1!$A$82</c:f>
              <c:strCache>
                <c:ptCount val="1"/>
                <c:pt idx="0">
                  <c:v>Пд-42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Лист1!$B$79:$G$79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Лист1!$B$82:$G$82</c:f>
              <c:numCache>
                <c:formatCode>General</c:formatCode>
                <c:ptCount val="6"/>
                <c:pt idx="0">
                  <c:v>88.3</c:v>
                </c:pt>
                <c:pt idx="1">
                  <c:v>47.1</c:v>
                </c:pt>
                <c:pt idx="2">
                  <c:v>70.8</c:v>
                </c:pt>
                <c:pt idx="3">
                  <c:v>59.3</c:v>
                </c:pt>
                <c:pt idx="4">
                  <c:v>3.8</c:v>
                </c:pt>
                <c:pt idx="5">
                  <c:v>56.9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C2-4FDB-A724-57104B09C7DB}"/>
            </c:ext>
          </c:extLst>
        </c:ser>
        <c:ser>
          <c:idx val="3"/>
          <c:order val="3"/>
          <c:tx>
            <c:strRef>
              <c:f>Лист1!$A$83</c:f>
              <c:strCache>
                <c:ptCount val="1"/>
                <c:pt idx="0">
                  <c:v>Пд-33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Лист1!$B$79:$G$79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Лист1!$B$83:$G$83</c:f>
              <c:numCache>
                <c:formatCode>General</c:formatCode>
                <c:ptCount val="6"/>
                <c:pt idx="0">
                  <c:v>94.8</c:v>
                </c:pt>
                <c:pt idx="1">
                  <c:v>63.2</c:v>
                </c:pt>
                <c:pt idx="2">
                  <c:v>91.6</c:v>
                </c:pt>
                <c:pt idx="3">
                  <c:v>78.2</c:v>
                </c:pt>
                <c:pt idx="4">
                  <c:v>4.4000000000000004</c:v>
                </c:pt>
                <c:pt idx="5">
                  <c:v>82.5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CC2-4FDB-A724-57104B09C7D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879439"/>
        <c:axId val="89879855"/>
        <c:axId val="0"/>
      </c:bar3DChart>
      <c:catAx>
        <c:axId val="898794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9855"/>
        <c:crosses val="autoZero"/>
        <c:auto val="1"/>
        <c:lblAlgn val="ctr"/>
        <c:lblOffset val="100"/>
        <c:noMultiLvlLbl val="0"/>
      </c:catAx>
      <c:valAx>
        <c:axId val="898798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943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4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r>
              <a:rPr lang="ru-RU" b="1"/>
              <a:t>М-41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Лист1!$A$90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Лист1!$B$89:$G$89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Лист1!$B$90:$G$90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E20F-4FAA-A24C-879A6D92A9EE}"/>
            </c:ext>
          </c:extLst>
        </c:ser>
        <c:ser>
          <c:idx val="1"/>
          <c:order val="1"/>
          <c:tx>
            <c:strRef>
              <c:f>Лист1!$A$91</c:f>
              <c:strCache>
                <c:ptCount val="1"/>
                <c:pt idx="0">
                  <c:v>М-41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Лист1!$B$89:$G$89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Лист1!$B$91:$G$91</c:f>
              <c:numCache>
                <c:formatCode>General</c:formatCode>
                <c:ptCount val="6"/>
                <c:pt idx="0">
                  <c:v>95.6</c:v>
                </c:pt>
                <c:pt idx="1">
                  <c:v>69.5</c:v>
                </c:pt>
                <c:pt idx="2">
                  <c:v>93.8</c:v>
                </c:pt>
                <c:pt idx="3">
                  <c:v>83.2</c:v>
                </c:pt>
                <c:pt idx="4">
                  <c:v>4.5</c:v>
                </c:pt>
                <c:pt idx="5">
                  <c:v>84.1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0F-4FAA-A24C-879A6D92A9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8957391"/>
        <c:axId val="208959471"/>
        <c:axId val="0"/>
      </c:bar3DChart>
      <c:catAx>
        <c:axId val="2089573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59471"/>
        <c:crosses val="autoZero"/>
        <c:auto val="1"/>
        <c:lblAlgn val="ctr"/>
        <c:lblOffset val="100"/>
        <c:noMultiLvlLbl val="0"/>
      </c:catAx>
      <c:valAx>
        <c:axId val="208959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089573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lt1"/>
    </a:solidFill>
    <a:ln w="12700" cap="flat" cmpd="sng" algn="ctr">
      <a:solidFill>
        <a:schemeClr val="accent4"/>
      </a:solidFill>
      <a:prstDash val="solid"/>
      <a:miter lim="800000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Т-1, Т-21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Лист1!$A$99</c:f>
              <c:strCache>
                <c:ptCount val="1"/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Лист1!$B$98:$G$98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Лист1!$B$99:$G$99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8DB-40A8-9466-EE07BB77BF98}"/>
            </c:ext>
          </c:extLst>
        </c:ser>
        <c:ser>
          <c:idx val="1"/>
          <c:order val="1"/>
          <c:tx>
            <c:strRef>
              <c:f>Лист1!$A$100</c:f>
              <c:strCache>
                <c:ptCount val="1"/>
                <c:pt idx="0">
                  <c:v>Т-1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Лист1!$B$98:$G$98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Лист1!$B$100:$G$100</c:f>
              <c:numCache>
                <c:formatCode>General</c:formatCode>
                <c:ptCount val="6"/>
                <c:pt idx="0">
                  <c:v>100</c:v>
                </c:pt>
                <c:pt idx="1">
                  <c:v>16.7</c:v>
                </c:pt>
                <c:pt idx="2">
                  <c:v>75.3</c:v>
                </c:pt>
                <c:pt idx="3">
                  <c:v>69.8</c:v>
                </c:pt>
                <c:pt idx="4">
                  <c:v>4.0999999999999996</c:v>
                </c:pt>
                <c:pt idx="5">
                  <c:v>67.400000000000006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DB-40A8-9466-EE07BB77BF98}"/>
            </c:ext>
          </c:extLst>
        </c:ser>
        <c:ser>
          <c:idx val="2"/>
          <c:order val="2"/>
          <c:tx>
            <c:strRef>
              <c:f>Лист1!$A$101</c:f>
              <c:strCache>
                <c:ptCount val="1"/>
                <c:pt idx="0">
                  <c:v>Т-21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Лист1!$B$98:$G$98</c:f>
              <c:strCache>
                <c:ptCount val="6"/>
                <c:pt idx="0">
                  <c:v>Абсолютная успеваемость</c:v>
                </c:pt>
                <c:pt idx="1">
                  <c:v>Качественная успеваемость</c:v>
                </c:pt>
                <c:pt idx="2">
                  <c:v>Качество знаний</c:v>
                </c:pt>
                <c:pt idx="3">
                  <c:v>СОУ</c:v>
                </c:pt>
                <c:pt idx="4">
                  <c:v>Средний бал</c:v>
                </c:pt>
                <c:pt idx="5">
                  <c:v>Коэффициент знаний</c:v>
                </c:pt>
              </c:strCache>
            </c:strRef>
          </c:cat>
          <c:val>
            <c:numRef>
              <c:f>Лист1!$B$101:$G$101</c:f>
              <c:numCache>
                <c:formatCode>General</c:formatCode>
                <c:ptCount val="6"/>
                <c:pt idx="0">
                  <c:v>100</c:v>
                </c:pt>
                <c:pt idx="1">
                  <c:v>64.3</c:v>
                </c:pt>
                <c:pt idx="2">
                  <c:v>87.4</c:v>
                </c:pt>
                <c:pt idx="3">
                  <c:v>77.3</c:v>
                </c:pt>
                <c:pt idx="4">
                  <c:v>4.3</c:v>
                </c:pt>
                <c:pt idx="5">
                  <c:v>79.2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8DB-40A8-9466-EE07BB77BF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871119"/>
        <c:axId val="89876527"/>
        <c:axId val="0"/>
      </c:bar3DChart>
      <c:catAx>
        <c:axId val="898711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6527"/>
        <c:crosses val="autoZero"/>
        <c:auto val="1"/>
        <c:lblAlgn val="ctr"/>
        <c:lblOffset val="100"/>
        <c:noMultiLvlLbl val="0"/>
      </c:catAx>
      <c:valAx>
        <c:axId val="898765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987111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1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196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404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064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943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7494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5359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4517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746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19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0720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34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73D8E7E-55E2-4BAB-9205-31AD433B9085}" type="datetimeFigureOut">
              <a:rPr lang="ru-RU" smtClean="0"/>
              <a:t>16.01.2024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9F00388-D724-4FB9-A57F-874961451E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2207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Мониторинг качества образования за </a:t>
            </a:r>
            <a:r>
              <a:rPr lang="en-US" dirty="0" smtClean="0"/>
              <a:t>I</a:t>
            </a:r>
            <a:r>
              <a:rPr lang="ru-RU" dirty="0" smtClean="0"/>
              <a:t> полугодие </a:t>
            </a:r>
            <a:br>
              <a:rPr lang="ru-RU" dirty="0" smtClean="0"/>
            </a:br>
            <a:r>
              <a:rPr lang="ru-RU" dirty="0" smtClean="0"/>
              <a:t>2023 – 2024 учебный год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878879"/>
          </a:xfrm>
        </p:spPr>
        <p:txBody>
          <a:bodyPr/>
          <a:lstStyle/>
          <a:p>
            <a:pPr algn="r"/>
            <a:r>
              <a:rPr lang="ru-RU" dirty="0" smtClean="0"/>
              <a:t>Заведующий очным отделением </a:t>
            </a:r>
          </a:p>
          <a:p>
            <a:pPr algn="r"/>
            <a:r>
              <a:rPr lang="ru-RU" dirty="0" smtClean="0"/>
              <a:t>Анна Сергеевна Щербина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5816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1" y="355092"/>
            <a:ext cx="11191874" cy="118872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b="1" dirty="0"/>
              <a:t>Результаты качественных показателей по профессиям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43.01.09 Повар, </a:t>
            </a:r>
            <a:r>
              <a:rPr lang="ru-RU" b="1" dirty="0" smtClean="0"/>
              <a:t>кондитер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0700397"/>
              </p:ext>
            </p:extLst>
          </p:nvPr>
        </p:nvGraphicFramePr>
        <p:xfrm>
          <a:off x="485140" y="1747519"/>
          <a:ext cx="5572760" cy="4548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401586591"/>
              </p:ext>
            </p:extLst>
          </p:nvPr>
        </p:nvGraphicFramePr>
        <p:xfrm>
          <a:off x="6057899" y="1747518"/>
          <a:ext cx="5641975" cy="4548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63130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63327971"/>
              </p:ext>
            </p:extLst>
          </p:nvPr>
        </p:nvGraphicFramePr>
        <p:xfrm>
          <a:off x="2028825" y="536575"/>
          <a:ext cx="7962899" cy="3721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0945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125" y="697992"/>
            <a:ext cx="10953749" cy="118872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b="1" dirty="0"/>
              <a:t>Результаты качественных показателей по </a:t>
            </a:r>
            <a:r>
              <a:rPr lang="ru-RU" b="1" dirty="0" smtClean="0"/>
              <a:t>профессии 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38.01.02 Продавец, </a:t>
            </a:r>
            <a:r>
              <a:rPr lang="ru-RU" b="1" dirty="0" smtClean="0"/>
              <a:t>контролер-кассир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929013313"/>
              </p:ext>
            </p:extLst>
          </p:nvPr>
        </p:nvGraphicFramePr>
        <p:xfrm>
          <a:off x="2409825" y="2208847"/>
          <a:ext cx="7391400" cy="3706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512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97543738"/>
              </p:ext>
            </p:extLst>
          </p:nvPr>
        </p:nvGraphicFramePr>
        <p:xfrm>
          <a:off x="738505" y="355282"/>
          <a:ext cx="8053070" cy="29117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378444250"/>
              </p:ext>
            </p:extLst>
          </p:nvPr>
        </p:nvGraphicFramePr>
        <p:xfrm>
          <a:off x="2999739" y="3494404"/>
          <a:ext cx="8458835" cy="2773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16947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94176936"/>
              </p:ext>
            </p:extLst>
          </p:nvPr>
        </p:nvGraphicFramePr>
        <p:xfrm>
          <a:off x="278765" y="466724"/>
          <a:ext cx="7636510" cy="2733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888805463"/>
              </p:ext>
            </p:extLst>
          </p:nvPr>
        </p:nvGraphicFramePr>
        <p:xfrm>
          <a:off x="2667000" y="3549014"/>
          <a:ext cx="8782049" cy="2794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6331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54687204"/>
              </p:ext>
            </p:extLst>
          </p:nvPr>
        </p:nvGraphicFramePr>
        <p:xfrm>
          <a:off x="2190750" y="847725"/>
          <a:ext cx="7724775" cy="4467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17724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1975" y="0"/>
            <a:ext cx="11372850" cy="118872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sz="2200" b="1" dirty="0"/>
              <a:t>Результаты качественных показателей промежуточной аттестации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преподавателей общеобразовательных дисциплин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за </a:t>
            </a:r>
            <a:r>
              <a:rPr lang="en-US" sz="2200" b="1" dirty="0"/>
              <a:t>I</a:t>
            </a:r>
            <a:r>
              <a:rPr lang="ru-RU" sz="2200" b="1" dirty="0"/>
              <a:t> семестр 2023-2024 учебного </a:t>
            </a:r>
            <a:r>
              <a:rPr lang="ru-RU" sz="2200" b="1" dirty="0" smtClean="0"/>
              <a:t>года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649148"/>
              </p:ext>
            </p:extLst>
          </p:nvPr>
        </p:nvGraphicFramePr>
        <p:xfrm>
          <a:off x="2324099" y="1036314"/>
          <a:ext cx="8362952" cy="57122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09300">
                  <a:extLst>
                    <a:ext uri="{9D8B030D-6E8A-4147-A177-3AD203B41FA5}">
                      <a16:colId xmlns:a16="http://schemas.microsoft.com/office/drawing/2014/main" val="2648093708"/>
                    </a:ext>
                  </a:extLst>
                </a:gridCol>
                <a:gridCol w="2296633">
                  <a:extLst>
                    <a:ext uri="{9D8B030D-6E8A-4147-A177-3AD203B41FA5}">
                      <a16:colId xmlns:a16="http://schemas.microsoft.com/office/drawing/2014/main" val="3625843568"/>
                    </a:ext>
                  </a:extLst>
                </a:gridCol>
                <a:gridCol w="1781241">
                  <a:extLst>
                    <a:ext uri="{9D8B030D-6E8A-4147-A177-3AD203B41FA5}">
                      <a16:colId xmlns:a16="http://schemas.microsoft.com/office/drawing/2014/main" val="902598732"/>
                    </a:ext>
                  </a:extLst>
                </a:gridCol>
                <a:gridCol w="1306767">
                  <a:extLst>
                    <a:ext uri="{9D8B030D-6E8A-4147-A177-3AD203B41FA5}">
                      <a16:colId xmlns:a16="http://schemas.microsoft.com/office/drawing/2014/main" val="209608176"/>
                    </a:ext>
                  </a:extLst>
                </a:gridCol>
                <a:gridCol w="1365966">
                  <a:extLst>
                    <a:ext uri="{9D8B030D-6E8A-4147-A177-3AD203B41FA5}">
                      <a16:colId xmlns:a16="http://schemas.microsoft.com/office/drawing/2014/main" val="2752701693"/>
                    </a:ext>
                  </a:extLst>
                </a:gridCol>
                <a:gridCol w="1103045">
                  <a:extLst>
                    <a:ext uri="{9D8B030D-6E8A-4147-A177-3AD203B41FA5}">
                      <a16:colId xmlns:a16="http://schemas.microsoft.com/office/drawing/2014/main" val="3218306427"/>
                    </a:ext>
                  </a:extLst>
                </a:gridCol>
              </a:tblGrid>
              <a:tr h="278136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№ п/п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Ф.И.О.</a:t>
                      </a: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преподавателя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Абсолютная успеваемость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Качество знаний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СОУ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867957957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Андреева Е.П.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99,6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87,9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76,9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861456225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Батарёва А.А.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79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66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4,0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52667383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Ганина Е.В.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63,8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3,8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4012933557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Дмитриева К.А.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80,8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69,1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4,1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1571699248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Евсеев Н.Г.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97,6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82,7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3996421821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Залалова А.Р.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94,4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77,8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4,4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4236220740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Кабанова Е.И.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83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4,1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4219257422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Куркина А.А.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94005" algn="l"/>
                        </a:tabLst>
                      </a:pPr>
                      <a:r>
                        <a:rPr lang="ru-RU" sz="1400">
                          <a:effectLst/>
                        </a:rPr>
                        <a:t>99,3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51,4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53,9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993394995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Куркова А.Г.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73,8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64,2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4,0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522551768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Лампеева С.О.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92,9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92,9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93,9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2697878337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Малина Л.М.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96,2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81,6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1129197158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Маркина Е.А.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94,1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83,2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67,9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3812023302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Масеева Р.В.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98,6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98,6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94,6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4046741842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Романова Е.Н.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91,8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63,7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57,4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2886844192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Рыжкина Ю.С.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97,3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96,2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89,5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4163861295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Сидорова И.А.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5,0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1077317822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Силантьева А.В.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97,9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47,9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49,9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603143391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Сорокина С.В.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88,5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77,2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1656544967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</a:rPr>
                        <a:t>19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Тихонова А.В.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85,8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73,4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4,2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243697006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Фризен И.В.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3,9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3739705515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Хисметова Р.М.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84,3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</a:rPr>
                        <a:t>71,8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</a:rPr>
                        <a:t>4,2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2197432535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Чернова К.С.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98,8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86,4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69,9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1312982382"/>
                  </a:ext>
                </a:extLst>
              </a:tr>
              <a:tr h="221869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23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Щербина А.С.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98,4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81,6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35046" marR="35046" marT="0" marB="0"/>
                </a:tc>
                <a:extLst>
                  <a:ext uri="{0D108BD9-81ED-4DB2-BD59-A6C34878D82A}">
                    <a16:rowId xmlns:a16="http://schemas.microsoft.com/office/drawing/2014/main" val="1904985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0967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3375" y="116967"/>
            <a:ext cx="11544300" cy="118872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sz="2200" b="1" dirty="0"/>
              <a:t>Результаты качественных показателей промежуточной аттестации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преподавателей специальных дисциплин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за </a:t>
            </a:r>
            <a:r>
              <a:rPr lang="en-US" sz="2200" b="1" dirty="0"/>
              <a:t>I</a:t>
            </a:r>
            <a:r>
              <a:rPr lang="ru-RU" sz="2200" b="1" dirty="0"/>
              <a:t> семестр 2023-2024 учебного </a:t>
            </a:r>
            <a:r>
              <a:rPr lang="ru-RU" sz="2200" b="1" dirty="0" smtClean="0"/>
              <a:t>года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754414"/>
              </p:ext>
            </p:extLst>
          </p:nvPr>
        </p:nvGraphicFramePr>
        <p:xfrm>
          <a:off x="2157809" y="1305692"/>
          <a:ext cx="8214915" cy="5152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046">
                  <a:extLst>
                    <a:ext uri="{9D8B030D-6E8A-4147-A177-3AD203B41FA5}">
                      <a16:colId xmlns:a16="http://schemas.microsoft.com/office/drawing/2014/main" val="4082704949"/>
                    </a:ext>
                  </a:extLst>
                </a:gridCol>
                <a:gridCol w="2514117">
                  <a:extLst>
                    <a:ext uri="{9D8B030D-6E8A-4147-A177-3AD203B41FA5}">
                      <a16:colId xmlns:a16="http://schemas.microsoft.com/office/drawing/2014/main" val="2881709571"/>
                    </a:ext>
                  </a:extLst>
                </a:gridCol>
                <a:gridCol w="1723556">
                  <a:extLst>
                    <a:ext uri="{9D8B030D-6E8A-4147-A177-3AD203B41FA5}">
                      <a16:colId xmlns:a16="http://schemas.microsoft.com/office/drawing/2014/main" val="100053241"/>
                    </a:ext>
                  </a:extLst>
                </a:gridCol>
                <a:gridCol w="1427728">
                  <a:extLst>
                    <a:ext uri="{9D8B030D-6E8A-4147-A177-3AD203B41FA5}">
                      <a16:colId xmlns:a16="http://schemas.microsoft.com/office/drawing/2014/main" val="2061536601"/>
                    </a:ext>
                  </a:extLst>
                </a:gridCol>
                <a:gridCol w="981879">
                  <a:extLst>
                    <a:ext uri="{9D8B030D-6E8A-4147-A177-3AD203B41FA5}">
                      <a16:colId xmlns:a16="http://schemas.microsoft.com/office/drawing/2014/main" val="3774498066"/>
                    </a:ext>
                  </a:extLst>
                </a:gridCol>
                <a:gridCol w="1074589">
                  <a:extLst>
                    <a:ext uri="{9D8B030D-6E8A-4147-A177-3AD203B41FA5}">
                      <a16:colId xmlns:a16="http://schemas.microsoft.com/office/drawing/2014/main" val="90119145"/>
                    </a:ext>
                  </a:extLst>
                </a:gridCol>
              </a:tblGrid>
              <a:tr h="789721">
                <a:tc>
                  <a:txBody>
                    <a:bodyPr/>
                    <a:lstStyle/>
                    <a:p>
                      <a:pPr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№ п/п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Ф.И.О.</a:t>
                      </a: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преподавателя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Абсолютная успеваемость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Качество знаний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СОУ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Средний балл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1746101406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Абрамова А.А.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97,2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80,3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67,4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4,0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299238266"/>
                  </a:ext>
                </a:extLst>
              </a:tr>
              <a:tr h="288662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Бесчетвертева Т.Ю.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69,6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4,2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1826958513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Гончарова И.С.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99,1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90,6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75,9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4,3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3640195347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Еграшкина Т.Н.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89,6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83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4,5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2185253835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Ештокина С.О.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91,5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72,6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4,2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536263699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Зимкин А.А.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75,3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4,3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189379555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Кузнецова Л.П.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94.2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3079644257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Мансуров П.М.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77,8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69,4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4,1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1685475746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Мансурова Г.И.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80,4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74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4,2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686502794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Микка Н.Ю.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93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76,6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4,3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165697987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Насретдинова Н.В.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98,7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62,7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61,5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2232021611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Постнова Е.В.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90,9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87,3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74,8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4,1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4283137254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Ракипова Р.Х.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100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67,05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FF0000"/>
                          </a:solidFill>
                          <a:effectLst/>
                        </a:rPr>
                        <a:t>62</a:t>
                      </a:r>
                      <a:endParaRPr lang="ru-RU" sz="1600" b="1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</a:rPr>
                        <a:t>4,0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4247577125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Торопыгина Е.А.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95,5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72,2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68,5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4,0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195901837"/>
                  </a:ext>
                </a:extLst>
              </a:tr>
              <a:tr h="290991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Черняева Л.В.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80645" algn="l"/>
                          <a:tab pos="292100" algn="l"/>
                        </a:tabLst>
                      </a:pPr>
                      <a:r>
                        <a:rPr lang="ru-RU" sz="1600">
                          <a:effectLst/>
                        </a:rPr>
                        <a:t>94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69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61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tc>
                  <a:txBody>
                    <a:bodyPr/>
                    <a:lstStyle/>
                    <a:p>
                      <a:pPr indent="127635"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3,8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ahoma" panose="020B0604030504040204" pitchFamily="34" charset="0"/>
                      </a:endParaRPr>
                    </a:p>
                  </a:txBody>
                  <a:tcPr marL="51795" marR="51795" marT="0" marB="0"/>
                </a:tc>
                <a:extLst>
                  <a:ext uri="{0D108BD9-81ED-4DB2-BD59-A6C34878D82A}">
                    <a16:rowId xmlns:a16="http://schemas.microsoft.com/office/drawing/2014/main" val="3143589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996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7175" y="190968"/>
            <a:ext cx="7729728" cy="1188720"/>
          </a:xfrm>
        </p:spPr>
        <p:txBody>
          <a:bodyPr/>
          <a:lstStyle/>
          <a:p>
            <a:r>
              <a:rPr lang="ru-RU" b="1" i="1" dirty="0"/>
              <a:t>Успеваемость абсолютная – 91,2%</a:t>
            </a:r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436693422"/>
              </p:ext>
            </p:extLst>
          </p:nvPr>
        </p:nvGraphicFramePr>
        <p:xfrm>
          <a:off x="2553110" y="1520018"/>
          <a:ext cx="6997857" cy="16198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/>
          <p:cNvSpPr txBox="1">
            <a:spLocks/>
          </p:cNvSpPr>
          <p:nvPr/>
        </p:nvSpPr>
        <p:spPr bwMode="black">
          <a:xfrm>
            <a:off x="1950838" y="3280233"/>
            <a:ext cx="8202402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i="1" dirty="0"/>
              <a:t>Успеваемость качественная – 51,8%</a:t>
            </a:r>
            <a:endParaRPr lang="ru-RU" dirty="0"/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573917517"/>
              </p:ext>
            </p:extLst>
          </p:nvPr>
        </p:nvGraphicFramePr>
        <p:xfrm>
          <a:off x="2553110" y="4692463"/>
          <a:ext cx="6997857" cy="1677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3586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2370" y="287685"/>
            <a:ext cx="11051930" cy="118872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sz="2200" b="1" dirty="0"/>
              <a:t>Мониторинг абсолютной и качественной успеваемости</a:t>
            </a:r>
            <a:r>
              <a:rPr lang="ru-RU" dirty="0"/>
              <a:t/>
            </a:r>
            <a:br>
              <a:rPr lang="ru-RU" dirty="0"/>
            </a:br>
            <a:r>
              <a:rPr lang="ru-RU" b="1" dirty="0"/>
              <a:t>по специальностям за 1 п/г 2022-2023 и 1 п/г </a:t>
            </a:r>
            <a:r>
              <a:rPr lang="ru-RU" b="1" dirty="0" smtClean="0"/>
              <a:t>2023-2024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960856"/>
              </p:ext>
            </p:extLst>
          </p:nvPr>
        </p:nvGraphicFramePr>
        <p:xfrm>
          <a:off x="1542501" y="1287902"/>
          <a:ext cx="8951668" cy="51128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53334">
                  <a:extLst>
                    <a:ext uri="{9D8B030D-6E8A-4147-A177-3AD203B41FA5}">
                      <a16:colId xmlns:a16="http://schemas.microsoft.com/office/drawing/2014/main" val="1652520065"/>
                    </a:ext>
                  </a:extLst>
                </a:gridCol>
                <a:gridCol w="1291297">
                  <a:extLst>
                    <a:ext uri="{9D8B030D-6E8A-4147-A177-3AD203B41FA5}">
                      <a16:colId xmlns:a16="http://schemas.microsoft.com/office/drawing/2014/main" val="633280406"/>
                    </a:ext>
                  </a:extLst>
                </a:gridCol>
                <a:gridCol w="1128395">
                  <a:extLst>
                    <a:ext uri="{9D8B030D-6E8A-4147-A177-3AD203B41FA5}">
                      <a16:colId xmlns:a16="http://schemas.microsoft.com/office/drawing/2014/main" val="2650324083"/>
                    </a:ext>
                  </a:extLst>
                </a:gridCol>
                <a:gridCol w="1139321">
                  <a:extLst>
                    <a:ext uri="{9D8B030D-6E8A-4147-A177-3AD203B41FA5}">
                      <a16:colId xmlns:a16="http://schemas.microsoft.com/office/drawing/2014/main" val="1692706138"/>
                    </a:ext>
                  </a:extLst>
                </a:gridCol>
                <a:gridCol w="1139321">
                  <a:extLst>
                    <a:ext uri="{9D8B030D-6E8A-4147-A177-3AD203B41FA5}">
                      <a16:colId xmlns:a16="http://schemas.microsoft.com/office/drawing/2014/main" val="2255665579"/>
                    </a:ext>
                  </a:extLst>
                </a:gridCol>
              </a:tblGrid>
              <a:tr h="311060">
                <a:tc rowSpan="3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Специальность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Успеваемость, 1 п/г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5559708"/>
                  </a:ext>
                </a:extLst>
              </a:tr>
              <a:tr h="311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Качественная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17530"/>
                  </a:ext>
                </a:extLst>
              </a:tr>
              <a:tr h="311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319779"/>
                  </a:ext>
                </a:extLst>
              </a:tr>
              <a:tr h="394847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43.01.09 Повар, кондитер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85,7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9994853"/>
                  </a:ext>
                </a:extLst>
              </a:tr>
              <a:tr h="402514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38.01.02  Продавец, контролер- кассир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4059761"/>
                  </a:ext>
                </a:extLst>
              </a:tr>
              <a:tr h="410181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43.02.15 Поварское и кондитерское дело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12174821"/>
                  </a:ext>
                </a:extLst>
              </a:tr>
              <a:tr h="622939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43.02.01 Организация обслуживания в общественном питании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95,6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4591895"/>
                  </a:ext>
                </a:extLst>
              </a:tr>
              <a:tr h="331594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43.02.10 Туризм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65294"/>
                  </a:ext>
                </a:extLst>
              </a:tr>
              <a:tr h="622120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38.02.03 Операционная деятельность в логистике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58024115"/>
                  </a:ext>
                </a:extLst>
              </a:tr>
              <a:tr h="622120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38.02.05 Товароведение и экспертиза качества потребительских товаров</a:t>
                      </a:r>
                      <a:endParaRPr lang="ru-RU" sz="1800" b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88,3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53321336"/>
                  </a:ext>
                </a:extLst>
              </a:tr>
              <a:tr h="391013">
                <a:tc>
                  <a:txBody>
                    <a:bodyPr/>
                    <a:lstStyle/>
                    <a:p>
                      <a:pPr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38.02.07 Банковское дело</a:t>
                      </a:r>
                      <a:endParaRPr lang="ru-RU" sz="18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7078963"/>
                  </a:ext>
                </a:extLst>
              </a:tr>
              <a:tr h="382389">
                <a:tc>
                  <a:txBody>
                    <a:bodyPr/>
                    <a:lstStyle/>
                    <a:p>
                      <a:pPr indent="127635" hangingPunct="0"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 по техникуму: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94,3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91,2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hangingPunc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51,8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0051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3778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9907" y="314061"/>
            <a:ext cx="10234247" cy="1188720"/>
          </a:xfrm>
        </p:spPr>
        <p:txBody>
          <a:bodyPr>
            <a:normAutofit/>
          </a:bodyPr>
          <a:lstStyle/>
          <a:p>
            <a:r>
              <a:rPr lang="ru-RU" b="1" dirty="0"/>
              <a:t>Результаты качественных показателей по </a:t>
            </a:r>
            <a:r>
              <a:rPr lang="ru-RU" b="1" dirty="0" smtClean="0"/>
              <a:t>специальностям/профессиям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2989692"/>
              </p:ext>
            </p:extLst>
          </p:nvPr>
        </p:nvGraphicFramePr>
        <p:xfrm>
          <a:off x="1581150" y="1625874"/>
          <a:ext cx="9115425" cy="4851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9551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212" y="355092"/>
            <a:ext cx="11839575" cy="1188720"/>
          </a:xfrm>
        </p:spPr>
        <p:txBody>
          <a:bodyPr>
            <a:normAutofit fontScale="90000"/>
          </a:bodyPr>
          <a:lstStyle/>
          <a:p>
            <a:pPr hangingPunct="0"/>
            <a:r>
              <a:rPr lang="ru-RU" sz="2700" b="1" dirty="0"/>
              <a:t>Результаты качественных показателей </a:t>
            </a:r>
            <a:r>
              <a:rPr lang="ru-RU" sz="2700" b="1" dirty="0" smtClean="0"/>
              <a:t>по специальностям</a:t>
            </a:r>
            <a:r>
              <a:rPr lang="ru-RU" sz="2700" dirty="0"/>
              <a:t/>
            </a:r>
            <a:br>
              <a:rPr lang="ru-RU" sz="2700" dirty="0"/>
            </a:br>
            <a:r>
              <a:rPr lang="ru-RU" sz="2700" b="1" dirty="0"/>
              <a:t>43.02.15 Поварское и кондитерское дело 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90013587"/>
              </p:ext>
            </p:extLst>
          </p:nvPr>
        </p:nvGraphicFramePr>
        <p:xfrm>
          <a:off x="618489" y="1838325"/>
          <a:ext cx="5096511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242950472"/>
              </p:ext>
            </p:extLst>
          </p:nvPr>
        </p:nvGraphicFramePr>
        <p:xfrm>
          <a:off x="5900419" y="1838325"/>
          <a:ext cx="5329555" cy="4381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44422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93558105"/>
              </p:ext>
            </p:extLst>
          </p:nvPr>
        </p:nvGraphicFramePr>
        <p:xfrm>
          <a:off x="780097" y="1228724"/>
          <a:ext cx="5315903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842839820"/>
              </p:ext>
            </p:extLst>
          </p:nvPr>
        </p:nvGraphicFramePr>
        <p:xfrm>
          <a:off x="6286182" y="1228723"/>
          <a:ext cx="5572443" cy="4733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51652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850" y="45212"/>
            <a:ext cx="11258550" cy="1188720"/>
          </a:xfrm>
        </p:spPr>
        <p:txBody>
          <a:bodyPr>
            <a:normAutofit/>
          </a:bodyPr>
          <a:lstStyle/>
          <a:p>
            <a:pPr hangingPunct="0"/>
            <a:r>
              <a:rPr lang="ru-RU" sz="2200" b="1" dirty="0"/>
              <a:t>Результаты качественных показателей по специальности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43.02.01 Организация обслуживания в общественном </a:t>
            </a:r>
            <a:r>
              <a:rPr lang="ru-RU" sz="2200" b="1" dirty="0" smtClean="0"/>
              <a:t>питании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04649012"/>
              </p:ext>
            </p:extLst>
          </p:nvPr>
        </p:nvGraphicFramePr>
        <p:xfrm>
          <a:off x="2543175" y="1143762"/>
          <a:ext cx="6998335" cy="210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 bwMode="black">
          <a:xfrm>
            <a:off x="704850" y="3326892"/>
            <a:ext cx="11258550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hangingPunct="0"/>
            <a:r>
              <a:rPr lang="ru-RU" sz="2200" b="1" dirty="0" smtClean="0"/>
              <a:t>Результаты качественных показателей по специальности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43.02.16 Туризм и гостеприимство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16960751"/>
              </p:ext>
            </p:extLst>
          </p:nvPr>
        </p:nvGraphicFramePr>
        <p:xfrm>
          <a:off x="2466976" y="4208272"/>
          <a:ext cx="7074534" cy="247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10265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9624" y="0"/>
            <a:ext cx="10763249" cy="1188720"/>
          </a:xfrm>
        </p:spPr>
        <p:txBody>
          <a:bodyPr>
            <a:normAutofit/>
          </a:bodyPr>
          <a:lstStyle/>
          <a:p>
            <a:pPr hangingPunct="0"/>
            <a:r>
              <a:rPr lang="ru-RU" sz="2200" b="1" dirty="0"/>
              <a:t>Результаты качественных показателей по специальности </a:t>
            </a:r>
            <a:r>
              <a:rPr lang="ru-RU" sz="2200" dirty="0"/>
              <a:t/>
            </a:r>
            <a:br>
              <a:rPr lang="ru-RU" sz="2200" dirty="0"/>
            </a:br>
            <a:r>
              <a:rPr lang="ru-RU" sz="2200" b="1" dirty="0"/>
              <a:t>38.02.03 Операционная деятельность в </a:t>
            </a:r>
            <a:r>
              <a:rPr lang="ru-RU" sz="2200" b="1" dirty="0" smtClean="0"/>
              <a:t>логистике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12793778"/>
              </p:ext>
            </p:extLst>
          </p:nvPr>
        </p:nvGraphicFramePr>
        <p:xfrm>
          <a:off x="1562101" y="1136904"/>
          <a:ext cx="8982074" cy="222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 bwMode="black">
          <a:xfrm>
            <a:off x="809624" y="3364992"/>
            <a:ext cx="10763249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 hangingPunct="0"/>
            <a:r>
              <a:rPr lang="ru-RU" sz="2200" b="1" dirty="0" smtClean="0"/>
              <a:t>Результаты качественных показателей по специальности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38.02.05 Банковское дело</a:t>
            </a: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86285608"/>
              </p:ext>
            </p:extLst>
          </p:nvPr>
        </p:nvGraphicFramePr>
        <p:xfrm>
          <a:off x="1876425" y="4553712"/>
          <a:ext cx="8667750" cy="2397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4135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259841"/>
            <a:ext cx="11856243" cy="1330833"/>
          </a:xfrm>
        </p:spPr>
        <p:txBody>
          <a:bodyPr>
            <a:normAutofit/>
          </a:bodyPr>
          <a:lstStyle/>
          <a:p>
            <a:pPr hangingPunct="0"/>
            <a:r>
              <a:rPr lang="ru-RU" sz="2200" b="1" dirty="0" smtClean="0"/>
              <a:t>Результаты качественных показателей по специальности </a:t>
            </a: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/>
              <a:t>38.02.05 Товароведение и экспертиза качества потребительских товаров</a:t>
            </a: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63062069"/>
              </p:ext>
            </p:extLst>
          </p:nvPr>
        </p:nvGraphicFramePr>
        <p:xfrm>
          <a:off x="452437" y="2079307"/>
          <a:ext cx="5138737" cy="45977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998158199"/>
              </p:ext>
            </p:extLst>
          </p:nvPr>
        </p:nvGraphicFramePr>
        <p:xfrm>
          <a:off x="5591174" y="2160269"/>
          <a:ext cx="5838825" cy="38881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7691098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54</TotalTime>
  <Words>567</Words>
  <Application>Microsoft Office PowerPoint</Application>
  <PresentationFormat>Широкоэкранный</PresentationFormat>
  <Paragraphs>334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Corbel</vt:lpstr>
      <vt:lpstr>Gill Sans MT</vt:lpstr>
      <vt:lpstr>Tahoma</vt:lpstr>
      <vt:lpstr>Times New Roman</vt:lpstr>
      <vt:lpstr>Parcel</vt:lpstr>
      <vt:lpstr>Мониторинг качества образования за I полугодие  2023 – 2024 учебный год</vt:lpstr>
      <vt:lpstr>Успеваемость абсолютная – 91,2%</vt:lpstr>
      <vt:lpstr>Мониторинг абсолютной и качественной успеваемости по специальностям за 1 п/г 2022-2023 и 1 п/г 2023-2024</vt:lpstr>
      <vt:lpstr>Результаты качественных показателей по специальностям/профессиям</vt:lpstr>
      <vt:lpstr>Результаты качественных показателей по специальностям 43.02.15 Поварское и кондитерское дело </vt:lpstr>
      <vt:lpstr>Презентация PowerPoint</vt:lpstr>
      <vt:lpstr>Результаты качественных показателей по специальности 43.02.01 Организация обслуживания в общественном питании</vt:lpstr>
      <vt:lpstr>Результаты качественных показателей по специальности  38.02.03 Операционная деятельность в логистике</vt:lpstr>
      <vt:lpstr>Результаты качественных показателей по специальности  38.02.05 Товароведение и экспертиза качества потребительских товаров</vt:lpstr>
      <vt:lpstr>Результаты качественных показателей по профессиям  43.01.09 Повар, кондитер</vt:lpstr>
      <vt:lpstr>Презентация PowerPoint</vt:lpstr>
      <vt:lpstr>Результаты качественных показателей по профессии  38.01.02 Продавец, контролер-кассир</vt:lpstr>
      <vt:lpstr>Презентация PowerPoint</vt:lpstr>
      <vt:lpstr>Презентация PowerPoint</vt:lpstr>
      <vt:lpstr>Презентация PowerPoint</vt:lpstr>
      <vt:lpstr>Результаты качественных показателей промежуточной аттестации  преподавателей общеобразовательных дисциплин за I семестр 2023-2024 учебного года</vt:lpstr>
      <vt:lpstr>Результаты качественных показателей промежуточной аттестации  преподавателей специальных дисциплин за I семестр 2023-2024 учебного года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качества образования за I полугодие  2023 – 2024 учебный год</dc:title>
  <dc:creator>Анна</dc:creator>
  <cp:lastModifiedBy>Анна</cp:lastModifiedBy>
  <cp:revision>6</cp:revision>
  <dcterms:created xsi:type="dcterms:W3CDTF">2024-01-16T06:17:43Z</dcterms:created>
  <dcterms:modified xsi:type="dcterms:W3CDTF">2024-01-16T07:11:51Z</dcterms:modified>
</cp:coreProperties>
</file>