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sldIdLst>
    <p:sldId id="256" r:id="rId2"/>
    <p:sldId id="262" r:id="rId3"/>
    <p:sldId id="257" r:id="rId4"/>
    <p:sldId id="258" r:id="rId5"/>
    <p:sldId id="260" r:id="rId6"/>
    <p:sldId id="261" r:id="rId7"/>
    <p:sldId id="263" r:id="rId8"/>
    <p:sldId id="265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Успеваемость абсолютная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17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6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Лист1!$A$1:$G$1</c:f>
              <c:strCache>
                <c:ptCount val="7"/>
                <c:pt idx="0">
                  <c:v>2019/20</c:v>
                </c:pt>
                <c:pt idx="1">
                  <c:v>2020/21</c:v>
                </c:pt>
                <c:pt idx="2">
                  <c:v>2021/22</c:v>
                </c:pt>
                <c:pt idx="3">
                  <c:v>2022/23</c:v>
                </c:pt>
                <c:pt idx="4">
                  <c:v>2023/24</c:v>
                </c:pt>
                <c:pt idx="5">
                  <c:v>2024/25</c:v>
                </c:pt>
                <c:pt idx="6">
                  <c:v>2025/26</c:v>
                </c:pt>
              </c:strCache>
            </c:strRef>
          </c:cat>
          <c:val>
            <c:numRef>
              <c:f>Лист1!$A$2:$G$2</c:f>
              <c:numCache>
                <c:formatCode>General</c:formatCode>
                <c:ptCount val="7"/>
                <c:pt idx="0">
                  <c:v>83.1</c:v>
                </c:pt>
                <c:pt idx="1">
                  <c:v>91.3</c:v>
                </c:pt>
                <c:pt idx="2">
                  <c:v>98.3</c:v>
                </c:pt>
                <c:pt idx="3">
                  <c:v>98.5</c:v>
                </c:pt>
                <c:pt idx="4">
                  <c:v>94.6</c:v>
                </c:pt>
                <c:pt idx="5">
                  <c:v>94.3</c:v>
                </c:pt>
                <c:pt idx="6">
                  <c:v>94.5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65-4743-8743-FA8A737F38A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9570047"/>
        <c:axId val="1419567967"/>
      </c:lineChart>
      <c:catAx>
        <c:axId val="1419570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9567967"/>
        <c:crosses val="autoZero"/>
        <c:auto val="1"/>
        <c:lblAlgn val="ctr"/>
        <c:lblOffset val="100"/>
        <c:noMultiLvlLbl val="0"/>
      </c:catAx>
      <c:valAx>
        <c:axId val="1419567967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19570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Успеваемость качественная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317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6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Лист1!$A$5:$G$5</c:f>
              <c:strCache>
                <c:ptCount val="7"/>
                <c:pt idx="0">
                  <c:v>2019/20</c:v>
                </c:pt>
                <c:pt idx="1">
                  <c:v>2020/21</c:v>
                </c:pt>
                <c:pt idx="2">
                  <c:v>2021/22</c:v>
                </c:pt>
                <c:pt idx="3">
                  <c:v>2022/23</c:v>
                </c:pt>
                <c:pt idx="4">
                  <c:v>2023/24</c:v>
                </c:pt>
                <c:pt idx="5">
                  <c:v>2024/25</c:v>
                </c:pt>
                <c:pt idx="6">
                  <c:v>2025/26</c:v>
                </c:pt>
              </c:strCache>
            </c:strRef>
          </c:cat>
          <c:val>
            <c:numRef>
              <c:f>Лист1!$A$6:$G$6</c:f>
              <c:numCache>
                <c:formatCode>General</c:formatCode>
                <c:ptCount val="7"/>
                <c:pt idx="0">
                  <c:v>46.7</c:v>
                </c:pt>
                <c:pt idx="1">
                  <c:v>45.7</c:v>
                </c:pt>
                <c:pt idx="2">
                  <c:v>50.4</c:v>
                </c:pt>
                <c:pt idx="3">
                  <c:v>45</c:v>
                </c:pt>
                <c:pt idx="4">
                  <c:v>46.2</c:v>
                </c:pt>
                <c:pt idx="5">
                  <c:v>47</c:v>
                </c:pt>
                <c:pt idx="6">
                  <c:v>43.4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DC-4962-8116-88FBFBA1DDF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9228415"/>
        <c:axId val="1419223839"/>
      </c:lineChart>
      <c:catAx>
        <c:axId val="1419228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9223839"/>
        <c:crosses val="autoZero"/>
        <c:auto val="1"/>
        <c:lblAlgn val="ctr"/>
        <c:lblOffset val="100"/>
        <c:noMultiLvlLbl val="0"/>
      </c:catAx>
      <c:valAx>
        <c:axId val="141922383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192284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 smtClean="0"/>
              <a:t>Успеваемость</a:t>
            </a:r>
            <a:r>
              <a:rPr lang="ru-RU" sz="1800" baseline="0" dirty="0" smtClean="0"/>
              <a:t> абсолютная</a:t>
            </a:r>
            <a:endParaRPr lang="ru-RU" sz="18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Лист1!$A$1:$F$1</c:f>
              <c:strCache>
                <c:ptCount val="6"/>
                <c:pt idx="0">
                  <c:v>2020/21</c:v>
                </c:pt>
                <c:pt idx="1">
                  <c:v>2021/22</c:v>
                </c:pt>
                <c:pt idx="2">
                  <c:v>2022/23</c:v>
                </c:pt>
                <c:pt idx="3">
                  <c:v>2023/24</c:v>
                </c:pt>
                <c:pt idx="4">
                  <c:v>2024/25</c:v>
                </c:pt>
                <c:pt idx="5">
                  <c:v>2025/26</c:v>
                </c:pt>
              </c:strCache>
            </c:strRef>
          </c:cat>
          <c:val>
            <c:numRef>
              <c:f>Лист1!$A$2:$F$2</c:f>
              <c:numCache>
                <c:formatCode>General</c:formatCode>
                <c:ptCount val="6"/>
                <c:pt idx="0">
                  <c:v>89.5</c:v>
                </c:pt>
                <c:pt idx="1">
                  <c:v>93.2</c:v>
                </c:pt>
                <c:pt idx="2">
                  <c:v>93.7</c:v>
                </c:pt>
                <c:pt idx="3">
                  <c:v>89.5</c:v>
                </c:pt>
                <c:pt idx="4">
                  <c:v>93.1</c:v>
                </c:pt>
                <c:pt idx="5">
                  <c:v>83.3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3A-4EE6-8038-D48965FFBA5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27967520"/>
        <c:axId val="727963776"/>
      </c:lineChart>
      <c:catAx>
        <c:axId val="72796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7963776"/>
        <c:crosses val="autoZero"/>
        <c:auto val="1"/>
        <c:lblAlgn val="ctr"/>
        <c:lblOffset val="100"/>
        <c:noMultiLvlLbl val="0"/>
      </c:catAx>
      <c:valAx>
        <c:axId val="72796377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2796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Успеваемость качественная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Лист1!$A$7:$F$7</c:f>
              <c:strCache>
                <c:ptCount val="6"/>
                <c:pt idx="0">
                  <c:v>2020/21</c:v>
                </c:pt>
                <c:pt idx="1">
                  <c:v>2021/22</c:v>
                </c:pt>
                <c:pt idx="2">
                  <c:v>2022/23</c:v>
                </c:pt>
                <c:pt idx="3">
                  <c:v>2023/24</c:v>
                </c:pt>
                <c:pt idx="4">
                  <c:v>2024/25</c:v>
                </c:pt>
                <c:pt idx="5">
                  <c:v>2025/26</c:v>
                </c:pt>
              </c:strCache>
            </c:strRef>
          </c:cat>
          <c:val>
            <c:numRef>
              <c:f>Лист1!$A$8:$F$8</c:f>
              <c:numCache>
                <c:formatCode>General</c:formatCode>
                <c:ptCount val="6"/>
                <c:pt idx="0">
                  <c:v>55</c:v>
                </c:pt>
                <c:pt idx="1">
                  <c:v>63</c:v>
                </c:pt>
                <c:pt idx="2">
                  <c:v>73.5</c:v>
                </c:pt>
                <c:pt idx="3">
                  <c:v>70.8</c:v>
                </c:pt>
                <c:pt idx="4">
                  <c:v>77.099999999999994</c:v>
                </c:pt>
                <c:pt idx="5">
                  <c:v>51.2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0A-449E-A93A-ACBD4CB5202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20615792"/>
        <c:axId val="720611216"/>
      </c:lineChart>
      <c:catAx>
        <c:axId val="72061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0611216"/>
        <c:crosses val="autoZero"/>
        <c:auto val="1"/>
        <c:lblAlgn val="ctr"/>
        <c:lblOffset val="100"/>
        <c:noMultiLvlLbl val="0"/>
      </c:catAx>
      <c:valAx>
        <c:axId val="72061121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20615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</a:rPr>
              <a:t>ОТЛИЧНИКИ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1750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Лист3!$A$1:$A$39</c:f>
              <c:strCache>
                <c:ptCount val="39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П-31</c:v>
                </c:pt>
                <c:pt idx="11">
                  <c:v>Пд-1</c:v>
                </c:pt>
                <c:pt idx="12">
                  <c:v>Пд-2</c:v>
                </c:pt>
                <c:pt idx="13">
                  <c:v>Пд-3</c:v>
                </c:pt>
                <c:pt idx="14">
                  <c:v>Пд-21</c:v>
                </c:pt>
                <c:pt idx="15">
                  <c:v>Пд-22</c:v>
                </c:pt>
                <c:pt idx="16">
                  <c:v>Пд-23</c:v>
                </c:pt>
                <c:pt idx="17">
                  <c:v>Пд-31</c:v>
                </c:pt>
                <c:pt idx="18">
                  <c:v>Пд-32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Пд-44</c:v>
                </c:pt>
                <c:pt idx="23">
                  <c:v>Т-1</c:v>
                </c:pt>
                <c:pt idx="24">
                  <c:v>Т-2</c:v>
                </c:pt>
                <c:pt idx="25">
                  <c:v>Т-21</c:v>
                </c:pt>
                <c:pt idx="26">
                  <c:v>Т-22</c:v>
                </c:pt>
                <c:pt idx="27">
                  <c:v>Т-31</c:v>
                </c:pt>
                <c:pt idx="28">
                  <c:v>Тд-1</c:v>
                </c:pt>
                <c:pt idx="29">
                  <c:v>Тд-21</c:v>
                </c:pt>
                <c:pt idx="30">
                  <c:v>Тв-31</c:v>
                </c:pt>
                <c:pt idx="31">
                  <c:v>Бд-1</c:v>
                </c:pt>
                <c:pt idx="32">
                  <c:v>Бд-21</c:v>
                </c:pt>
                <c:pt idx="33">
                  <c:v>Бд-31</c:v>
                </c:pt>
                <c:pt idx="34">
                  <c:v>Л-1</c:v>
                </c:pt>
                <c:pt idx="35">
                  <c:v>Л-2</c:v>
                </c:pt>
                <c:pt idx="36">
                  <c:v>Л-21</c:v>
                </c:pt>
                <c:pt idx="37">
                  <c:v>Л-22</c:v>
                </c:pt>
                <c:pt idx="38">
                  <c:v>Л+A1:A391</c:v>
                </c:pt>
              </c:strCache>
            </c:strRef>
          </c:cat>
          <c:val>
            <c:numRef>
              <c:f>Лист3!$B$1:$B$39</c:f>
              <c:numCache>
                <c:formatCode>General</c:formatCode>
                <c:ptCount val="39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6</c:v>
                </c:pt>
                <c:pt idx="12">
                  <c:v>1</c:v>
                </c:pt>
                <c:pt idx="13">
                  <c:v>3</c:v>
                </c:pt>
                <c:pt idx="14">
                  <c:v>7</c:v>
                </c:pt>
                <c:pt idx="15">
                  <c:v>5</c:v>
                </c:pt>
                <c:pt idx="16">
                  <c:v>0</c:v>
                </c:pt>
                <c:pt idx="17">
                  <c:v>4</c:v>
                </c:pt>
                <c:pt idx="18">
                  <c:v>0</c:v>
                </c:pt>
                <c:pt idx="19">
                  <c:v>1</c:v>
                </c:pt>
                <c:pt idx="20">
                  <c:v>5</c:v>
                </c:pt>
                <c:pt idx="21">
                  <c:v>4</c:v>
                </c:pt>
                <c:pt idx="22">
                  <c:v>0</c:v>
                </c:pt>
                <c:pt idx="23">
                  <c:v>11</c:v>
                </c:pt>
                <c:pt idx="24">
                  <c:v>1</c:v>
                </c:pt>
                <c:pt idx="25">
                  <c:v>4</c:v>
                </c:pt>
                <c:pt idx="26">
                  <c:v>0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8</c:v>
                </c:pt>
                <c:pt idx="31">
                  <c:v>0</c:v>
                </c:pt>
                <c:pt idx="32">
                  <c:v>6</c:v>
                </c:pt>
                <c:pt idx="33">
                  <c:v>3</c:v>
                </c:pt>
                <c:pt idx="34">
                  <c:v>6</c:v>
                </c:pt>
                <c:pt idx="35">
                  <c:v>0</c:v>
                </c:pt>
                <c:pt idx="36">
                  <c:v>8</c:v>
                </c:pt>
                <c:pt idx="37">
                  <c:v>0</c:v>
                </c:pt>
                <c:pt idx="3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EA-4B69-8457-2239617FE32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006854688"/>
        <c:axId val="2006858848"/>
      </c:lineChart>
      <c:catAx>
        <c:axId val="200685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6858848"/>
        <c:crosses val="autoZero"/>
        <c:auto val="1"/>
        <c:lblAlgn val="ctr"/>
        <c:lblOffset val="100"/>
        <c:noMultiLvlLbl val="0"/>
      </c:catAx>
      <c:valAx>
        <c:axId val="200685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685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</a:rPr>
              <a:t>УДАРНИКИ (на "4" и "5")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3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Лист3!$A$44:$A$82</c:f>
              <c:strCache>
                <c:ptCount val="39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П-31</c:v>
                </c:pt>
                <c:pt idx="11">
                  <c:v>Пд-1</c:v>
                </c:pt>
                <c:pt idx="12">
                  <c:v>Пд-2</c:v>
                </c:pt>
                <c:pt idx="13">
                  <c:v>Пд-3</c:v>
                </c:pt>
                <c:pt idx="14">
                  <c:v>Пд-21</c:v>
                </c:pt>
                <c:pt idx="15">
                  <c:v>Пд-22</c:v>
                </c:pt>
                <c:pt idx="16">
                  <c:v>Пд-23</c:v>
                </c:pt>
                <c:pt idx="17">
                  <c:v>Пд-31</c:v>
                </c:pt>
                <c:pt idx="18">
                  <c:v>Пд-32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Пд-44</c:v>
                </c:pt>
                <c:pt idx="23">
                  <c:v>Т-1</c:v>
                </c:pt>
                <c:pt idx="24">
                  <c:v>Т-2</c:v>
                </c:pt>
                <c:pt idx="25">
                  <c:v>Т-21</c:v>
                </c:pt>
                <c:pt idx="26">
                  <c:v>Т-22</c:v>
                </c:pt>
                <c:pt idx="27">
                  <c:v>Т-31</c:v>
                </c:pt>
                <c:pt idx="28">
                  <c:v>Тд-1</c:v>
                </c:pt>
                <c:pt idx="29">
                  <c:v>Тд-21</c:v>
                </c:pt>
                <c:pt idx="30">
                  <c:v>Тв-31</c:v>
                </c:pt>
                <c:pt idx="31">
                  <c:v>Бд-1</c:v>
                </c:pt>
                <c:pt idx="32">
                  <c:v>Бд-21</c:v>
                </c:pt>
                <c:pt idx="33">
                  <c:v>Бд-31</c:v>
                </c:pt>
                <c:pt idx="34">
                  <c:v>Л-1</c:v>
                </c:pt>
                <c:pt idx="35">
                  <c:v>Л-2</c:v>
                </c:pt>
                <c:pt idx="36">
                  <c:v>Л-21</c:v>
                </c:pt>
                <c:pt idx="37">
                  <c:v>Л-22</c:v>
                </c:pt>
                <c:pt idx="38">
                  <c:v>Л-31</c:v>
                </c:pt>
              </c:strCache>
            </c:strRef>
          </c:cat>
          <c:val>
            <c:numRef>
              <c:f>Лист3!$B$44:$B$82</c:f>
              <c:numCache>
                <c:formatCode>General</c:formatCode>
                <c:ptCount val="39"/>
                <c:pt idx="0">
                  <c:v>6</c:v>
                </c:pt>
                <c:pt idx="1">
                  <c:v>11</c:v>
                </c:pt>
                <c:pt idx="2">
                  <c:v>9</c:v>
                </c:pt>
                <c:pt idx="3">
                  <c:v>9</c:v>
                </c:pt>
                <c:pt idx="4">
                  <c:v>6</c:v>
                </c:pt>
                <c:pt idx="5">
                  <c:v>6</c:v>
                </c:pt>
                <c:pt idx="6">
                  <c:v>5</c:v>
                </c:pt>
                <c:pt idx="7">
                  <c:v>8</c:v>
                </c:pt>
                <c:pt idx="8">
                  <c:v>0</c:v>
                </c:pt>
                <c:pt idx="9">
                  <c:v>3</c:v>
                </c:pt>
                <c:pt idx="10">
                  <c:v>5</c:v>
                </c:pt>
                <c:pt idx="11">
                  <c:v>12</c:v>
                </c:pt>
                <c:pt idx="12">
                  <c:v>3</c:v>
                </c:pt>
                <c:pt idx="13">
                  <c:v>1</c:v>
                </c:pt>
                <c:pt idx="14">
                  <c:v>12</c:v>
                </c:pt>
                <c:pt idx="15">
                  <c:v>6</c:v>
                </c:pt>
                <c:pt idx="16">
                  <c:v>4</c:v>
                </c:pt>
                <c:pt idx="17">
                  <c:v>8</c:v>
                </c:pt>
                <c:pt idx="18">
                  <c:v>0</c:v>
                </c:pt>
                <c:pt idx="19">
                  <c:v>9</c:v>
                </c:pt>
                <c:pt idx="20">
                  <c:v>5</c:v>
                </c:pt>
                <c:pt idx="21">
                  <c:v>7</c:v>
                </c:pt>
                <c:pt idx="22">
                  <c:v>1</c:v>
                </c:pt>
                <c:pt idx="23">
                  <c:v>10</c:v>
                </c:pt>
                <c:pt idx="24">
                  <c:v>8</c:v>
                </c:pt>
                <c:pt idx="25">
                  <c:v>10</c:v>
                </c:pt>
                <c:pt idx="26">
                  <c:v>1</c:v>
                </c:pt>
                <c:pt idx="27">
                  <c:v>10</c:v>
                </c:pt>
                <c:pt idx="28">
                  <c:v>12</c:v>
                </c:pt>
                <c:pt idx="29">
                  <c:v>5</c:v>
                </c:pt>
                <c:pt idx="30">
                  <c:v>7</c:v>
                </c:pt>
                <c:pt idx="31">
                  <c:v>11</c:v>
                </c:pt>
                <c:pt idx="32">
                  <c:v>5</c:v>
                </c:pt>
                <c:pt idx="33">
                  <c:v>0</c:v>
                </c:pt>
                <c:pt idx="34">
                  <c:v>13</c:v>
                </c:pt>
                <c:pt idx="35">
                  <c:v>0</c:v>
                </c:pt>
                <c:pt idx="36">
                  <c:v>11</c:v>
                </c:pt>
                <c:pt idx="37">
                  <c:v>0</c:v>
                </c:pt>
                <c:pt idx="38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A7-4AF8-A017-E0EA5FF35D3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006877568"/>
        <c:axId val="2006865088"/>
      </c:lineChart>
      <c:catAx>
        <c:axId val="200687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6865088"/>
        <c:crosses val="autoZero"/>
        <c:auto val="1"/>
        <c:lblAlgn val="ctr"/>
        <c:lblOffset val="100"/>
        <c:noMultiLvlLbl val="0"/>
      </c:catAx>
      <c:valAx>
        <c:axId val="200686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687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</a:rPr>
              <a:t>С ОДНОЙ "3"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Лист3!$A$86:$A$124</c:f>
              <c:strCache>
                <c:ptCount val="39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П-31</c:v>
                </c:pt>
                <c:pt idx="11">
                  <c:v>Пд-1</c:v>
                </c:pt>
                <c:pt idx="12">
                  <c:v>Пд-2</c:v>
                </c:pt>
                <c:pt idx="13">
                  <c:v>Пд-3</c:v>
                </c:pt>
                <c:pt idx="14">
                  <c:v>Пд-21</c:v>
                </c:pt>
                <c:pt idx="15">
                  <c:v>Пд-22</c:v>
                </c:pt>
                <c:pt idx="16">
                  <c:v>Пд-23</c:v>
                </c:pt>
                <c:pt idx="17">
                  <c:v>Пд-31</c:v>
                </c:pt>
                <c:pt idx="18">
                  <c:v>Пд-32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Пд-44</c:v>
                </c:pt>
                <c:pt idx="23">
                  <c:v>Т-1</c:v>
                </c:pt>
                <c:pt idx="24">
                  <c:v>Т-2</c:v>
                </c:pt>
                <c:pt idx="25">
                  <c:v>Т-21</c:v>
                </c:pt>
                <c:pt idx="26">
                  <c:v>Т-22</c:v>
                </c:pt>
                <c:pt idx="27">
                  <c:v>Т-31</c:v>
                </c:pt>
                <c:pt idx="28">
                  <c:v>Тд-1</c:v>
                </c:pt>
                <c:pt idx="29">
                  <c:v>Тд-21</c:v>
                </c:pt>
                <c:pt idx="30">
                  <c:v>Тв-31</c:v>
                </c:pt>
                <c:pt idx="31">
                  <c:v>Бд-1</c:v>
                </c:pt>
                <c:pt idx="32">
                  <c:v>Бд-21</c:v>
                </c:pt>
                <c:pt idx="33">
                  <c:v>Бд-31</c:v>
                </c:pt>
                <c:pt idx="34">
                  <c:v>Л-1</c:v>
                </c:pt>
                <c:pt idx="35">
                  <c:v>Л-2</c:v>
                </c:pt>
                <c:pt idx="36">
                  <c:v>Л-21</c:v>
                </c:pt>
                <c:pt idx="37">
                  <c:v>Л-22</c:v>
                </c:pt>
                <c:pt idx="38">
                  <c:v>Л-31</c:v>
                </c:pt>
              </c:strCache>
            </c:strRef>
          </c:cat>
          <c:val>
            <c:numRef>
              <c:f>Лист3!$B$86:$B$124</c:f>
              <c:numCache>
                <c:formatCode>General</c:formatCode>
                <c:ptCount val="39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5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5</c:v>
                </c:pt>
                <c:pt idx="30">
                  <c:v>1</c:v>
                </c:pt>
                <c:pt idx="31">
                  <c:v>2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2</c:v>
                </c:pt>
                <c:pt idx="3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CD-4FB4-918F-AA6862636DE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006881728"/>
        <c:axId val="2006879232"/>
      </c:lineChart>
      <c:catAx>
        <c:axId val="200688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6879232"/>
        <c:crosses val="autoZero"/>
        <c:auto val="1"/>
        <c:lblAlgn val="ctr"/>
        <c:lblOffset val="100"/>
        <c:noMultiLvlLbl val="0"/>
      </c:catAx>
      <c:valAx>
        <c:axId val="200687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688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tx1"/>
                </a:solidFill>
              </a:rPr>
              <a:t>Неуспевающие - 7 чел.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1750" cap="rnd">
              <a:solidFill>
                <a:schemeClr val="accent1"/>
              </a:solidFill>
              <a:round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Лист1!$A$1:$A$39</c:f>
              <c:strCache>
                <c:ptCount val="39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П-31</c:v>
                </c:pt>
                <c:pt idx="11">
                  <c:v>Пд-1</c:v>
                </c:pt>
                <c:pt idx="12">
                  <c:v>Пд-2</c:v>
                </c:pt>
                <c:pt idx="13">
                  <c:v>Пд-3</c:v>
                </c:pt>
                <c:pt idx="14">
                  <c:v>Пд-21</c:v>
                </c:pt>
                <c:pt idx="15">
                  <c:v>Пд-22</c:v>
                </c:pt>
                <c:pt idx="16">
                  <c:v>Пд-23</c:v>
                </c:pt>
                <c:pt idx="17">
                  <c:v>Пд-31</c:v>
                </c:pt>
                <c:pt idx="18">
                  <c:v>Пд-32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Пд-44</c:v>
                </c:pt>
                <c:pt idx="23">
                  <c:v>Т-1</c:v>
                </c:pt>
                <c:pt idx="24">
                  <c:v>Т-2</c:v>
                </c:pt>
                <c:pt idx="25">
                  <c:v>Т-21</c:v>
                </c:pt>
                <c:pt idx="26">
                  <c:v>Т-22</c:v>
                </c:pt>
                <c:pt idx="27">
                  <c:v>Т-31</c:v>
                </c:pt>
                <c:pt idx="28">
                  <c:v>Тд-1</c:v>
                </c:pt>
                <c:pt idx="29">
                  <c:v>Тд-21</c:v>
                </c:pt>
                <c:pt idx="30">
                  <c:v>Тв-31</c:v>
                </c:pt>
                <c:pt idx="31">
                  <c:v>Бд-1</c:v>
                </c:pt>
                <c:pt idx="32">
                  <c:v>Бд-21</c:v>
                </c:pt>
                <c:pt idx="33">
                  <c:v>Бд-31</c:v>
                </c:pt>
                <c:pt idx="34">
                  <c:v>Л-1</c:v>
                </c:pt>
                <c:pt idx="35">
                  <c:v>Л-2</c:v>
                </c:pt>
                <c:pt idx="36">
                  <c:v>Л-21</c:v>
                </c:pt>
                <c:pt idx="37">
                  <c:v>Л-22</c:v>
                </c:pt>
                <c:pt idx="38">
                  <c:v>Л-31</c:v>
                </c:pt>
              </c:strCache>
            </c:strRef>
          </c:cat>
          <c:val>
            <c:numRef>
              <c:f>Лист1!$B$1:$B$39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62-4F33-978E-785268635AA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967844224"/>
        <c:axId val="1967836736"/>
      </c:lineChart>
      <c:catAx>
        <c:axId val="1967844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67836736"/>
        <c:crosses val="autoZero"/>
        <c:auto val="1"/>
        <c:lblAlgn val="ctr"/>
        <c:lblOffset val="100"/>
        <c:noMultiLvlLbl val="0"/>
      </c:catAx>
      <c:valAx>
        <c:axId val="196783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67844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0587B9-9394-434A-87A1-64AA6CFA8AB0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99FFEA-FD96-46F7-A814-1DED15D8C3DB}">
      <dgm:prSet phldrT="[Текст]"/>
      <dgm:spPr/>
      <dgm:t>
        <a:bodyPr/>
        <a:lstStyle/>
        <a:p>
          <a:r>
            <a:rPr lang="ru-RU" b="1" dirty="0" smtClean="0"/>
            <a:t>Компоненты качества образования</a:t>
          </a:r>
          <a:endParaRPr lang="ru-RU" dirty="0"/>
        </a:p>
      </dgm:t>
    </dgm:pt>
    <dgm:pt modelId="{6B4CCF0D-F1FC-4D29-930E-1C4E2B655A08}" type="parTrans" cxnId="{51ED9BE6-3549-40D4-B65A-695355844A95}">
      <dgm:prSet/>
      <dgm:spPr/>
      <dgm:t>
        <a:bodyPr/>
        <a:lstStyle/>
        <a:p>
          <a:endParaRPr lang="ru-RU"/>
        </a:p>
      </dgm:t>
    </dgm:pt>
    <dgm:pt modelId="{DCC6ADCA-B169-49B9-8B75-0A9B86599912}" type="sibTrans" cxnId="{51ED9BE6-3549-40D4-B65A-695355844A95}">
      <dgm:prSet/>
      <dgm:spPr/>
      <dgm:t>
        <a:bodyPr/>
        <a:lstStyle/>
        <a:p>
          <a:endParaRPr lang="ru-RU"/>
        </a:p>
      </dgm:t>
    </dgm:pt>
    <dgm:pt modelId="{842A31AC-F102-4F1F-9334-25C519C39CD2}">
      <dgm:prSet phldrT="[Текст]"/>
      <dgm:spPr/>
      <dgm:t>
        <a:bodyPr/>
        <a:lstStyle/>
        <a:p>
          <a:r>
            <a:rPr lang="ru-RU" b="1" dirty="0" smtClean="0"/>
            <a:t>Качество результатов:</a:t>
          </a:r>
          <a:r>
            <a:rPr lang="ru-RU" dirty="0" smtClean="0"/>
            <a:t> Уровень знаний, практических навыков и сформированных компетенций учащихся.</a:t>
          </a:r>
          <a:endParaRPr lang="ru-RU" dirty="0"/>
        </a:p>
      </dgm:t>
    </dgm:pt>
    <dgm:pt modelId="{3582E825-55EE-4930-8163-C0068D6F4BEC}" type="parTrans" cxnId="{C31EB5C6-0145-4BB9-A1E6-70B0D5AAACBB}">
      <dgm:prSet/>
      <dgm:spPr/>
      <dgm:t>
        <a:bodyPr/>
        <a:lstStyle/>
        <a:p>
          <a:endParaRPr lang="ru-RU"/>
        </a:p>
      </dgm:t>
    </dgm:pt>
    <dgm:pt modelId="{F4510EDE-4766-4B2C-B3CC-EA1A19768D3E}" type="sibTrans" cxnId="{C31EB5C6-0145-4BB9-A1E6-70B0D5AAACBB}">
      <dgm:prSet/>
      <dgm:spPr/>
      <dgm:t>
        <a:bodyPr/>
        <a:lstStyle/>
        <a:p>
          <a:endParaRPr lang="ru-RU"/>
        </a:p>
      </dgm:t>
    </dgm:pt>
    <dgm:pt modelId="{498A5F80-058D-47E9-A680-95FA0D54F70B}">
      <dgm:prSet phldrT="[Текст]"/>
      <dgm:spPr/>
      <dgm:t>
        <a:bodyPr/>
        <a:lstStyle/>
        <a:p>
          <a:r>
            <a:rPr lang="ru-RU" b="1" dirty="0" smtClean="0"/>
            <a:t>Методы и инструменты оценки</a:t>
          </a:r>
          <a:endParaRPr lang="ru-RU" dirty="0"/>
        </a:p>
      </dgm:t>
    </dgm:pt>
    <dgm:pt modelId="{1AA6B868-C6B1-4F84-9FD4-4D3AB611984B}" type="parTrans" cxnId="{7D460652-E29A-429F-82C9-5DCF933FDF0C}">
      <dgm:prSet/>
      <dgm:spPr/>
      <dgm:t>
        <a:bodyPr/>
        <a:lstStyle/>
        <a:p>
          <a:endParaRPr lang="ru-RU"/>
        </a:p>
      </dgm:t>
    </dgm:pt>
    <dgm:pt modelId="{313CD619-05FA-4975-946E-E69DB6C963C4}" type="sibTrans" cxnId="{7D460652-E29A-429F-82C9-5DCF933FDF0C}">
      <dgm:prSet/>
      <dgm:spPr/>
      <dgm:t>
        <a:bodyPr/>
        <a:lstStyle/>
        <a:p>
          <a:endParaRPr lang="ru-RU"/>
        </a:p>
      </dgm:t>
    </dgm:pt>
    <dgm:pt modelId="{2F7ABD75-04ED-48DC-BCCC-D020CF7E84CA}">
      <dgm:prSet phldrT="[Текст]"/>
      <dgm:spPr/>
      <dgm:t>
        <a:bodyPr/>
        <a:lstStyle/>
        <a:p>
          <a:r>
            <a:rPr lang="ru-RU" b="1" dirty="0" smtClean="0"/>
            <a:t>Государственная итоговая аттестация:</a:t>
          </a:r>
          <a:r>
            <a:rPr lang="ru-RU" dirty="0" smtClean="0"/>
            <a:t> Экзамены, содержание которых строго соответствует федеральным стандартам.</a:t>
          </a:r>
          <a:endParaRPr lang="ru-RU" dirty="0"/>
        </a:p>
      </dgm:t>
    </dgm:pt>
    <dgm:pt modelId="{2150CBE3-FB07-4FF4-928A-1B34F7F0A95A}" type="parTrans" cxnId="{DFD9F43A-703C-4A8A-9083-8A1B0F90E7FF}">
      <dgm:prSet/>
      <dgm:spPr/>
      <dgm:t>
        <a:bodyPr/>
        <a:lstStyle/>
        <a:p>
          <a:endParaRPr lang="ru-RU"/>
        </a:p>
      </dgm:t>
    </dgm:pt>
    <dgm:pt modelId="{E84A646C-C3E6-4B7B-842D-DF766E0621D7}" type="sibTrans" cxnId="{DFD9F43A-703C-4A8A-9083-8A1B0F90E7FF}">
      <dgm:prSet/>
      <dgm:spPr/>
      <dgm:t>
        <a:bodyPr/>
        <a:lstStyle/>
        <a:p>
          <a:endParaRPr lang="ru-RU"/>
        </a:p>
      </dgm:t>
    </dgm:pt>
    <dgm:pt modelId="{B6F96A64-730F-4C3C-8848-FD6CD81B3029}">
      <dgm:prSet phldrT="[Текст]"/>
      <dgm:spPr/>
      <dgm:t>
        <a:bodyPr/>
        <a:lstStyle/>
        <a:p>
          <a:endParaRPr lang="ru-RU" dirty="0"/>
        </a:p>
      </dgm:t>
    </dgm:pt>
    <dgm:pt modelId="{067FFC90-8419-480E-95D5-4A501F0CB340}" type="parTrans" cxnId="{F213C48D-16A3-45B3-A6AB-6C67101F8402}">
      <dgm:prSet/>
      <dgm:spPr/>
      <dgm:t>
        <a:bodyPr/>
        <a:lstStyle/>
        <a:p>
          <a:endParaRPr lang="ru-RU"/>
        </a:p>
      </dgm:t>
    </dgm:pt>
    <dgm:pt modelId="{52E0016F-B7D1-4B3B-8307-7E96297B21E0}" type="sibTrans" cxnId="{F213C48D-16A3-45B3-A6AB-6C67101F8402}">
      <dgm:prSet/>
      <dgm:spPr/>
      <dgm:t>
        <a:bodyPr/>
        <a:lstStyle/>
        <a:p>
          <a:endParaRPr lang="ru-RU"/>
        </a:p>
      </dgm:t>
    </dgm:pt>
    <dgm:pt modelId="{81CCBA58-403B-4EAD-9035-384A1665F255}">
      <dgm:prSet/>
      <dgm:spPr/>
      <dgm:t>
        <a:bodyPr/>
        <a:lstStyle/>
        <a:p>
          <a:r>
            <a:rPr lang="ru-RU" b="1" smtClean="0"/>
            <a:t>Качество процесса:</a:t>
          </a:r>
          <a:r>
            <a:rPr lang="ru-RU" smtClean="0"/>
            <a:t> Содержание образовательных программ, применяемые методики и технологии обучения.</a:t>
          </a:r>
          <a:endParaRPr lang="ru-RU"/>
        </a:p>
      </dgm:t>
    </dgm:pt>
    <dgm:pt modelId="{2C9079F5-B44E-479A-A61A-74DBA8D8B547}" type="parTrans" cxnId="{99C2E18E-4198-4E4F-8A3B-4C2E13F04FD9}">
      <dgm:prSet/>
      <dgm:spPr/>
      <dgm:t>
        <a:bodyPr/>
        <a:lstStyle/>
        <a:p>
          <a:endParaRPr lang="ru-RU"/>
        </a:p>
      </dgm:t>
    </dgm:pt>
    <dgm:pt modelId="{B25F9AC0-D51A-495E-B9A5-C7BF650220B1}" type="sibTrans" cxnId="{99C2E18E-4198-4E4F-8A3B-4C2E13F04FD9}">
      <dgm:prSet/>
      <dgm:spPr/>
      <dgm:t>
        <a:bodyPr/>
        <a:lstStyle/>
        <a:p>
          <a:endParaRPr lang="ru-RU"/>
        </a:p>
      </dgm:t>
    </dgm:pt>
    <dgm:pt modelId="{DC2EC129-E58A-40A7-9C83-FA49D681300A}">
      <dgm:prSet/>
      <dgm:spPr/>
      <dgm:t>
        <a:bodyPr/>
        <a:lstStyle/>
        <a:p>
          <a:r>
            <a:rPr lang="ru-RU" b="1" dirty="0" smtClean="0"/>
            <a:t>Качество условий:</a:t>
          </a:r>
          <a:r>
            <a:rPr lang="ru-RU" dirty="0" smtClean="0"/>
            <a:t> Материально-техническое обеспечение, квалификация преподавателей и ресурсная база</a:t>
          </a:r>
          <a:endParaRPr lang="ru-RU" dirty="0"/>
        </a:p>
      </dgm:t>
    </dgm:pt>
    <dgm:pt modelId="{FFE626BD-C956-4DAD-8004-63414925573F}" type="parTrans" cxnId="{BA7A869A-0473-474E-A627-D9813D3F8B92}">
      <dgm:prSet/>
      <dgm:spPr/>
      <dgm:t>
        <a:bodyPr/>
        <a:lstStyle/>
        <a:p>
          <a:endParaRPr lang="ru-RU"/>
        </a:p>
      </dgm:t>
    </dgm:pt>
    <dgm:pt modelId="{28BB7217-932C-4441-909D-7877FAD4FB8F}" type="sibTrans" cxnId="{BA7A869A-0473-474E-A627-D9813D3F8B92}">
      <dgm:prSet/>
      <dgm:spPr/>
      <dgm:t>
        <a:bodyPr/>
        <a:lstStyle/>
        <a:p>
          <a:endParaRPr lang="ru-RU"/>
        </a:p>
      </dgm:t>
    </dgm:pt>
    <dgm:pt modelId="{61D8FD65-80B7-48EB-8AEF-F0658947F1AB}">
      <dgm:prSet/>
      <dgm:spPr/>
      <dgm:t>
        <a:bodyPr/>
        <a:lstStyle/>
        <a:p>
          <a:r>
            <a:rPr lang="ru-RU" b="1" smtClean="0"/>
            <a:t>Внутренняя система (ВСОКО):</a:t>
          </a:r>
          <a:r>
            <a:rPr lang="ru-RU" smtClean="0"/>
            <a:t> Мониторинг, проводимый самой образовательной организацией для улучшения программ.</a:t>
          </a:r>
          <a:endParaRPr lang="ru-RU"/>
        </a:p>
      </dgm:t>
    </dgm:pt>
    <dgm:pt modelId="{B6EB0BF7-E90E-4175-A97B-0A1174E3D397}" type="parTrans" cxnId="{C09D4212-1C92-4034-BC53-1BC9819C45A0}">
      <dgm:prSet/>
      <dgm:spPr/>
      <dgm:t>
        <a:bodyPr/>
        <a:lstStyle/>
        <a:p>
          <a:endParaRPr lang="ru-RU"/>
        </a:p>
      </dgm:t>
    </dgm:pt>
    <dgm:pt modelId="{000CF9AA-252C-49C6-8F0B-05B3D7FCC03A}" type="sibTrans" cxnId="{C09D4212-1C92-4034-BC53-1BC9819C45A0}">
      <dgm:prSet/>
      <dgm:spPr/>
      <dgm:t>
        <a:bodyPr/>
        <a:lstStyle/>
        <a:p>
          <a:endParaRPr lang="ru-RU"/>
        </a:p>
      </dgm:t>
    </dgm:pt>
    <dgm:pt modelId="{B3102E82-F1DD-435F-909E-74CEA6F2A350}">
      <dgm:prSet/>
      <dgm:spPr/>
      <dgm:t>
        <a:bodyPr/>
        <a:lstStyle/>
        <a:p>
          <a:r>
            <a:rPr lang="ru-RU" b="1" smtClean="0"/>
            <a:t>Независимая оценка (НОКО):</a:t>
          </a:r>
          <a:r>
            <a:rPr lang="ru-RU" smtClean="0"/>
            <a:t> Проверка качества подготовки учащихся и условий работы учебных заведений внешними структурами.</a:t>
          </a:r>
          <a:endParaRPr lang="ru-RU"/>
        </a:p>
      </dgm:t>
    </dgm:pt>
    <dgm:pt modelId="{99571ED4-ED2C-45BC-8536-B2A38152E2CE}" type="parTrans" cxnId="{112A8FC1-1A57-4F7C-95A6-9AB7C80EA775}">
      <dgm:prSet/>
      <dgm:spPr/>
      <dgm:t>
        <a:bodyPr/>
        <a:lstStyle/>
        <a:p>
          <a:endParaRPr lang="ru-RU"/>
        </a:p>
      </dgm:t>
    </dgm:pt>
    <dgm:pt modelId="{BD35EED6-1B12-4DD2-855A-FBAFEC27FB52}" type="sibTrans" cxnId="{112A8FC1-1A57-4F7C-95A6-9AB7C80EA775}">
      <dgm:prSet/>
      <dgm:spPr/>
      <dgm:t>
        <a:bodyPr/>
        <a:lstStyle/>
        <a:p>
          <a:endParaRPr lang="ru-RU"/>
        </a:p>
      </dgm:t>
    </dgm:pt>
    <dgm:pt modelId="{D2340AA8-429B-49EF-9277-114C07A24145}">
      <dgm:prSet/>
      <dgm:spPr/>
      <dgm:t>
        <a:bodyPr/>
        <a:lstStyle/>
        <a:p>
          <a:r>
            <a:rPr lang="ru-RU" b="1" smtClean="0"/>
            <a:t>Цифровые инструменты:</a:t>
          </a:r>
          <a:r>
            <a:rPr lang="ru-RU" smtClean="0"/>
            <a:t> Электронные журналы и базы данных для анализа успеваемости и управления образовательным процессом</a:t>
          </a:r>
          <a:endParaRPr lang="ru-RU"/>
        </a:p>
      </dgm:t>
    </dgm:pt>
    <dgm:pt modelId="{BD647584-5B82-4F96-9F14-4CFA83723001}" type="parTrans" cxnId="{A1D7EB88-AC3B-494A-91AC-E6C675CD84F6}">
      <dgm:prSet/>
      <dgm:spPr/>
      <dgm:t>
        <a:bodyPr/>
        <a:lstStyle/>
        <a:p>
          <a:endParaRPr lang="ru-RU"/>
        </a:p>
      </dgm:t>
    </dgm:pt>
    <dgm:pt modelId="{9CB8C9ED-F2E6-412F-B092-D69EE5B3A913}" type="sibTrans" cxnId="{A1D7EB88-AC3B-494A-91AC-E6C675CD84F6}">
      <dgm:prSet/>
      <dgm:spPr/>
      <dgm:t>
        <a:bodyPr/>
        <a:lstStyle/>
        <a:p>
          <a:endParaRPr lang="ru-RU"/>
        </a:p>
      </dgm:t>
    </dgm:pt>
    <dgm:pt modelId="{7B415E46-BB9B-45FC-A76D-C743ED41C870}" type="pres">
      <dgm:prSet presAssocID="{490587B9-9394-434A-87A1-64AA6CFA8AB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02378E-A78D-41D5-A618-51D19E784C8D}" type="pres">
      <dgm:prSet presAssocID="{D799FFEA-FD96-46F7-A814-1DED15D8C3DB}" presName="composite" presStyleCnt="0"/>
      <dgm:spPr/>
      <dgm:t>
        <a:bodyPr/>
        <a:lstStyle/>
        <a:p>
          <a:endParaRPr lang="ru-RU"/>
        </a:p>
      </dgm:t>
    </dgm:pt>
    <dgm:pt modelId="{D8918397-60F1-4E9C-95A6-0B63CE66F6B1}" type="pres">
      <dgm:prSet presAssocID="{D799FFEA-FD96-46F7-A814-1DED15D8C3D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5AD30A-461C-4C91-A67C-494337AD8FC5}" type="pres">
      <dgm:prSet presAssocID="{D799FFEA-FD96-46F7-A814-1DED15D8C3D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8A83D-B43E-4600-9EA8-23EE3D1C9C57}" type="pres">
      <dgm:prSet presAssocID="{DCC6ADCA-B169-49B9-8B75-0A9B86599912}" presName="space" presStyleCnt="0"/>
      <dgm:spPr/>
      <dgm:t>
        <a:bodyPr/>
        <a:lstStyle/>
        <a:p>
          <a:endParaRPr lang="ru-RU"/>
        </a:p>
      </dgm:t>
    </dgm:pt>
    <dgm:pt modelId="{5A2B9FF4-50A2-4049-8154-8C925ABE16F7}" type="pres">
      <dgm:prSet presAssocID="{498A5F80-058D-47E9-A680-95FA0D54F70B}" presName="composite" presStyleCnt="0"/>
      <dgm:spPr/>
      <dgm:t>
        <a:bodyPr/>
        <a:lstStyle/>
        <a:p>
          <a:endParaRPr lang="ru-RU"/>
        </a:p>
      </dgm:t>
    </dgm:pt>
    <dgm:pt modelId="{910F12EB-AA30-4144-A6B7-A83090B9EDF6}" type="pres">
      <dgm:prSet presAssocID="{498A5F80-058D-47E9-A680-95FA0D54F70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7EAE50-DAF3-4D34-AF1B-6E310F1ABEA4}" type="pres">
      <dgm:prSet presAssocID="{498A5F80-058D-47E9-A680-95FA0D54F70B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C6AB1F-8FFC-40BD-AB3A-3F94FC47B318}" type="presOf" srcId="{842A31AC-F102-4F1F-9334-25C519C39CD2}" destId="{865AD30A-461C-4C91-A67C-494337AD8FC5}" srcOrd="0" destOrd="0" presId="urn:microsoft.com/office/officeart/2005/8/layout/hList1"/>
    <dgm:cxn modelId="{5A4E76D9-887E-4B45-BC0E-146BF284A0C3}" type="presOf" srcId="{61D8FD65-80B7-48EB-8AEF-F0658947F1AB}" destId="{307EAE50-DAF3-4D34-AF1B-6E310F1ABEA4}" srcOrd="0" destOrd="1" presId="urn:microsoft.com/office/officeart/2005/8/layout/hList1"/>
    <dgm:cxn modelId="{BA7A869A-0473-474E-A627-D9813D3F8B92}" srcId="{D799FFEA-FD96-46F7-A814-1DED15D8C3DB}" destId="{DC2EC129-E58A-40A7-9C83-FA49D681300A}" srcOrd="2" destOrd="0" parTransId="{FFE626BD-C956-4DAD-8004-63414925573F}" sibTransId="{28BB7217-932C-4441-909D-7877FAD4FB8F}"/>
    <dgm:cxn modelId="{51ED9BE6-3549-40D4-B65A-695355844A95}" srcId="{490587B9-9394-434A-87A1-64AA6CFA8AB0}" destId="{D799FFEA-FD96-46F7-A814-1DED15D8C3DB}" srcOrd="0" destOrd="0" parTransId="{6B4CCF0D-F1FC-4D29-930E-1C4E2B655A08}" sibTransId="{DCC6ADCA-B169-49B9-8B75-0A9B86599912}"/>
    <dgm:cxn modelId="{C09D4212-1C92-4034-BC53-1BC9819C45A0}" srcId="{498A5F80-058D-47E9-A680-95FA0D54F70B}" destId="{61D8FD65-80B7-48EB-8AEF-F0658947F1AB}" srcOrd="1" destOrd="0" parTransId="{B6EB0BF7-E90E-4175-A97B-0A1174E3D397}" sibTransId="{000CF9AA-252C-49C6-8F0B-05B3D7FCC03A}"/>
    <dgm:cxn modelId="{A1D7EB88-AC3B-494A-91AC-E6C675CD84F6}" srcId="{498A5F80-058D-47E9-A680-95FA0D54F70B}" destId="{D2340AA8-429B-49EF-9277-114C07A24145}" srcOrd="3" destOrd="0" parTransId="{BD647584-5B82-4F96-9F14-4CFA83723001}" sibTransId="{9CB8C9ED-F2E6-412F-B092-D69EE5B3A913}"/>
    <dgm:cxn modelId="{2D73F840-9B17-49DD-AF47-8E9EA5591004}" type="presOf" srcId="{2F7ABD75-04ED-48DC-BCCC-D020CF7E84CA}" destId="{307EAE50-DAF3-4D34-AF1B-6E310F1ABEA4}" srcOrd="0" destOrd="0" presId="urn:microsoft.com/office/officeart/2005/8/layout/hList1"/>
    <dgm:cxn modelId="{165FE6E4-6307-4FEE-9925-74AE057B72C9}" type="presOf" srcId="{498A5F80-058D-47E9-A680-95FA0D54F70B}" destId="{910F12EB-AA30-4144-A6B7-A83090B9EDF6}" srcOrd="0" destOrd="0" presId="urn:microsoft.com/office/officeart/2005/8/layout/hList1"/>
    <dgm:cxn modelId="{E80D9E9E-1D13-4DA5-9BA0-36996EBFA6E6}" type="presOf" srcId="{D799FFEA-FD96-46F7-A814-1DED15D8C3DB}" destId="{D8918397-60F1-4E9C-95A6-0B63CE66F6B1}" srcOrd="0" destOrd="0" presId="urn:microsoft.com/office/officeart/2005/8/layout/hList1"/>
    <dgm:cxn modelId="{99C2E18E-4198-4E4F-8A3B-4C2E13F04FD9}" srcId="{D799FFEA-FD96-46F7-A814-1DED15D8C3DB}" destId="{81CCBA58-403B-4EAD-9035-384A1665F255}" srcOrd="1" destOrd="0" parTransId="{2C9079F5-B44E-479A-A61A-74DBA8D8B547}" sibTransId="{B25F9AC0-D51A-495E-B9A5-C7BF650220B1}"/>
    <dgm:cxn modelId="{4D0F8299-6BB2-44F0-B4B2-CB96EE36192B}" type="presOf" srcId="{B6F96A64-730F-4C3C-8848-FD6CD81B3029}" destId="{307EAE50-DAF3-4D34-AF1B-6E310F1ABEA4}" srcOrd="0" destOrd="4" presId="urn:microsoft.com/office/officeart/2005/8/layout/hList1"/>
    <dgm:cxn modelId="{112A8FC1-1A57-4F7C-95A6-9AB7C80EA775}" srcId="{498A5F80-058D-47E9-A680-95FA0D54F70B}" destId="{B3102E82-F1DD-435F-909E-74CEA6F2A350}" srcOrd="2" destOrd="0" parTransId="{99571ED4-ED2C-45BC-8536-B2A38152E2CE}" sibTransId="{BD35EED6-1B12-4DD2-855A-FBAFEC27FB52}"/>
    <dgm:cxn modelId="{0ADEEE52-47FD-4B63-A7FA-BDDEA0EC50AE}" type="presOf" srcId="{490587B9-9394-434A-87A1-64AA6CFA8AB0}" destId="{7B415E46-BB9B-45FC-A76D-C743ED41C870}" srcOrd="0" destOrd="0" presId="urn:microsoft.com/office/officeart/2005/8/layout/hList1"/>
    <dgm:cxn modelId="{7F92E1B3-9917-4610-88E4-4BE189DF3617}" type="presOf" srcId="{D2340AA8-429B-49EF-9277-114C07A24145}" destId="{307EAE50-DAF3-4D34-AF1B-6E310F1ABEA4}" srcOrd="0" destOrd="3" presId="urn:microsoft.com/office/officeart/2005/8/layout/hList1"/>
    <dgm:cxn modelId="{5945BA94-8F4A-4A1E-8D1B-F02D3E070A54}" type="presOf" srcId="{DC2EC129-E58A-40A7-9C83-FA49D681300A}" destId="{865AD30A-461C-4C91-A67C-494337AD8FC5}" srcOrd="0" destOrd="2" presId="urn:microsoft.com/office/officeart/2005/8/layout/hList1"/>
    <dgm:cxn modelId="{DFD9F43A-703C-4A8A-9083-8A1B0F90E7FF}" srcId="{498A5F80-058D-47E9-A680-95FA0D54F70B}" destId="{2F7ABD75-04ED-48DC-BCCC-D020CF7E84CA}" srcOrd="0" destOrd="0" parTransId="{2150CBE3-FB07-4FF4-928A-1B34F7F0A95A}" sibTransId="{E84A646C-C3E6-4B7B-842D-DF766E0621D7}"/>
    <dgm:cxn modelId="{C31EB5C6-0145-4BB9-A1E6-70B0D5AAACBB}" srcId="{D799FFEA-FD96-46F7-A814-1DED15D8C3DB}" destId="{842A31AC-F102-4F1F-9334-25C519C39CD2}" srcOrd="0" destOrd="0" parTransId="{3582E825-55EE-4930-8163-C0068D6F4BEC}" sibTransId="{F4510EDE-4766-4B2C-B3CC-EA1A19768D3E}"/>
    <dgm:cxn modelId="{7D460652-E29A-429F-82C9-5DCF933FDF0C}" srcId="{490587B9-9394-434A-87A1-64AA6CFA8AB0}" destId="{498A5F80-058D-47E9-A680-95FA0D54F70B}" srcOrd="1" destOrd="0" parTransId="{1AA6B868-C6B1-4F84-9FD4-4D3AB611984B}" sibTransId="{313CD619-05FA-4975-946E-E69DB6C963C4}"/>
    <dgm:cxn modelId="{F213C48D-16A3-45B3-A6AB-6C67101F8402}" srcId="{498A5F80-058D-47E9-A680-95FA0D54F70B}" destId="{B6F96A64-730F-4C3C-8848-FD6CD81B3029}" srcOrd="4" destOrd="0" parTransId="{067FFC90-8419-480E-95D5-4A501F0CB340}" sibTransId="{52E0016F-B7D1-4B3B-8307-7E96297B21E0}"/>
    <dgm:cxn modelId="{FA6CAB90-8004-46C2-AAF4-AF30092335EC}" type="presOf" srcId="{81CCBA58-403B-4EAD-9035-384A1665F255}" destId="{865AD30A-461C-4C91-A67C-494337AD8FC5}" srcOrd="0" destOrd="1" presId="urn:microsoft.com/office/officeart/2005/8/layout/hList1"/>
    <dgm:cxn modelId="{6B91C619-0E5B-4DE6-8198-0DE8426E9C74}" type="presOf" srcId="{B3102E82-F1DD-435F-909E-74CEA6F2A350}" destId="{307EAE50-DAF3-4D34-AF1B-6E310F1ABEA4}" srcOrd="0" destOrd="2" presId="urn:microsoft.com/office/officeart/2005/8/layout/hList1"/>
    <dgm:cxn modelId="{AA08989B-B9DE-4B94-81BE-7EF4C76CC9B8}" type="presParOf" srcId="{7B415E46-BB9B-45FC-A76D-C743ED41C870}" destId="{A302378E-A78D-41D5-A618-51D19E784C8D}" srcOrd="0" destOrd="0" presId="urn:microsoft.com/office/officeart/2005/8/layout/hList1"/>
    <dgm:cxn modelId="{98B836BF-5EAC-44F1-8460-31D14708CFC2}" type="presParOf" srcId="{A302378E-A78D-41D5-A618-51D19E784C8D}" destId="{D8918397-60F1-4E9C-95A6-0B63CE66F6B1}" srcOrd="0" destOrd="0" presId="urn:microsoft.com/office/officeart/2005/8/layout/hList1"/>
    <dgm:cxn modelId="{342AF4C7-B685-4378-A844-56643A0377C8}" type="presParOf" srcId="{A302378E-A78D-41D5-A618-51D19E784C8D}" destId="{865AD30A-461C-4C91-A67C-494337AD8FC5}" srcOrd="1" destOrd="0" presId="urn:microsoft.com/office/officeart/2005/8/layout/hList1"/>
    <dgm:cxn modelId="{9E1BD799-039C-47FE-9C74-A2C747B41062}" type="presParOf" srcId="{7B415E46-BB9B-45FC-A76D-C743ED41C870}" destId="{C518A83D-B43E-4600-9EA8-23EE3D1C9C57}" srcOrd="1" destOrd="0" presId="urn:microsoft.com/office/officeart/2005/8/layout/hList1"/>
    <dgm:cxn modelId="{FAEF3B8C-ED4A-4CDE-8935-0CD5E664C050}" type="presParOf" srcId="{7B415E46-BB9B-45FC-A76D-C743ED41C870}" destId="{5A2B9FF4-50A2-4049-8154-8C925ABE16F7}" srcOrd="2" destOrd="0" presId="urn:microsoft.com/office/officeart/2005/8/layout/hList1"/>
    <dgm:cxn modelId="{B9E160F3-E5D5-4F90-9405-898420421F3A}" type="presParOf" srcId="{5A2B9FF4-50A2-4049-8154-8C925ABE16F7}" destId="{910F12EB-AA30-4144-A6B7-A83090B9EDF6}" srcOrd="0" destOrd="0" presId="urn:microsoft.com/office/officeart/2005/8/layout/hList1"/>
    <dgm:cxn modelId="{24774EFE-BC5C-45C5-B88F-D94D4586B3C9}" type="presParOf" srcId="{5A2B9FF4-50A2-4049-8154-8C925ABE16F7}" destId="{307EAE50-DAF3-4D34-AF1B-6E310F1ABEA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A648FA-7B33-452A-A68B-B05DBF5AE3A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514998-587E-4910-ACCC-BF7355ABE269}">
      <dgm:prSet phldrT="[Текст]"/>
      <dgm:spPr/>
      <dgm:t>
        <a:bodyPr/>
        <a:lstStyle/>
        <a:p>
          <a:r>
            <a:rPr lang="ru-RU" b="1" dirty="0" smtClean="0"/>
            <a:t>Ключевые методы оценки</a:t>
          </a:r>
          <a:endParaRPr lang="ru-RU" dirty="0"/>
        </a:p>
      </dgm:t>
    </dgm:pt>
    <dgm:pt modelId="{528C4867-673B-4E32-8259-C7ED4C7BFC74}" type="parTrans" cxnId="{D4B0A2A3-2566-479C-88A5-9015562F99BA}">
      <dgm:prSet/>
      <dgm:spPr/>
      <dgm:t>
        <a:bodyPr/>
        <a:lstStyle/>
        <a:p>
          <a:endParaRPr lang="ru-RU"/>
        </a:p>
      </dgm:t>
    </dgm:pt>
    <dgm:pt modelId="{0C85A9F7-1440-44BD-94DC-CC8FBEC61133}" type="sibTrans" cxnId="{D4B0A2A3-2566-479C-88A5-9015562F99BA}">
      <dgm:prSet/>
      <dgm:spPr/>
      <dgm:t>
        <a:bodyPr/>
        <a:lstStyle/>
        <a:p>
          <a:endParaRPr lang="ru-RU"/>
        </a:p>
      </dgm:t>
    </dgm:pt>
    <dgm:pt modelId="{11210BFB-FD47-419B-A84D-12597BEFB090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Внешний аудит: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Практикующие специалисты из бизнеса проверяют ОП, посещают лекции и семинары. Они оценивают не методические документы, а актуальность материала.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E0F5FB-79CD-4B8D-842F-29D7E70A9F61}" type="parTrans" cxnId="{E37932BD-BA4A-488C-A45E-F41420F4333E}">
      <dgm:prSet/>
      <dgm:spPr/>
      <dgm:t>
        <a:bodyPr/>
        <a:lstStyle/>
        <a:p>
          <a:endParaRPr lang="ru-RU"/>
        </a:p>
      </dgm:t>
    </dgm:pt>
    <dgm:pt modelId="{0A445727-E611-403B-B6B8-79805D3DC3D5}" type="sibTrans" cxnId="{E37932BD-BA4A-488C-A45E-F41420F4333E}">
      <dgm:prSet/>
      <dgm:spPr/>
      <dgm:t>
        <a:bodyPr/>
        <a:lstStyle/>
        <a:p>
          <a:endParaRPr lang="ru-RU"/>
        </a:p>
      </dgm:t>
    </dgm:pt>
    <dgm:pt modelId="{4474B696-BE8A-4583-BDDF-E7B32C2735F3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Демонстрационный экзамен: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Студент выполняет практическую задачу из реального сектора на глазах у экспертной комиссии.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E15E7B-F90F-4F1E-A4F1-DCB5584BB7EB}" type="parTrans" cxnId="{02F6DC79-CFCF-4CE6-893A-111D6C702586}">
      <dgm:prSet/>
      <dgm:spPr/>
      <dgm:t>
        <a:bodyPr/>
        <a:lstStyle/>
        <a:p>
          <a:endParaRPr lang="ru-RU"/>
        </a:p>
      </dgm:t>
    </dgm:pt>
    <dgm:pt modelId="{EB2E2BDD-1C94-4897-AB96-61190EE9BEE5}" type="sibTrans" cxnId="{02F6DC79-CFCF-4CE6-893A-111D6C702586}">
      <dgm:prSet/>
      <dgm:spPr/>
      <dgm:t>
        <a:bodyPr/>
        <a:lstStyle/>
        <a:p>
          <a:endParaRPr lang="ru-RU"/>
        </a:p>
      </dgm:t>
    </dgm:pt>
    <dgm:pt modelId="{AE284425-0A9E-4967-8252-5F89B69A0B7D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выпускных проектов: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Представители индустрии оценивают дипломные работы студентов. Результаты группы напрямую показывают качество работы их наставника.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841F1E-978A-4276-9B2A-2F9F031B66A0}" type="parTrans" cxnId="{ABDC62E1-79D7-40CA-8DAE-EC6C895A1D29}">
      <dgm:prSet/>
      <dgm:spPr/>
      <dgm:t>
        <a:bodyPr/>
        <a:lstStyle/>
        <a:p>
          <a:endParaRPr lang="ru-RU"/>
        </a:p>
      </dgm:t>
    </dgm:pt>
    <dgm:pt modelId="{09123465-84FE-4185-A376-2C36F1B3B05A}" type="sibTrans" cxnId="{ABDC62E1-79D7-40CA-8DAE-EC6C895A1D29}">
      <dgm:prSet/>
      <dgm:spPr/>
      <dgm:t>
        <a:bodyPr/>
        <a:lstStyle/>
        <a:p>
          <a:endParaRPr lang="ru-RU"/>
        </a:p>
      </dgm:t>
    </dgm:pt>
    <dgm:pt modelId="{2DE7C507-1C2B-4D1E-8339-78193DB29DAA}" type="pres">
      <dgm:prSet presAssocID="{86A648FA-7B33-452A-A68B-B05DBF5AE3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4B48F7-2FBF-45D8-89FE-A9E0398A29E8}" type="pres">
      <dgm:prSet presAssocID="{4C514998-587E-4910-ACCC-BF7355ABE26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687E3D-9946-4F55-AB24-A7A362751ED1}" type="pres">
      <dgm:prSet presAssocID="{4C514998-587E-4910-ACCC-BF7355ABE269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EACDD2-85DE-411C-B8F7-2CDC6A1AFDF0}" type="presOf" srcId="{86A648FA-7B33-452A-A68B-B05DBF5AE3A9}" destId="{2DE7C507-1C2B-4D1E-8339-78193DB29DAA}" srcOrd="0" destOrd="0" presId="urn:microsoft.com/office/officeart/2005/8/layout/vList2"/>
    <dgm:cxn modelId="{ABDC62E1-79D7-40CA-8DAE-EC6C895A1D29}" srcId="{4C514998-587E-4910-ACCC-BF7355ABE269}" destId="{AE284425-0A9E-4967-8252-5F89B69A0B7D}" srcOrd="2" destOrd="0" parTransId="{47841F1E-978A-4276-9B2A-2F9F031B66A0}" sibTransId="{09123465-84FE-4185-A376-2C36F1B3B05A}"/>
    <dgm:cxn modelId="{954145BE-256C-4A79-A89C-DAD4A31B33C2}" type="presOf" srcId="{4474B696-BE8A-4583-BDDF-E7B32C2735F3}" destId="{CB687E3D-9946-4F55-AB24-A7A362751ED1}" srcOrd="0" destOrd="1" presId="urn:microsoft.com/office/officeart/2005/8/layout/vList2"/>
    <dgm:cxn modelId="{9D27FB55-5CAC-4A80-BEEC-EFD7CBED6568}" type="presOf" srcId="{4C514998-587E-4910-ACCC-BF7355ABE269}" destId="{724B48F7-2FBF-45D8-89FE-A9E0398A29E8}" srcOrd="0" destOrd="0" presId="urn:microsoft.com/office/officeart/2005/8/layout/vList2"/>
    <dgm:cxn modelId="{D4B0A2A3-2566-479C-88A5-9015562F99BA}" srcId="{86A648FA-7B33-452A-A68B-B05DBF5AE3A9}" destId="{4C514998-587E-4910-ACCC-BF7355ABE269}" srcOrd="0" destOrd="0" parTransId="{528C4867-673B-4E32-8259-C7ED4C7BFC74}" sibTransId="{0C85A9F7-1440-44BD-94DC-CC8FBEC61133}"/>
    <dgm:cxn modelId="{02F6DC79-CFCF-4CE6-893A-111D6C702586}" srcId="{4C514998-587E-4910-ACCC-BF7355ABE269}" destId="{4474B696-BE8A-4583-BDDF-E7B32C2735F3}" srcOrd="1" destOrd="0" parTransId="{95E15E7B-F90F-4F1E-A4F1-DCB5584BB7EB}" sibTransId="{EB2E2BDD-1C94-4897-AB96-61190EE9BEE5}"/>
    <dgm:cxn modelId="{4B57A6DE-AC69-43B3-A1EB-4DA79F21F972}" type="presOf" srcId="{11210BFB-FD47-419B-A84D-12597BEFB090}" destId="{CB687E3D-9946-4F55-AB24-A7A362751ED1}" srcOrd="0" destOrd="0" presId="urn:microsoft.com/office/officeart/2005/8/layout/vList2"/>
    <dgm:cxn modelId="{E37932BD-BA4A-488C-A45E-F41420F4333E}" srcId="{4C514998-587E-4910-ACCC-BF7355ABE269}" destId="{11210BFB-FD47-419B-A84D-12597BEFB090}" srcOrd="0" destOrd="0" parTransId="{B5E0F5FB-79CD-4B8D-842F-29D7E70A9F61}" sibTransId="{0A445727-E611-403B-B6B8-79805D3DC3D5}"/>
    <dgm:cxn modelId="{63A50D2D-244D-446B-BCB0-001202C51998}" type="presOf" srcId="{AE284425-0A9E-4967-8252-5F89B69A0B7D}" destId="{CB687E3D-9946-4F55-AB24-A7A362751ED1}" srcOrd="0" destOrd="2" presId="urn:microsoft.com/office/officeart/2005/8/layout/vList2"/>
    <dgm:cxn modelId="{BEA8C6F5-AB04-4A76-89CE-B9074DF3E7A0}" type="presParOf" srcId="{2DE7C507-1C2B-4D1E-8339-78193DB29DAA}" destId="{724B48F7-2FBF-45D8-89FE-A9E0398A29E8}" srcOrd="0" destOrd="0" presId="urn:microsoft.com/office/officeart/2005/8/layout/vList2"/>
    <dgm:cxn modelId="{F2811687-1C41-4D72-9A0D-9908EA6C4B8E}" type="presParOf" srcId="{2DE7C507-1C2B-4D1E-8339-78193DB29DAA}" destId="{CB687E3D-9946-4F55-AB24-A7A362751ED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918397-60F1-4E9C-95A6-0B63CE66F6B1}">
      <dsp:nvSpPr>
        <dsp:cNvPr id="0" name=""/>
        <dsp:cNvSpPr/>
      </dsp:nvSpPr>
      <dsp:spPr>
        <a:xfrm>
          <a:off x="49" y="222743"/>
          <a:ext cx="4740199" cy="54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Компоненты качества образования</a:t>
          </a:r>
          <a:endParaRPr lang="ru-RU" sz="1900" kern="1200" dirty="0"/>
        </a:p>
      </dsp:txBody>
      <dsp:txXfrm>
        <a:off x="49" y="222743"/>
        <a:ext cx="4740199" cy="547200"/>
      </dsp:txXfrm>
    </dsp:sp>
    <dsp:sp modelId="{865AD30A-461C-4C91-A67C-494337AD8FC5}">
      <dsp:nvSpPr>
        <dsp:cNvPr id="0" name=""/>
        <dsp:cNvSpPr/>
      </dsp:nvSpPr>
      <dsp:spPr>
        <a:xfrm>
          <a:off x="49" y="769943"/>
          <a:ext cx="4740199" cy="47265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dirty="0" smtClean="0"/>
            <a:t>Качество результатов:</a:t>
          </a:r>
          <a:r>
            <a:rPr lang="ru-RU" sz="1900" kern="1200" dirty="0" smtClean="0"/>
            <a:t> Уровень знаний, практических навыков и сформированных компетенций учащихся.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smtClean="0"/>
            <a:t>Качество процесса:</a:t>
          </a:r>
          <a:r>
            <a:rPr lang="ru-RU" sz="1900" kern="1200" smtClean="0"/>
            <a:t> Содержание образовательных программ, применяемые методики и технологии обучения.</a:t>
          </a:r>
          <a:endParaRPr lang="ru-RU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dirty="0" smtClean="0"/>
            <a:t>Качество условий:</a:t>
          </a:r>
          <a:r>
            <a:rPr lang="ru-RU" sz="1900" kern="1200" dirty="0" smtClean="0"/>
            <a:t> Материально-техническое обеспечение, квалификация преподавателей и ресурсная база</a:t>
          </a:r>
          <a:endParaRPr lang="ru-RU" sz="1900" kern="1200" dirty="0"/>
        </a:p>
      </dsp:txBody>
      <dsp:txXfrm>
        <a:off x="49" y="769943"/>
        <a:ext cx="4740199" cy="4726546"/>
      </dsp:txXfrm>
    </dsp:sp>
    <dsp:sp modelId="{910F12EB-AA30-4144-A6B7-A83090B9EDF6}">
      <dsp:nvSpPr>
        <dsp:cNvPr id="0" name=""/>
        <dsp:cNvSpPr/>
      </dsp:nvSpPr>
      <dsp:spPr>
        <a:xfrm>
          <a:off x="5403876" y="222743"/>
          <a:ext cx="4740199" cy="547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Методы и инструменты оценки</a:t>
          </a:r>
          <a:endParaRPr lang="ru-RU" sz="1900" kern="1200" dirty="0"/>
        </a:p>
      </dsp:txBody>
      <dsp:txXfrm>
        <a:off x="5403876" y="222743"/>
        <a:ext cx="4740199" cy="547200"/>
      </dsp:txXfrm>
    </dsp:sp>
    <dsp:sp modelId="{307EAE50-DAF3-4D34-AF1B-6E310F1ABEA4}">
      <dsp:nvSpPr>
        <dsp:cNvPr id="0" name=""/>
        <dsp:cNvSpPr/>
      </dsp:nvSpPr>
      <dsp:spPr>
        <a:xfrm>
          <a:off x="5403876" y="769943"/>
          <a:ext cx="4740199" cy="47265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dirty="0" smtClean="0"/>
            <a:t>Государственная итоговая аттестация:</a:t>
          </a:r>
          <a:r>
            <a:rPr lang="ru-RU" sz="1900" kern="1200" dirty="0" smtClean="0"/>
            <a:t> Экзамены, содержание которых строго соответствует федеральным стандартам.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smtClean="0"/>
            <a:t>Внутренняя система (ВСОКО):</a:t>
          </a:r>
          <a:r>
            <a:rPr lang="ru-RU" sz="1900" kern="1200" smtClean="0"/>
            <a:t> Мониторинг, проводимый самой образовательной организацией для улучшения программ.</a:t>
          </a:r>
          <a:endParaRPr lang="ru-RU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smtClean="0"/>
            <a:t>Независимая оценка (НОКО):</a:t>
          </a:r>
          <a:r>
            <a:rPr lang="ru-RU" sz="1900" kern="1200" smtClean="0"/>
            <a:t> Проверка качества подготовки учащихся и условий работы учебных заведений внешними структурами.</a:t>
          </a:r>
          <a:endParaRPr lang="ru-RU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smtClean="0"/>
            <a:t>Цифровые инструменты:</a:t>
          </a:r>
          <a:r>
            <a:rPr lang="ru-RU" sz="1900" kern="1200" smtClean="0"/>
            <a:t> Электронные журналы и базы данных для анализа успеваемости и управления образовательным процессом</a:t>
          </a:r>
          <a:endParaRPr lang="ru-RU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 dirty="0"/>
        </a:p>
      </dsp:txBody>
      <dsp:txXfrm>
        <a:off x="5403876" y="769943"/>
        <a:ext cx="4740199" cy="4726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B48F7-2FBF-45D8-89FE-A9E0398A29E8}">
      <dsp:nvSpPr>
        <dsp:cNvPr id="0" name=""/>
        <dsp:cNvSpPr/>
      </dsp:nvSpPr>
      <dsp:spPr>
        <a:xfrm>
          <a:off x="0" y="165660"/>
          <a:ext cx="10666095" cy="8634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Ключевые методы оценки</a:t>
          </a:r>
          <a:endParaRPr lang="ru-RU" sz="3600" kern="1200" dirty="0"/>
        </a:p>
      </dsp:txBody>
      <dsp:txXfrm>
        <a:off x="42151" y="207811"/>
        <a:ext cx="10581793" cy="779158"/>
      </dsp:txXfrm>
    </dsp:sp>
    <dsp:sp modelId="{CB687E3D-9946-4F55-AB24-A7A362751ED1}">
      <dsp:nvSpPr>
        <dsp:cNvPr id="0" name=""/>
        <dsp:cNvSpPr/>
      </dsp:nvSpPr>
      <dsp:spPr>
        <a:xfrm>
          <a:off x="0" y="1029120"/>
          <a:ext cx="10666095" cy="357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649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Внешний аудит: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Практикующие специалисты из бизнеса проверяют ОП, посещают лекции и семинары. Они оценивают не методические документы, а актуальность материала.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Демонстрационный экзамен: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Студент выполняет практическую задачу из реального сектора на глазах у экспертной комиссии.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выпускных проектов:</a:t>
          </a: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Представители индустрии оценивают дипломные работы студентов. Результаты группы напрямую показывают качество работы их наставника.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029120"/>
        <a:ext cx="10666095" cy="3576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94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973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472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8124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18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560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517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0176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08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83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427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3773F4-838E-4442-BF18-307FDC1C681E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E25691-7CBC-4C88-9546-334EDFE0ACF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50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781048" y="1340130"/>
            <a:ext cx="10665070" cy="30218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Качество образования и оценка </a:t>
            </a:r>
            <a:r>
              <a:rPr lang="ru-RU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результатов</a:t>
            </a:r>
            <a:br>
              <a:rPr lang="ru-RU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2025-2026 учебный год</a:t>
            </a:r>
            <a:endParaRPr lang="ru-RU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9183" y="106485"/>
            <a:ext cx="9448800" cy="1054099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4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государственное бюджетное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4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образовательное учреждение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43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«Ульяновский техникум питания и торговли»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72654" y="5347873"/>
            <a:ext cx="361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tabLst>
                <a:tab pos="2637155" algn="ctr"/>
                <a:tab pos="5274310" algn="r"/>
                <a:tab pos="201930" algn="l"/>
                <a:tab pos="291465" algn="l"/>
                <a:tab pos="2637155" algn="ctr"/>
                <a:tab pos="5274310" algn="r"/>
              </a:tabLs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Заведующий очным отделением</a:t>
            </a:r>
          </a:p>
          <a:p>
            <a:pPr algn="r">
              <a:spcAft>
                <a:spcPts val="0"/>
              </a:spcAft>
              <a:tabLst>
                <a:tab pos="2637155" algn="ctr"/>
                <a:tab pos="5274310" algn="r"/>
                <a:tab pos="201930" algn="l"/>
                <a:tab pos="291465" algn="l"/>
                <a:tab pos="2637155" algn="ctr"/>
                <a:tab pos="5274310" algn="r"/>
              </a:tabLs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Анна Сергеевна Щербина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562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791352698"/>
              </p:ext>
            </p:extLst>
          </p:nvPr>
        </p:nvGraphicFramePr>
        <p:xfrm>
          <a:off x="1009650" y="567266"/>
          <a:ext cx="10144125" cy="5719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688720" y="101219"/>
            <a:ext cx="87658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образования и оценка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252830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15" y="1001412"/>
            <a:ext cx="8129887" cy="759682"/>
          </a:xfrm>
        </p:spPr>
        <p:txBody>
          <a:bodyPr/>
          <a:lstStyle/>
          <a:p>
            <a:r>
              <a:rPr lang="ru-RU" b="1" dirty="0" smtClean="0"/>
              <a:t>Анализ успеваемости по годам</a:t>
            </a:r>
            <a:endParaRPr lang="ru-RU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633984769"/>
              </p:ext>
            </p:extLst>
          </p:nvPr>
        </p:nvGraphicFramePr>
        <p:xfrm>
          <a:off x="463061" y="2130426"/>
          <a:ext cx="5474677" cy="177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931014" y="1761094"/>
            <a:ext cx="1960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tabLst>
                <a:tab pos="2637155" algn="ctr"/>
                <a:tab pos="5274310" algn="r"/>
                <a:tab pos="201930" algn="l"/>
                <a:tab pos="291465" algn="l"/>
                <a:tab pos="2637155" algn="ctr"/>
                <a:tab pos="5274310" algn="r"/>
              </a:tabLs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Очное отделение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SimSun" panose="02010600030101010101" pitchFamily="2" charset="-122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910839448"/>
              </p:ext>
            </p:extLst>
          </p:nvPr>
        </p:nvGraphicFramePr>
        <p:xfrm>
          <a:off x="6374424" y="2130426"/>
          <a:ext cx="5345723" cy="177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755838" y="4084998"/>
            <a:ext cx="2135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tabLst>
                <a:tab pos="2637155" algn="ctr"/>
                <a:tab pos="5274310" algn="r"/>
                <a:tab pos="201930" algn="l"/>
                <a:tab pos="291465" algn="l"/>
                <a:tab pos="2637155" algn="ctr"/>
                <a:tab pos="5274310" algn="r"/>
              </a:tabLst>
            </a:pPr>
            <a:r>
              <a:rPr lang="ru-RU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Заочное 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SimSun" panose="02010600030101010101" pitchFamily="2" charset="-122"/>
              </a:rPr>
              <a:t>отделение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SimSun" panose="02010600030101010101" pitchFamily="2" charset="-122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626336"/>
              </p:ext>
            </p:extLst>
          </p:nvPr>
        </p:nvGraphicFramePr>
        <p:xfrm>
          <a:off x="463060" y="4454330"/>
          <a:ext cx="5474677" cy="173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2327082"/>
              </p:ext>
            </p:extLst>
          </p:nvPr>
        </p:nvGraphicFramePr>
        <p:xfrm>
          <a:off x="6526823" y="4454330"/>
          <a:ext cx="5193324" cy="173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688720" y="101219"/>
            <a:ext cx="93891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образования и оценка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19139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2747" y="0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Результаты качественных показателей по специальностям/профессиям</a:t>
            </a:r>
            <a:endParaRPr lang="ru-RU" sz="4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127306"/>
              </p:ext>
            </p:extLst>
          </p:nvPr>
        </p:nvGraphicFramePr>
        <p:xfrm>
          <a:off x="698669" y="1379712"/>
          <a:ext cx="11006556" cy="527103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4611648">
                  <a:extLst>
                    <a:ext uri="{9D8B030D-6E8A-4147-A177-3AD203B41FA5}">
                      <a16:colId xmlns:a16="http://schemas.microsoft.com/office/drawing/2014/main" val="1253064163"/>
                    </a:ext>
                  </a:extLst>
                </a:gridCol>
                <a:gridCol w="1184681">
                  <a:extLst>
                    <a:ext uri="{9D8B030D-6E8A-4147-A177-3AD203B41FA5}">
                      <a16:colId xmlns:a16="http://schemas.microsoft.com/office/drawing/2014/main" val="2578639933"/>
                    </a:ext>
                  </a:extLst>
                </a:gridCol>
                <a:gridCol w="1204546">
                  <a:extLst>
                    <a:ext uri="{9D8B030D-6E8A-4147-A177-3AD203B41FA5}">
                      <a16:colId xmlns:a16="http://schemas.microsoft.com/office/drawing/2014/main" val="3399528282"/>
                    </a:ext>
                  </a:extLst>
                </a:gridCol>
                <a:gridCol w="902872">
                  <a:extLst>
                    <a:ext uri="{9D8B030D-6E8A-4147-A177-3AD203B41FA5}">
                      <a16:colId xmlns:a16="http://schemas.microsoft.com/office/drawing/2014/main" val="2206100892"/>
                    </a:ext>
                  </a:extLst>
                </a:gridCol>
                <a:gridCol w="720615">
                  <a:extLst>
                    <a:ext uri="{9D8B030D-6E8A-4147-A177-3AD203B41FA5}">
                      <a16:colId xmlns:a16="http://schemas.microsoft.com/office/drawing/2014/main" val="2339510102"/>
                    </a:ext>
                  </a:extLst>
                </a:gridCol>
                <a:gridCol w="1001708">
                  <a:extLst>
                    <a:ext uri="{9D8B030D-6E8A-4147-A177-3AD203B41FA5}">
                      <a16:colId xmlns:a16="http://schemas.microsoft.com/office/drawing/2014/main" val="554720713"/>
                    </a:ext>
                  </a:extLst>
                </a:gridCol>
                <a:gridCol w="1380486">
                  <a:extLst>
                    <a:ext uri="{9D8B030D-6E8A-4147-A177-3AD203B41FA5}">
                      <a16:colId xmlns:a16="http://schemas.microsoft.com/office/drawing/2014/main" val="2887311285"/>
                    </a:ext>
                  </a:extLst>
                </a:gridCol>
              </a:tblGrid>
              <a:tr h="22918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Специальность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Успеваемость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Качество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знаний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СОУ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Средний балл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Коэффициент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знаний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361095"/>
                  </a:ext>
                </a:extLst>
              </a:tr>
              <a:tr h="2374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Абсолютная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Качественная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164852"/>
                  </a:ext>
                </a:extLst>
              </a:tr>
              <a:tr h="255535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Очное отделение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5446634"/>
                  </a:ext>
                </a:extLst>
              </a:tr>
              <a:tr h="2555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43.02.15 Поварское и кондитерское дело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51,6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74,4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72,1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497828"/>
                  </a:ext>
                </a:extLst>
              </a:tr>
              <a:tr h="25172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43.02.16 Туризм и гостеприимство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98,5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84,5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77,3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77,7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1904129"/>
                  </a:ext>
                </a:extLst>
              </a:tr>
              <a:tr h="26933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38.02.03 Операционная деятельность в логистике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95,4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40,5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75,7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74,8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1652196"/>
                  </a:ext>
                </a:extLst>
              </a:tr>
              <a:tr h="4110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38.02.05 Товароведение и экспертиза качества потребительских товаров/ 38.02.08 Торговое дело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93,4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79,3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81,7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7336632"/>
                  </a:ext>
                </a:extLst>
              </a:tr>
              <a:tr h="26261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38.02.07 Банковское дело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70,4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63,5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3404840"/>
                  </a:ext>
                </a:extLst>
              </a:tr>
              <a:tr h="25237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43.01.09  Повар, кондитер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96,6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42,3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70,2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9675668"/>
                  </a:ext>
                </a:extLst>
              </a:tr>
              <a:tr h="2231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38.01.02 Продавец, контролер-кассир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81,5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29,4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68,1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64,4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3,9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60,3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6258229"/>
                  </a:ext>
                </a:extLst>
              </a:tr>
              <a:tr h="2231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по техникуму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44213608"/>
                  </a:ext>
                </a:extLst>
              </a:tr>
              <a:tr h="303282">
                <a:tc gridSpan="7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Заочное отделение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255875"/>
                  </a:ext>
                </a:extLst>
              </a:tr>
              <a:tr h="266704">
                <a:tc>
                  <a:txBody>
                    <a:bodyPr/>
                    <a:lstStyle/>
                    <a:p>
                      <a:pPr marL="6350" marR="3810" indent="-635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43.02.15 Поварское и кондитерское дело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78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43,9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43,9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7003903"/>
                  </a:ext>
                </a:extLst>
              </a:tr>
              <a:tr h="266704">
                <a:tc>
                  <a:txBody>
                    <a:bodyPr/>
                    <a:lstStyle/>
                    <a:p>
                      <a:pPr marL="6350" marR="3810" indent="-6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43.02.16  Туризм и гостеприимство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82,4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66,2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3,9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68,2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179673"/>
                  </a:ext>
                </a:extLst>
              </a:tr>
              <a:tr h="266704">
                <a:tc>
                  <a:txBody>
                    <a:bodyPr/>
                    <a:lstStyle/>
                    <a:p>
                      <a:pPr marL="6350" marR="3810" indent="-63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38.02.05 Товароведение и экспертиза качества потребительских товаров, </a:t>
                      </a:r>
                      <a:r>
                        <a:rPr lang="ru-RU" sz="1400" dirty="0" smtClean="0">
                          <a:effectLst/>
                        </a:rPr>
                        <a:t>38.02.08 Торговое дело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92,3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76,9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76,9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67,7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0531599"/>
                  </a:ext>
                </a:extLst>
              </a:tr>
              <a:tr h="266704">
                <a:tc>
                  <a:txBody>
                    <a:bodyPr/>
                    <a:lstStyle/>
                    <a:p>
                      <a:pPr marL="6350" marR="3810" indent="-635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38.02.07 Банковское дело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94,1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35,3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35,3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46,7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29,4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9244859"/>
                  </a:ext>
                </a:extLst>
              </a:tr>
              <a:tr h="266704">
                <a:tc>
                  <a:txBody>
                    <a:bodyPr/>
                    <a:lstStyle/>
                    <a:p>
                      <a:pPr marL="6350" marR="3810" indent="-6350" algn="l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Итого по техникуму</a:t>
                      </a:r>
                      <a:endParaRPr lang="ru-RU" sz="140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83,3</a:t>
                      </a:r>
                      <a:endParaRPr lang="ru-RU" sz="140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51,2</a:t>
                      </a:r>
                      <a:endParaRPr lang="ru-RU" sz="140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51,2</a:t>
                      </a:r>
                      <a:endParaRPr lang="ru-RU" sz="140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54,8</a:t>
                      </a:r>
                      <a:endParaRPr lang="ru-RU" sz="140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3,6</a:t>
                      </a:r>
                      <a:endParaRPr lang="ru-RU" sz="1400" i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marR="3810" indent="-63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45,5</a:t>
                      </a:r>
                      <a:endParaRPr lang="ru-RU" sz="140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3010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1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62512331"/>
              </p:ext>
            </p:extLst>
          </p:nvPr>
        </p:nvGraphicFramePr>
        <p:xfrm>
          <a:off x="183234" y="171860"/>
          <a:ext cx="6516504" cy="1764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55165978"/>
              </p:ext>
            </p:extLst>
          </p:nvPr>
        </p:nvGraphicFramePr>
        <p:xfrm>
          <a:off x="183234" y="3119488"/>
          <a:ext cx="6516504" cy="1995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46795155"/>
              </p:ext>
            </p:extLst>
          </p:nvPr>
        </p:nvGraphicFramePr>
        <p:xfrm>
          <a:off x="5266592" y="1659816"/>
          <a:ext cx="6752493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764326"/>
              </p:ext>
            </p:extLst>
          </p:nvPr>
        </p:nvGraphicFramePr>
        <p:xfrm>
          <a:off x="5266592" y="4976572"/>
          <a:ext cx="6673361" cy="1441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6405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02223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промежуточной аттестации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преподавателей </a:t>
            </a:r>
          </a:p>
          <a:p>
            <a:pPr algn="ctr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 2025-2026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 года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611191"/>
              </p:ext>
            </p:extLst>
          </p:nvPr>
        </p:nvGraphicFramePr>
        <p:xfrm>
          <a:off x="545123" y="1032039"/>
          <a:ext cx="5011615" cy="51048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980">
                  <a:extLst>
                    <a:ext uri="{9D8B030D-6E8A-4147-A177-3AD203B41FA5}">
                      <a16:colId xmlns:a16="http://schemas.microsoft.com/office/drawing/2014/main" val="387167803"/>
                    </a:ext>
                  </a:extLst>
                </a:gridCol>
                <a:gridCol w="1188012">
                  <a:extLst>
                    <a:ext uri="{9D8B030D-6E8A-4147-A177-3AD203B41FA5}">
                      <a16:colId xmlns:a16="http://schemas.microsoft.com/office/drawing/2014/main" val="2175235621"/>
                    </a:ext>
                  </a:extLst>
                </a:gridCol>
                <a:gridCol w="949570">
                  <a:extLst>
                    <a:ext uri="{9D8B030D-6E8A-4147-A177-3AD203B41FA5}">
                      <a16:colId xmlns:a16="http://schemas.microsoft.com/office/drawing/2014/main" val="2160102345"/>
                    </a:ext>
                  </a:extLst>
                </a:gridCol>
                <a:gridCol w="963090">
                  <a:extLst>
                    <a:ext uri="{9D8B030D-6E8A-4147-A177-3AD203B41FA5}">
                      <a16:colId xmlns:a16="http://schemas.microsoft.com/office/drawing/2014/main" val="1926935157"/>
                    </a:ext>
                  </a:extLst>
                </a:gridCol>
                <a:gridCol w="672278">
                  <a:extLst>
                    <a:ext uri="{9D8B030D-6E8A-4147-A177-3AD203B41FA5}">
                      <a16:colId xmlns:a16="http://schemas.microsoft.com/office/drawing/2014/main" val="1565032465"/>
                    </a:ext>
                  </a:extLst>
                </a:gridCol>
                <a:gridCol w="817685">
                  <a:extLst>
                    <a:ext uri="{9D8B030D-6E8A-4147-A177-3AD203B41FA5}">
                      <a16:colId xmlns:a16="http://schemas.microsoft.com/office/drawing/2014/main" val="2915945159"/>
                    </a:ext>
                  </a:extLst>
                </a:gridCol>
              </a:tblGrid>
              <a:tr h="4186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 п/п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Ф.И.О.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преподавателя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Абсолютная успеваемость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Качество знаний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СОУ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Средний балл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2799633830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Аркаева А.В.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1121655662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Батарёва А.А.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302238352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Дубенец А.А.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97,5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67,7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65,5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3488635573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Дудырев</a:t>
                      </a:r>
                      <a:r>
                        <a:rPr lang="ru-RU" sz="1200" dirty="0">
                          <a:effectLst/>
                        </a:rPr>
                        <a:t> М.М.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81,3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2600182288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Евсеев Н.Г.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79,7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1002193008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Кабанова Е.И.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4,2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436785104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Малина Л.М.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97,5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4284578453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Малых Т.А.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1868443513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Масеева Р.И.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97,2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2481505515"/>
                  </a:ext>
                </a:extLst>
              </a:tr>
              <a:tr h="5713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Овсянникова Н.А.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62,2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33765483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Романова Е.Н.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62,4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63,6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1160640500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Рындина К.С.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77,7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1252557596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Сидорова И.А.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63,2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2111792675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Утешева Д.А.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84,8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2571625990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Чесноков Д.Д.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2836412865"/>
                  </a:ext>
                </a:extLst>
              </a:tr>
              <a:tr h="2695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Щербина А.С.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94,5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368507734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737621"/>
              </p:ext>
            </p:extLst>
          </p:nvPr>
        </p:nvGraphicFramePr>
        <p:xfrm>
          <a:off x="6096000" y="1052354"/>
          <a:ext cx="5624776" cy="51469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375">
                  <a:extLst>
                    <a:ext uri="{9D8B030D-6E8A-4147-A177-3AD203B41FA5}">
                      <a16:colId xmlns:a16="http://schemas.microsoft.com/office/drawing/2014/main" val="4030878137"/>
                    </a:ext>
                  </a:extLst>
                </a:gridCol>
                <a:gridCol w="1440533">
                  <a:extLst>
                    <a:ext uri="{9D8B030D-6E8A-4147-A177-3AD203B41FA5}">
                      <a16:colId xmlns:a16="http://schemas.microsoft.com/office/drawing/2014/main" val="197720004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3056042833"/>
                    </a:ext>
                  </a:extLst>
                </a:gridCol>
                <a:gridCol w="985328">
                  <a:extLst>
                    <a:ext uri="{9D8B030D-6E8A-4147-A177-3AD203B41FA5}">
                      <a16:colId xmlns:a16="http://schemas.microsoft.com/office/drawing/2014/main" val="1396613420"/>
                    </a:ext>
                  </a:extLst>
                </a:gridCol>
                <a:gridCol w="916969">
                  <a:extLst>
                    <a:ext uri="{9D8B030D-6E8A-4147-A177-3AD203B41FA5}">
                      <a16:colId xmlns:a16="http://schemas.microsoft.com/office/drawing/2014/main" val="475863602"/>
                    </a:ext>
                  </a:extLst>
                </a:gridCol>
                <a:gridCol w="744817">
                  <a:extLst>
                    <a:ext uri="{9D8B030D-6E8A-4147-A177-3AD203B41FA5}">
                      <a16:colId xmlns:a16="http://schemas.microsoft.com/office/drawing/2014/main" val="2747692644"/>
                    </a:ext>
                  </a:extLst>
                </a:gridCol>
              </a:tblGrid>
              <a:tr h="47145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 п/п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Ф.И.О.</a:t>
                      </a:r>
                      <a:endParaRPr lang="ru-RU" sz="7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преподавателя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Абсолютная успеваемость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Качество знаний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СОУ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Средний балл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3414776587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Буланова А.Д.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1757750574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Валитова Э.Д.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95,5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78,7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2002980952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Гончарова И.В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2956461937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Еграшкина Т.Н.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77,7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4172583375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Костерина А.С.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83,8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4219706088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Кузнецова А.А.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3653245569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Кузнецова Л.П.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73,4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67,8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3836691783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Мансурова Г.И.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65,8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3460132676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Мансуров П.М.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3047355896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Насретдинова Н.В.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99,5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3668553318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Николаева В.В.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90,9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77,3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69,5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526001278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Ракипова Р.Х.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98,6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1088992079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Романева Т.А.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67,4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24245068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Терехина А.Е.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2768696760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Торопыгина Е.А.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97,9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63,2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67,2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1859679897"/>
                  </a:ext>
                </a:extLst>
              </a:tr>
              <a:tr h="2922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Черняева Л.В.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3,9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49075" marR="49075" marT="0" marB="0"/>
                </a:tc>
                <a:extLst>
                  <a:ext uri="{0D108BD9-81ED-4DB2-BD59-A6C34878D82A}">
                    <a16:rowId xmlns:a16="http://schemas.microsoft.com/office/drawing/2014/main" val="4004522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38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5" y="60593"/>
            <a:ext cx="12011025" cy="4001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ГИА  по ОГБПОУ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УТПиТ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2025 – 2026 уч. г.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09275"/>
              </p:ext>
            </p:extLst>
          </p:nvPr>
        </p:nvGraphicFramePr>
        <p:xfrm>
          <a:off x="85723" y="502534"/>
          <a:ext cx="12011026" cy="6303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9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0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5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5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61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43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18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5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85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623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4881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п/п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</a:rPr>
                        <a:t>Шифр 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</a:rPr>
                        <a:t>Специальность 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1"/>
                          </a:solidFill>
                          <a:effectLst/>
                        </a:rPr>
                        <a:t>Количество выпускников</a:t>
                      </a:r>
                      <a:endParaRPr lang="ru-RU" sz="70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</a:rPr>
                        <a:t>допущено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</a:rPr>
                        <a:t>к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экзаменам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сдавали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экзамены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1"/>
                          </a:solidFill>
                          <a:effectLst/>
                        </a:rPr>
                        <a:t>Получили оценки за экзамен</a:t>
                      </a:r>
                      <a:endParaRPr lang="ru-RU" sz="1050" b="1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ср. балл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</a:rPr>
                        <a:t>с отличием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50">
                <a:tc gridSpan="1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ППССЗ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38.02.05</a:t>
                      </a: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Товароведение и экспертиза качества потребительских товаров (защита дипломной работы)</a:t>
                      </a: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31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31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0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13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18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4,6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12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25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38.02.03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Операционная деятельность в логистике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25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25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 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4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в т.ч. ДЭ 38.02.03-1-2026 (профиль)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25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25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6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13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6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4,0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 </a:t>
                      </a:r>
                      <a:r>
                        <a:rPr lang="ru-RU" sz="1100" b="1" dirty="0" smtClean="0">
                          <a:effectLst/>
                        </a:rPr>
                        <a:t>Защита </a:t>
                      </a:r>
                      <a:r>
                        <a:rPr lang="ru-RU" sz="1100" b="1" dirty="0">
                          <a:effectLst/>
                        </a:rPr>
                        <a:t>дипломной работы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25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25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14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11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4,4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04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38.02.07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Банковское дело, в </a:t>
                      </a:r>
                      <a:r>
                        <a:rPr lang="ru-RU" sz="1100" b="1" dirty="0" err="1">
                          <a:effectLst/>
                        </a:rPr>
                        <a:t>т.ч</a:t>
                      </a:r>
                      <a:r>
                        <a:rPr lang="ru-RU" sz="1100" b="1" dirty="0">
                          <a:effectLst/>
                        </a:rPr>
                        <a:t>.</a:t>
                      </a: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19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19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</a:rPr>
                        <a:t>4</a:t>
                      </a:r>
                      <a:endParaRPr lang="ru-RU" sz="14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Демонстрационный экзамен 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19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19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14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3,5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6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Защита дипломной работы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19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19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8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6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4,1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04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43.02.15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Поварское и кондитерское дело, в т.ч.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64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64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 </a:t>
                      </a:r>
                      <a:endParaRPr lang="ru-RU" sz="1200" b="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11</a:t>
                      </a:r>
                      <a:endParaRPr lang="ru-RU" sz="1400" b="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6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Демонстрационный экзамен </a:t>
                      </a: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64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64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12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29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23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4,2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6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Защита дипломной работы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64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64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7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14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43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4,6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04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43.02.16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Туризм и гостеприимство, в т.ч.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27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27</a:t>
                      </a:r>
                      <a:endParaRPr lang="ru-RU" sz="1200" b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 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9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6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Демонстрационный экзамен </a:t>
                      </a: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23215" algn="ctr"/>
                          <a:tab pos="632460" algn="l"/>
                        </a:tabLst>
                      </a:pPr>
                      <a:r>
                        <a:rPr lang="ru-RU" sz="1200" b="0" dirty="0">
                          <a:effectLst/>
                        </a:rPr>
                        <a:t>	27	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27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10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13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4,3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6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Защита дипломной работы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23215" algn="ctr"/>
                          <a:tab pos="632460" algn="l"/>
                        </a:tabLst>
                      </a:pPr>
                      <a:r>
                        <a:rPr lang="ru-RU" sz="1200" b="0" dirty="0">
                          <a:effectLst/>
                        </a:rPr>
                        <a:t>	27	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27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 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4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18</a:t>
                      </a:r>
                      <a:endParaRPr lang="ru-RU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4,5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04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Итого ППССЗ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166</a:t>
                      </a:r>
                      <a:endParaRPr lang="ru-RU" sz="12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166</a:t>
                      </a:r>
                      <a:endParaRPr lang="ru-RU" sz="12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0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Демонстрационный экзамен </a:t>
                      </a: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135</a:t>
                      </a:r>
                      <a:endParaRPr lang="ru-RU" sz="12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135</a:t>
                      </a:r>
                      <a:endParaRPr lang="ru-RU" sz="12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36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53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46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4,1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0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Защита дипломной работы</a:t>
                      </a: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166</a:t>
                      </a:r>
                      <a:endParaRPr lang="ru-RU" sz="12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166</a:t>
                      </a:r>
                      <a:endParaRPr lang="ru-RU" sz="12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16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54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96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4,5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9666"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ППКРС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70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43.01.09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Повар, кондитер,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в </a:t>
                      </a:r>
                      <a:r>
                        <a:rPr lang="ru-RU" sz="1100" b="1" dirty="0" err="1">
                          <a:effectLst/>
                        </a:rPr>
                        <a:t>т.ч</a:t>
                      </a:r>
                      <a:r>
                        <a:rPr lang="ru-RU" sz="1100" b="1" dirty="0">
                          <a:effectLst/>
                        </a:rPr>
                        <a:t> ДЭ 43.01.09-1-2026 </a:t>
                      </a:r>
                      <a:r>
                        <a:rPr lang="ru-RU" sz="1100" b="1" dirty="0" smtClean="0">
                          <a:effectLst/>
                        </a:rPr>
                        <a:t>б</a:t>
                      </a:r>
                      <a:r>
                        <a:rPr lang="ru-RU" sz="1000" b="1" dirty="0" smtClean="0">
                          <a:effectLst/>
                        </a:rPr>
                        <a:t>азовый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48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48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-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11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25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12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4,0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4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38.01.02</a:t>
                      </a:r>
                      <a:endParaRPr lang="ru-RU" sz="1100" b="1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Продавец, контролер-кассир ВКР 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26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26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12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14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4,5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4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6191"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Итого ППКРС, </a:t>
                      </a:r>
                      <a:r>
                        <a:rPr lang="ru-RU" sz="1100" b="1" dirty="0" err="1">
                          <a:effectLst/>
                        </a:rPr>
                        <a:t>в.т.ч</a:t>
                      </a:r>
                      <a:r>
                        <a:rPr lang="ru-RU" sz="1100" b="1" dirty="0">
                          <a:effectLst/>
                        </a:rPr>
                        <a:t>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74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74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4,2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619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Демонстрационный экзамен </a:t>
                      </a: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48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48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-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11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25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12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4,0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619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Защита ВКР</a:t>
                      </a:r>
                      <a:endParaRPr lang="ru-RU" sz="11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26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26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-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0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12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14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4,5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4611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Итого  по ОГБПОУ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УТПиТ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240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240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63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144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168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4,3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46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44611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Демонстрационный экзамен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183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183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47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4,1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44611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Защита дипломной работы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192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192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66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4,5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774" marR="46774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454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30605" y="67529"/>
            <a:ext cx="10599420" cy="5801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тренды на 2026-2027 учебный год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76350" y="2001350"/>
            <a:ext cx="9753600" cy="3363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популярности СПО: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Конкурс в колледжи и техникумы растет, поэтому государству и обществу нужен объективный инструмент контроля уровня подготовки.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работодателей: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Предприятиям нужны специалисты с реальными практическим навыками, а не только с теоретическими знаниями.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Обновление стандартов: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Внедрение федеральных проектов (например, «Профессионалитет») требует постоянной проверки того, насколько качественно колледжи учат студентов.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Открытость информации: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помогает студентам и родителям выбирать лучшие учебные заведения, а колледжам - видеть свои слабые стороны.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75310" y="647701"/>
            <a:ext cx="9955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dirty="0">
                <a:ln>
                  <a:solidFill>
                    <a:schemeClr val="tx1"/>
                  </a:solidFill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sz="3600" dirty="0" smtClean="0">
                <a:ln>
                  <a:solidFill>
                    <a:schemeClr val="tx1"/>
                  </a:solidFill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актуальности независимой оценки качества образования</a:t>
            </a:r>
            <a:endParaRPr lang="ru-RU" sz="3600" dirty="0">
              <a:ln>
                <a:solidFill>
                  <a:schemeClr val="tx1"/>
                </a:solidFill>
              </a:ln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77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30605" y="0"/>
            <a:ext cx="10599420" cy="5801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тренды на 2026-2027 учебный год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" y="5338286"/>
            <a:ext cx="116681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23 мая 2026 г.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вышел Приказ Министерства просвещения РФ №351 «О внесении изменений в Порядок проведения ГИА по образовательным программам СПО, утвержденной приказом Министерства просвещения РФ от 8 ноября 2021г №800». </a:t>
            </a:r>
            <a:endParaRPr lang="ru-RU" b="1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192822706"/>
              </p:ext>
            </p:extLst>
          </p:nvPr>
        </p:nvGraphicFramePr>
        <p:xfrm>
          <a:off x="882014" y="647984"/>
          <a:ext cx="10666095" cy="4771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505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364</TotalTime>
  <Words>1118</Words>
  <Application>Microsoft Office PowerPoint</Application>
  <PresentationFormat>Широкоэкранный</PresentationFormat>
  <Paragraphs>592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SimSun</vt:lpstr>
      <vt:lpstr>Calibri</vt:lpstr>
      <vt:lpstr>Calibri Light</vt:lpstr>
      <vt:lpstr>Times New Roman</vt:lpstr>
      <vt:lpstr>Wingdings</vt:lpstr>
      <vt:lpstr>Ретро</vt:lpstr>
      <vt:lpstr>Качество образования и оценка результатов 2025-2026 учебный год</vt:lpstr>
      <vt:lpstr>Презентация PowerPoint</vt:lpstr>
      <vt:lpstr>Анализ успеваемости по годам</vt:lpstr>
      <vt:lpstr>Результаты качественных показателей по специальностям/профессиям</vt:lpstr>
      <vt:lpstr>Презентация PowerPoint</vt:lpstr>
      <vt:lpstr>Презентация PowerPoint</vt:lpstr>
      <vt:lpstr>Презентация PowerPoint</vt:lpstr>
      <vt:lpstr>Ключевые тренды на 2026-2027 учебный год</vt:lpstr>
      <vt:lpstr>Ключевые тренды на 2026-2027 учебный год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качества образования  за 2025 – 2026 учебный год</dc:title>
  <dc:creator>Анна</dc:creator>
  <cp:lastModifiedBy>Анна</cp:lastModifiedBy>
  <cp:revision>17</cp:revision>
  <dcterms:created xsi:type="dcterms:W3CDTF">2026-08-27T04:58:20Z</dcterms:created>
  <dcterms:modified xsi:type="dcterms:W3CDTF">2026-09-30T08:49:04Z</dcterms:modified>
</cp:coreProperties>
</file>