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85;&#1085;&#1072;\AppData\Roaming\Microsoft\Excel\&#1050;&#1085;&#1080;&#1075;&#1072;1%20(version%201).xlsb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758-4CF9-892B-6A01589936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Лист1!$A$1:$F$1</c:f>
              <c:strCache>
                <c:ptCount val="6"/>
                <c:pt idx="0">
                  <c:v>2020/21</c:v>
                </c:pt>
                <c:pt idx="1">
                  <c:v>2021/22</c:v>
                </c:pt>
                <c:pt idx="2">
                  <c:v>2022/23</c:v>
                </c:pt>
                <c:pt idx="3">
                  <c:v>2023/24</c:v>
                </c:pt>
                <c:pt idx="4">
                  <c:v>2024/25</c:v>
                </c:pt>
                <c:pt idx="5">
                  <c:v>2025/26</c:v>
                </c:pt>
              </c:strCache>
            </c:strRef>
          </c:cat>
          <c:val>
            <c:numRef>
              <c:f>Лист1!$A$2:$F$2</c:f>
              <c:numCache>
                <c:formatCode>General</c:formatCode>
                <c:ptCount val="6"/>
                <c:pt idx="0">
                  <c:v>91.3</c:v>
                </c:pt>
                <c:pt idx="1">
                  <c:v>94</c:v>
                </c:pt>
                <c:pt idx="2">
                  <c:v>94.3</c:v>
                </c:pt>
                <c:pt idx="3">
                  <c:v>91.2</c:v>
                </c:pt>
                <c:pt idx="4">
                  <c:v>85.5</c:v>
                </c:pt>
                <c:pt idx="5">
                  <c:v>90.1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58-4CF9-892B-6A01589936A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23922895"/>
        <c:axId val="1723923727"/>
      </c:lineChart>
      <c:catAx>
        <c:axId val="17239228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3923727"/>
        <c:crosses val="autoZero"/>
        <c:auto val="1"/>
        <c:lblAlgn val="ctr"/>
        <c:lblOffset val="100"/>
        <c:noMultiLvlLbl val="0"/>
      </c:catAx>
      <c:valAx>
        <c:axId val="1723923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3922895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zero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081958462787564E-2"/>
          <c:y val="6.1671142275810831E-2"/>
          <c:w val="0.92853048690341189"/>
          <c:h val="0.81171672241496595"/>
        </c:manualLayout>
      </c:layout>
      <c:lineChart>
        <c:grouping val="standard"/>
        <c:varyColors val="0"/>
        <c:ser>
          <c:idx val="0"/>
          <c:order val="0"/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CF8-4061-9D5E-79AE6E84F0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Лист1!$A$11:$F$11</c:f>
              <c:strCache>
                <c:ptCount val="6"/>
                <c:pt idx="0">
                  <c:v>2020/21</c:v>
                </c:pt>
                <c:pt idx="1">
                  <c:v>2021/22</c:v>
                </c:pt>
                <c:pt idx="2">
                  <c:v>2022/23</c:v>
                </c:pt>
                <c:pt idx="3">
                  <c:v>2023/24</c:v>
                </c:pt>
                <c:pt idx="4">
                  <c:v>2024/25</c:v>
                </c:pt>
                <c:pt idx="5">
                  <c:v>2025/26</c:v>
                </c:pt>
              </c:strCache>
            </c:strRef>
          </c:cat>
          <c:val>
            <c:numRef>
              <c:f>Лист1!$A$12:$F$12</c:f>
              <c:numCache>
                <c:formatCode>General</c:formatCode>
                <c:ptCount val="6"/>
                <c:pt idx="0">
                  <c:v>45.7</c:v>
                </c:pt>
                <c:pt idx="1">
                  <c:v>52</c:v>
                </c:pt>
                <c:pt idx="2">
                  <c:v>54</c:v>
                </c:pt>
                <c:pt idx="3">
                  <c:v>51.8</c:v>
                </c:pt>
                <c:pt idx="4">
                  <c:v>47.8</c:v>
                </c:pt>
                <c:pt idx="5">
                  <c:v>51.4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F8-4061-9D5E-79AE6E84F04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74082815"/>
        <c:axId val="1774083231"/>
      </c:lineChart>
      <c:catAx>
        <c:axId val="17740828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74083231"/>
        <c:crosses val="autoZero"/>
        <c:auto val="1"/>
        <c:lblAlgn val="ctr"/>
        <c:lblOffset val="100"/>
        <c:noMultiLvlLbl val="0"/>
      </c:catAx>
      <c:valAx>
        <c:axId val="17740832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74082815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Лист1!$A$18</c:f>
              <c:strCache>
                <c:ptCount val="1"/>
                <c:pt idx="0">
                  <c:v>Пд-1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1.656654374378172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B51-47E8-896D-B9644E8FFD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Лист1!$B$16:$G$16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Лист1!$B$18:$G$18</c:f>
              <c:numCache>
                <c:formatCode>General</c:formatCode>
                <c:ptCount val="6"/>
                <c:pt idx="0">
                  <c:v>96</c:v>
                </c:pt>
                <c:pt idx="1">
                  <c:v>88</c:v>
                </c:pt>
                <c:pt idx="2">
                  <c:v>94.7</c:v>
                </c:pt>
                <c:pt idx="3">
                  <c:v>86.4</c:v>
                </c:pt>
                <c:pt idx="4">
                  <c:v>4.5999999999999996</c:v>
                </c:pt>
                <c:pt idx="5">
                  <c:v>77.599999999999994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51-47E8-896D-B9644E8FFDE0}"/>
            </c:ext>
          </c:extLst>
        </c:ser>
        <c:ser>
          <c:idx val="2"/>
          <c:order val="2"/>
          <c:tx>
            <c:strRef>
              <c:f>Лист1!$A$19</c:f>
              <c:strCache>
                <c:ptCount val="1"/>
                <c:pt idx="0">
                  <c:v>Пд-2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6566543743781637E-2"/>
                  <c:y val="-2.6881726120084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B51-47E8-896D-B9644E8FFD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Лист1!$B$16:$G$16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Лист1!$B$19:$G$19</c:f>
              <c:numCache>
                <c:formatCode>General</c:formatCode>
                <c:ptCount val="6"/>
                <c:pt idx="0">
                  <c:v>81.5</c:v>
                </c:pt>
                <c:pt idx="1">
                  <c:v>26</c:v>
                </c:pt>
                <c:pt idx="2">
                  <c:v>72.5</c:v>
                </c:pt>
                <c:pt idx="3">
                  <c:v>69</c:v>
                </c:pt>
                <c:pt idx="4">
                  <c:v>4.0999999999999996</c:v>
                </c:pt>
                <c:pt idx="5">
                  <c:v>65.599999999999994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51-47E8-896D-B9644E8FFD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3992064"/>
        <c:axId val="33400579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Лист1!$A$17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Лист1!$B$16:$G$16</c15:sqref>
                        </c15:formulaRef>
                      </c:ext>
                    </c:extLst>
                    <c:strCache>
                      <c:ptCount val="6"/>
                      <c:pt idx="0">
                        <c:v>Абсолютная успеваемость</c:v>
                      </c:pt>
                      <c:pt idx="1">
                        <c:v>Качественная успеваемость</c:v>
                      </c:pt>
                      <c:pt idx="2">
                        <c:v>Качество знаний</c:v>
                      </c:pt>
                      <c:pt idx="3">
                        <c:v>СОУ</c:v>
                      </c:pt>
                      <c:pt idx="4">
                        <c:v>Средний балл</c:v>
                      </c:pt>
                      <c:pt idx="5">
                        <c:v>Коэффициент знаний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Лист1!$B$17:$G$17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CB51-47E8-896D-B9644E8FFDE0}"/>
                  </c:ext>
                </c:extLst>
              </c15:ser>
            </c15:filteredBarSeries>
          </c:ext>
        </c:extLst>
      </c:barChart>
      <c:catAx>
        <c:axId val="33399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4005792"/>
        <c:crosses val="autoZero"/>
        <c:auto val="1"/>
        <c:lblAlgn val="ctr"/>
        <c:lblOffset val="100"/>
        <c:noMultiLvlLbl val="0"/>
      </c:catAx>
      <c:valAx>
        <c:axId val="33400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399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612038193616868"/>
          <c:y val="2.0953126386040709E-2"/>
          <c:w val="0.32432559352112106"/>
          <c:h val="4.33278543959341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21688213820415E-2"/>
          <c:y val="2.9569892473118281E-2"/>
          <c:w val="0.92087380453863377"/>
          <c:h val="0.79632037930742527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Лист1!$A$27</c:f>
              <c:strCache>
                <c:ptCount val="1"/>
                <c:pt idx="0">
                  <c:v>Пд-21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1.7937216916035455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9B4-46DC-962C-06D64D1C7F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Лист1!$B$25:$G$25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Лист1!$B$27:$G$27</c:f>
              <c:numCache>
                <c:formatCode>General</c:formatCode>
                <c:ptCount val="6"/>
                <c:pt idx="0">
                  <c:v>100</c:v>
                </c:pt>
                <c:pt idx="1">
                  <c:v>96</c:v>
                </c:pt>
                <c:pt idx="2">
                  <c:v>99.3</c:v>
                </c:pt>
                <c:pt idx="3">
                  <c:v>93.2</c:v>
                </c:pt>
                <c:pt idx="4">
                  <c:v>4.8</c:v>
                </c:pt>
                <c:pt idx="5">
                  <c:v>95.8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B4-46DC-962C-06D64D1C7FF8}"/>
            </c:ext>
          </c:extLst>
        </c:ser>
        <c:ser>
          <c:idx val="2"/>
          <c:order val="2"/>
          <c:tx>
            <c:strRef>
              <c:f>Лист1!$A$28</c:f>
              <c:strCache>
                <c:ptCount val="1"/>
                <c:pt idx="0">
                  <c:v>Пд-22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Лист1!$B$25:$G$25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Лист1!$B$28:$G$28</c:f>
              <c:numCache>
                <c:formatCode>General</c:formatCode>
                <c:ptCount val="6"/>
                <c:pt idx="0">
                  <c:v>81.5</c:v>
                </c:pt>
                <c:pt idx="1">
                  <c:v>40.700000000000003</c:v>
                </c:pt>
                <c:pt idx="2">
                  <c:v>75.900000000000006</c:v>
                </c:pt>
                <c:pt idx="3">
                  <c:v>72.599999999999994</c:v>
                </c:pt>
                <c:pt idx="4">
                  <c:v>4.2</c:v>
                </c:pt>
                <c:pt idx="5">
                  <c:v>70.900000000000006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B4-46DC-962C-06D64D1C7FF8}"/>
            </c:ext>
          </c:extLst>
        </c:ser>
        <c:ser>
          <c:idx val="3"/>
          <c:order val="3"/>
          <c:tx>
            <c:strRef>
              <c:f>Лист1!$A$29</c:f>
              <c:strCache>
                <c:ptCount val="1"/>
                <c:pt idx="0">
                  <c:v>Пд-3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793721691603530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9B4-46DC-962C-06D64D1C7FF8}"/>
                </c:ext>
              </c:extLst>
            </c:dLbl>
            <c:dLbl>
              <c:idx val="4"/>
              <c:layout>
                <c:manualLayout>
                  <c:x val="1.5944192814253605E-2"/>
                  <c:y val="-5.37634408602160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9B4-46DC-962C-06D64D1C7F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Лист1!$B$25:$G$25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Лист1!$B$29:$G$29</c:f>
              <c:numCache>
                <c:formatCode>General</c:formatCode>
                <c:ptCount val="6"/>
                <c:pt idx="0">
                  <c:v>82</c:v>
                </c:pt>
                <c:pt idx="1">
                  <c:v>54.6</c:v>
                </c:pt>
                <c:pt idx="2">
                  <c:v>80.2</c:v>
                </c:pt>
                <c:pt idx="3">
                  <c:v>77.2</c:v>
                </c:pt>
                <c:pt idx="4">
                  <c:v>4.3</c:v>
                </c:pt>
                <c:pt idx="5">
                  <c:v>75.5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B4-46DC-962C-06D64D1C7F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3476544"/>
        <c:axId val="10025694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Лист1!$A$26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Лист1!$B$25:$G$25</c15:sqref>
                        </c15:formulaRef>
                      </c:ext>
                    </c:extLst>
                    <c:strCache>
                      <c:ptCount val="6"/>
                      <c:pt idx="0">
                        <c:v>Абсолютная успеваемость</c:v>
                      </c:pt>
                      <c:pt idx="1">
                        <c:v>Качественная успеваемость</c:v>
                      </c:pt>
                      <c:pt idx="2">
                        <c:v>Качество знаний</c:v>
                      </c:pt>
                      <c:pt idx="3">
                        <c:v>СОУ</c:v>
                      </c:pt>
                      <c:pt idx="4">
                        <c:v>Средний бал</c:v>
                      </c:pt>
                      <c:pt idx="5">
                        <c:v>Коэффициент знаний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Лист1!$B$26:$G$26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C9B4-46DC-962C-06D64D1C7FF8}"/>
                  </c:ext>
                </c:extLst>
              </c15:ser>
            </c15:filteredBarSeries>
          </c:ext>
        </c:extLst>
      </c:barChart>
      <c:catAx>
        <c:axId val="20347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256944"/>
        <c:crosses val="autoZero"/>
        <c:auto val="1"/>
        <c:lblAlgn val="ctr"/>
        <c:lblOffset val="100"/>
        <c:noMultiLvlLbl val="0"/>
      </c:catAx>
      <c:valAx>
        <c:axId val="10025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47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263308326692176"/>
          <c:y val="3.8572222963654965E-2"/>
          <c:w val="0.45473367318087426"/>
          <c:h val="7.15972685617687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Лист1!$A$49</c:f>
              <c:strCache>
                <c:ptCount val="1"/>
                <c:pt idx="0">
                  <c:v>Пд-41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1.8376722817764167E-2"/>
                  <c:y val="-1.0292278763536162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D4-4D76-BB6D-78D3A9A53E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Лист1!$B$47:$G$47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Лист1!$B$49:$G$49</c:f>
              <c:numCache>
                <c:formatCode>General</c:formatCode>
                <c:ptCount val="6"/>
                <c:pt idx="0">
                  <c:v>90</c:v>
                </c:pt>
                <c:pt idx="1">
                  <c:v>52.6</c:v>
                </c:pt>
                <c:pt idx="2">
                  <c:v>78.5</c:v>
                </c:pt>
                <c:pt idx="3">
                  <c:v>71.5</c:v>
                </c:pt>
                <c:pt idx="4">
                  <c:v>4.0999999999999996</c:v>
                </c:pt>
                <c:pt idx="5">
                  <c:v>70.7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D4-4D76-BB6D-78D3A9A53E14}"/>
            </c:ext>
          </c:extLst>
        </c:ser>
        <c:ser>
          <c:idx val="2"/>
          <c:order val="2"/>
          <c:tx>
            <c:strRef>
              <c:f>Лист1!$A$50</c:f>
              <c:strCache>
                <c:ptCount val="1"/>
                <c:pt idx="0">
                  <c:v>Пд-42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Лист1!$B$47:$G$47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Лист1!$B$50:$G$50</c:f>
              <c:numCache>
                <c:formatCode>General</c:formatCode>
                <c:ptCount val="6"/>
                <c:pt idx="0">
                  <c:v>100</c:v>
                </c:pt>
                <c:pt idx="1">
                  <c:v>86.7</c:v>
                </c:pt>
                <c:pt idx="2">
                  <c:v>92.2</c:v>
                </c:pt>
                <c:pt idx="3">
                  <c:v>79.400000000000006</c:v>
                </c:pt>
                <c:pt idx="4">
                  <c:v>4.4000000000000004</c:v>
                </c:pt>
                <c:pt idx="5">
                  <c:v>85.7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D4-4D76-BB6D-78D3A9A53E14}"/>
            </c:ext>
          </c:extLst>
        </c:ser>
        <c:ser>
          <c:idx val="3"/>
          <c:order val="3"/>
          <c:tx>
            <c:strRef>
              <c:f>Лист1!$A$51</c:f>
              <c:strCache>
                <c:ptCount val="1"/>
                <c:pt idx="0">
                  <c:v>Пд-44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0"/>
                  <c:y val="-7.01754385964912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D4-4D76-BB6D-78D3A9A53E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Лист1!$B$47:$G$47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Лист1!$B$51:$G$51</c:f>
              <c:numCache>
                <c:formatCode>General</c:formatCode>
                <c:ptCount val="6"/>
                <c:pt idx="0">
                  <c:v>45</c:v>
                </c:pt>
                <c:pt idx="1">
                  <c:v>12</c:v>
                </c:pt>
                <c:pt idx="2">
                  <c:v>50</c:v>
                </c:pt>
                <c:pt idx="3">
                  <c:v>50.3</c:v>
                </c:pt>
                <c:pt idx="4">
                  <c:v>3.4</c:v>
                </c:pt>
                <c:pt idx="5">
                  <c:v>38.1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D4-4D76-BB6D-78D3A9A53E14}"/>
            </c:ext>
          </c:extLst>
        </c:ser>
        <c:ser>
          <c:idx val="4"/>
          <c:order val="4"/>
          <c:tx>
            <c:strRef>
              <c:f>Лист1!$A$52</c:f>
              <c:strCache>
                <c:ptCount val="1"/>
                <c:pt idx="0">
                  <c:v>Пд-33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Лист1!$B$47:$G$47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Лист1!$B$52:$G$52</c:f>
              <c:numCache>
                <c:formatCode>General</c:formatCode>
                <c:ptCount val="6"/>
                <c:pt idx="0">
                  <c:v>91.7</c:v>
                </c:pt>
                <c:pt idx="1">
                  <c:v>75</c:v>
                </c:pt>
                <c:pt idx="2">
                  <c:v>91.7</c:v>
                </c:pt>
                <c:pt idx="3">
                  <c:v>83.8</c:v>
                </c:pt>
                <c:pt idx="4">
                  <c:v>4.5</c:v>
                </c:pt>
                <c:pt idx="5">
                  <c:v>85.8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D4-4D76-BB6D-78D3A9A53E1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05797840"/>
        <c:axId val="40579617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Лист1!$A$48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Лист1!$B$47:$G$47</c15:sqref>
                        </c15:formulaRef>
                      </c:ext>
                    </c:extLst>
                    <c:strCache>
                      <c:ptCount val="6"/>
                      <c:pt idx="0">
                        <c:v>Абсолютная успеваемость</c:v>
                      </c:pt>
                      <c:pt idx="1">
                        <c:v>Качественная успеваемость</c:v>
                      </c:pt>
                      <c:pt idx="2">
                        <c:v>Качество знаний</c:v>
                      </c:pt>
                      <c:pt idx="3">
                        <c:v>СОУ</c:v>
                      </c:pt>
                      <c:pt idx="4">
                        <c:v>Средний</c:v>
                      </c:pt>
                      <c:pt idx="5">
                        <c:v>Коэффициент знаний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Лист1!$B$48:$G$48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F1D4-4D76-BB6D-78D3A9A53E14}"/>
                  </c:ext>
                </c:extLst>
              </c15:ser>
            </c15:filteredBarSeries>
          </c:ext>
        </c:extLst>
      </c:barChart>
      <c:catAx>
        <c:axId val="40579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5796176"/>
        <c:crosses val="autoZero"/>
        <c:auto val="1"/>
        <c:lblAlgn val="ctr"/>
        <c:lblOffset val="100"/>
        <c:noMultiLvlLbl val="0"/>
      </c:catAx>
      <c:valAx>
        <c:axId val="40579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579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668608039615261"/>
          <c:y val="2.0596363330335214E-2"/>
          <c:w val="0.52830216284220211"/>
          <c:h val="7.11450752866417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Лист1!$A$37</c:f>
              <c:strCache>
                <c:ptCount val="1"/>
                <c:pt idx="0">
                  <c:v>Пд-31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2.290076335877872E-2"/>
                  <c:y val="-2.672010688042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BFF-4536-9442-595D9A21E3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Лист1!$B$35:$G$35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Лист1!$B$37:$G$37</c:f>
              <c:numCache>
                <c:formatCode>General</c:formatCode>
                <c:ptCount val="6"/>
                <c:pt idx="0">
                  <c:v>96.2</c:v>
                </c:pt>
                <c:pt idx="1">
                  <c:v>80.8</c:v>
                </c:pt>
                <c:pt idx="2">
                  <c:v>94.3</c:v>
                </c:pt>
                <c:pt idx="3">
                  <c:v>78.599999999999994</c:v>
                </c:pt>
                <c:pt idx="4">
                  <c:v>4.4000000000000004</c:v>
                </c:pt>
                <c:pt idx="5">
                  <c:v>82.5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F-4536-9442-595D9A21E337}"/>
            </c:ext>
          </c:extLst>
        </c:ser>
        <c:ser>
          <c:idx val="2"/>
          <c:order val="2"/>
          <c:tx>
            <c:strRef>
              <c:f>Лист1!$A$38</c:f>
              <c:strCache>
                <c:ptCount val="1"/>
                <c:pt idx="0">
                  <c:v>Пд-32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2722646310432569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BFF-4536-9442-595D9A21E3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Лист1!$B$35:$G$35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Лист1!$B$38:$G$38</c:f>
              <c:numCache>
                <c:formatCode>General</c:formatCode>
                <c:ptCount val="6"/>
                <c:pt idx="0">
                  <c:v>88.3</c:v>
                </c:pt>
                <c:pt idx="1">
                  <c:v>6</c:v>
                </c:pt>
                <c:pt idx="2">
                  <c:v>63.4</c:v>
                </c:pt>
                <c:pt idx="3">
                  <c:v>62.8</c:v>
                </c:pt>
                <c:pt idx="4">
                  <c:v>3.9</c:v>
                </c:pt>
                <c:pt idx="5">
                  <c:v>55.9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FF-4536-9442-595D9A21E3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4447152"/>
        <c:axId val="34444840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Лист1!$A$36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Лист1!$B$35:$G$35</c15:sqref>
                        </c15:formulaRef>
                      </c:ext>
                    </c:extLst>
                    <c:strCache>
                      <c:ptCount val="6"/>
                      <c:pt idx="0">
                        <c:v>Абсолютная успеваемость</c:v>
                      </c:pt>
                      <c:pt idx="1">
                        <c:v>Качественная успеваемость</c:v>
                      </c:pt>
                      <c:pt idx="2">
                        <c:v>Качество знаний</c:v>
                      </c:pt>
                      <c:pt idx="3">
                        <c:v>СОУ</c:v>
                      </c:pt>
                      <c:pt idx="4">
                        <c:v>Средний бал</c:v>
                      </c:pt>
                      <c:pt idx="5">
                        <c:v>Коэффициент знаний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Лист1!$B$36:$G$36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8BFF-4536-9442-595D9A21E337}"/>
                  </c:ext>
                </c:extLst>
              </c15:ser>
            </c15:filteredBarSeries>
          </c:ext>
        </c:extLst>
      </c:barChart>
      <c:catAx>
        <c:axId val="34444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4448400"/>
        <c:crosses val="autoZero"/>
        <c:auto val="1"/>
        <c:lblAlgn val="ctr"/>
        <c:lblOffset val="100"/>
        <c:noMultiLvlLbl val="0"/>
      </c:catAx>
      <c:valAx>
        <c:axId val="34444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444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15263168439826"/>
          <c:y val="4.2082064391249688E-2"/>
          <c:w val="0.40042736070204965"/>
          <c:h val="6.18174932542249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Лист1!$A$58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Лист1!$B$57:$G$57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Лист1!$B$58:$G$58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0F19-4A1B-B207-62BA53F63AFF}"/>
            </c:ext>
          </c:extLst>
        </c:ser>
        <c:ser>
          <c:idx val="1"/>
          <c:order val="1"/>
          <c:tx>
            <c:strRef>
              <c:f>Лист1!$A$59</c:f>
              <c:strCache>
                <c:ptCount val="1"/>
                <c:pt idx="0">
                  <c:v>Т-1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2.506265664160410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F19-4A1B-B207-62BA53F63A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Лист1!$B$57:$G$57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Лист1!$B$59:$G$59</c:f>
              <c:numCache>
                <c:formatCode>General</c:formatCode>
                <c:ptCount val="6"/>
                <c:pt idx="0">
                  <c:v>100</c:v>
                </c:pt>
                <c:pt idx="1">
                  <c:v>84</c:v>
                </c:pt>
                <c:pt idx="2">
                  <c:v>95</c:v>
                </c:pt>
                <c:pt idx="3">
                  <c:v>87.2</c:v>
                </c:pt>
                <c:pt idx="4">
                  <c:v>4.5999999999999996</c:v>
                </c:pt>
                <c:pt idx="5">
                  <c:v>89.7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19-4A1B-B207-62BA53F63AFF}"/>
            </c:ext>
          </c:extLst>
        </c:ser>
        <c:ser>
          <c:idx val="2"/>
          <c:order val="2"/>
          <c:tx>
            <c:strRef>
              <c:f>Лист1!$A$60</c:f>
              <c:strCache>
                <c:ptCount val="1"/>
                <c:pt idx="0">
                  <c:v>Т-2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1.127819548872189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F19-4A1B-B207-62BA53F63A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Лист1!$B$57:$G$57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Лист1!$B$60:$G$60</c:f>
              <c:numCache>
                <c:formatCode>General</c:formatCode>
                <c:ptCount val="6"/>
                <c:pt idx="0">
                  <c:v>78.599999999999994</c:v>
                </c:pt>
                <c:pt idx="1">
                  <c:v>25</c:v>
                </c:pt>
                <c:pt idx="2">
                  <c:v>79.5</c:v>
                </c:pt>
                <c:pt idx="3">
                  <c:v>69.7</c:v>
                </c:pt>
                <c:pt idx="4">
                  <c:v>4.0999999999999996</c:v>
                </c:pt>
                <c:pt idx="5">
                  <c:v>70.400000000000006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19-4A1B-B207-62BA53F63AFF}"/>
            </c:ext>
          </c:extLst>
        </c:ser>
        <c:ser>
          <c:idx val="3"/>
          <c:order val="3"/>
          <c:tx>
            <c:strRef>
              <c:f>Лист1!$A$61</c:f>
              <c:strCache>
                <c:ptCount val="1"/>
                <c:pt idx="0">
                  <c:v>Т-21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Лист1!$B$57:$G$57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Лист1!$B$61:$G$61</c:f>
              <c:numCache>
                <c:formatCode>General</c:formatCode>
                <c:ptCount val="6"/>
                <c:pt idx="0">
                  <c:v>100</c:v>
                </c:pt>
                <c:pt idx="1">
                  <c:v>78.2</c:v>
                </c:pt>
                <c:pt idx="2">
                  <c:v>95</c:v>
                </c:pt>
                <c:pt idx="3">
                  <c:v>86.8</c:v>
                </c:pt>
                <c:pt idx="4">
                  <c:v>4.5999999999999996</c:v>
                </c:pt>
                <c:pt idx="5">
                  <c:v>89.5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19-4A1B-B207-62BA53F63AFF}"/>
            </c:ext>
          </c:extLst>
        </c:ser>
        <c:ser>
          <c:idx val="4"/>
          <c:order val="4"/>
          <c:tx>
            <c:strRef>
              <c:f>Лист1!$A$62</c:f>
              <c:strCache>
                <c:ptCount val="1"/>
                <c:pt idx="0">
                  <c:v>Т-22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Лист1!$B$57:$G$57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Лист1!$B$62:$G$62</c:f>
              <c:numCache>
                <c:formatCode>General</c:formatCode>
                <c:ptCount val="6"/>
                <c:pt idx="0">
                  <c:v>100</c:v>
                </c:pt>
                <c:pt idx="1">
                  <c:v>50</c:v>
                </c:pt>
                <c:pt idx="2">
                  <c:v>84.1</c:v>
                </c:pt>
                <c:pt idx="3">
                  <c:v>73.2</c:v>
                </c:pt>
                <c:pt idx="4">
                  <c:v>4.2</c:v>
                </c:pt>
                <c:pt idx="5">
                  <c:v>75.8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19-4A1B-B207-62BA53F63AFF}"/>
            </c:ext>
          </c:extLst>
        </c:ser>
        <c:ser>
          <c:idx val="5"/>
          <c:order val="5"/>
          <c:tx>
            <c:strRef>
              <c:f>Лист1!$A$63</c:f>
              <c:strCache>
                <c:ptCount val="1"/>
                <c:pt idx="0">
                  <c:v>Т-31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7543859649122622E-2"/>
                  <c:y val="9.474481419921855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F19-4A1B-B207-62BA53F63A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Лист1!$B$57:$G$57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Лист1!$B$63:$G$63</c:f>
              <c:numCache>
                <c:formatCode>General</c:formatCode>
                <c:ptCount val="6"/>
                <c:pt idx="0">
                  <c:v>76.8</c:v>
                </c:pt>
                <c:pt idx="1">
                  <c:v>47.3</c:v>
                </c:pt>
                <c:pt idx="2">
                  <c:v>74.2</c:v>
                </c:pt>
                <c:pt idx="3">
                  <c:v>69</c:v>
                </c:pt>
                <c:pt idx="4">
                  <c:v>4</c:v>
                </c:pt>
                <c:pt idx="5">
                  <c:v>67.3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19-4A1B-B207-62BA53F63A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8232528"/>
        <c:axId val="492609712"/>
      </c:barChart>
      <c:catAx>
        <c:axId val="39823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92609712"/>
        <c:crosses val="autoZero"/>
        <c:auto val="1"/>
        <c:lblAlgn val="ctr"/>
        <c:lblOffset val="100"/>
        <c:noMultiLvlLbl val="0"/>
      </c:catAx>
      <c:valAx>
        <c:axId val="49260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823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30684338799755295"/>
          <c:y val="1.8332140300644239E-2"/>
          <c:w val="0.39759141949361598"/>
          <c:h val="0.105634801848116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Лист1!$A$69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Лист1!$B$68:$G$68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Лист1!$B$69:$G$69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A396-40C8-87C8-8432985C0CC6}"/>
            </c:ext>
          </c:extLst>
        </c:ser>
        <c:ser>
          <c:idx val="1"/>
          <c:order val="1"/>
          <c:tx>
            <c:strRef>
              <c:f>Лист1!$A$70</c:f>
              <c:strCache>
                <c:ptCount val="1"/>
                <c:pt idx="0">
                  <c:v>Л-1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1.334546557476502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396-40C8-87C8-8432985C0C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Лист1!$B$68:$G$68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Лист1!$B$70:$G$70</c:f>
              <c:numCache>
                <c:formatCode>General</c:formatCode>
                <c:ptCount val="6"/>
                <c:pt idx="0">
                  <c:v>100</c:v>
                </c:pt>
                <c:pt idx="1">
                  <c:v>76</c:v>
                </c:pt>
                <c:pt idx="2">
                  <c:v>93.3</c:v>
                </c:pt>
                <c:pt idx="3">
                  <c:v>86</c:v>
                </c:pt>
                <c:pt idx="4">
                  <c:v>4.5999999999999996</c:v>
                </c:pt>
                <c:pt idx="5">
                  <c:v>87.9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96-40C8-87C8-8432985C0CC6}"/>
            </c:ext>
          </c:extLst>
        </c:ser>
        <c:ser>
          <c:idx val="2"/>
          <c:order val="2"/>
          <c:tx>
            <c:strRef>
              <c:f>Лист1!$A$71</c:f>
              <c:strCache>
                <c:ptCount val="1"/>
                <c:pt idx="0">
                  <c:v>Л-2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Лист1!$B$68:$G$68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Лист1!$B$71:$G$71</c:f>
              <c:numCache>
                <c:formatCode>General</c:formatCode>
                <c:ptCount val="6"/>
                <c:pt idx="0">
                  <c:v>81.5</c:v>
                </c:pt>
                <c:pt idx="1">
                  <c:v>3.7</c:v>
                </c:pt>
                <c:pt idx="2">
                  <c:v>58</c:v>
                </c:pt>
                <c:pt idx="3">
                  <c:v>60.9</c:v>
                </c:pt>
                <c:pt idx="4">
                  <c:v>3.8</c:v>
                </c:pt>
                <c:pt idx="5">
                  <c:v>51.7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96-40C8-87C8-8432985C0CC6}"/>
            </c:ext>
          </c:extLst>
        </c:ser>
        <c:ser>
          <c:idx val="3"/>
          <c:order val="3"/>
          <c:tx>
            <c:strRef>
              <c:f>Лист1!$A$72</c:f>
              <c:strCache>
                <c:ptCount val="1"/>
                <c:pt idx="0">
                  <c:v>Л-21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0"/>
                  <c:y val="-2.825947334617864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396-40C8-87C8-8432985C0C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Лист1!$B$68:$G$68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Лист1!$B$72:$G$72</c:f>
              <c:numCache>
                <c:formatCode>General</c:formatCode>
                <c:ptCount val="6"/>
                <c:pt idx="0">
                  <c:v>96</c:v>
                </c:pt>
                <c:pt idx="1">
                  <c:v>92</c:v>
                </c:pt>
                <c:pt idx="2">
                  <c:v>98.8</c:v>
                </c:pt>
                <c:pt idx="3">
                  <c:v>88.4</c:v>
                </c:pt>
                <c:pt idx="4">
                  <c:v>4.7</c:v>
                </c:pt>
                <c:pt idx="5">
                  <c:v>92.8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96-40C8-87C8-8432985C0CC6}"/>
            </c:ext>
          </c:extLst>
        </c:ser>
        <c:ser>
          <c:idx val="4"/>
          <c:order val="4"/>
          <c:tx>
            <c:strRef>
              <c:f>Лист1!$A$73</c:f>
              <c:strCache>
                <c:ptCount val="1"/>
                <c:pt idx="0">
                  <c:v>Л-22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Лист1!$B$68:$G$68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Лист1!$B$73:$G$73</c:f>
              <c:numCache>
                <c:formatCode>General</c:formatCode>
                <c:ptCount val="6"/>
                <c:pt idx="0">
                  <c:v>83.4</c:v>
                </c:pt>
                <c:pt idx="1">
                  <c:v>50</c:v>
                </c:pt>
                <c:pt idx="2">
                  <c:v>80</c:v>
                </c:pt>
                <c:pt idx="3">
                  <c:v>65.400000000000006</c:v>
                </c:pt>
                <c:pt idx="4">
                  <c:v>4</c:v>
                </c:pt>
                <c:pt idx="5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96-40C8-87C8-8432985C0CC6}"/>
            </c:ext>
          </c:extLst>
        </c:ser>
        <c:ser>
          <c:idx val="5"/>
          <c:order val="5"/>
          <c:tx>
            <c:strRef>
              <c:f>Лист1!$A$74</c:f>
              <c:strCache>
                <c:ptCount val="1"/>
                <c:pt idx="0">
                  <c:v>Л-31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577191386108583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A396-40C8-87C8-8432985C0C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Лист1!$B$68:$G$68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Лист1!$B$74:$G$74</c:f>
              <c:numCache>
                <c:formatCode>General</c:formatCode>
                <c:ptCount val="6"/>
                <c:pt idx="0">
                  <c:v>92.3</c:v>
                </c:pt>
                <c:pt idx="1">
                  <c:v>42.3</c:v>
                </c:pt>
                <c:pt idx="2">
                  <c:v>73.599999999999994</c:v>
                </c:pt>
                <c:pt idx="3">
                  <c:v>72.599999999999994</c:v>
                </c:pt>
                <c:pt idx="4">
                  <c:v>4.2</c:v>
                </c:pt>
                <c:pt idx="5">
                  <c:v>67.900000000000006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396-40C8-87C8-8432985C0CC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5482304"/>
        <c:axId val="285480640"/>
      </c:barChart>
      <c:catAx>
        <c:axId val="28548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5480640"/>
        <c:crosses val="autoZero"/>
        <c:auto val="1"/>
        <c:lblAlgn val="ctr"/>
        <c:lblOffset val="100"/>
        <c:noMultiLvlLbl val="0"/>
      </c:catAx>
      <c:valAx>
        <c:axId val="28548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48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2651028494049708"/>
          <c:y val="5.6478640600959376E-2"/>
          <c:w val="0.56639092088011289"/>
          <c:h val="4.69696352611096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Лист1!$A$59</c:f>
              <c:strCache>
                <c:ptCount val="1"/>
                <c:pt idx="0">
                  <c:v>Бд-1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Лист1!$B$57:$G$57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Лист1!$B$59:$G$59</c:f>
              <c:numCache>
                <c:formatCode>General</c:formatCode>
                <c:ptCount val="6"/>
                <c:pt idx="0">
                  <c:v>95.6</c:v>
                </c:pt>
                <c:pt idx="1">
                  <c:v>21.8</c:v>
                </c:pt>
                <c:pt idx="2">
                  <c:v>70.3</c:v>
                </c:pt>
                <c:pt idx="3">
                  <c:v>67.099999999999994</c:v>
                </c:pt>
                <c:pt idx="4">
                  <c:v>4</c:v>
                </c:pt>
                <c:pt idx="5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0F-4285-BC0A-F01B923A473A}"/>
            </c:ext>
          </c:extLst>
        </c:ser>
        <c:ser>
          <c:idx val="2"/>
          <c:order val="2"/>
          <c:tx>
            <c:strRef>
              <c:f>Лист1!$A$60</c:f>
              <c:strCache>
                <c:ptCount val="1"/>
                <c:pt idx="0">
                  <c:v>Бд-21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Лист1!$B$57:$G$57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Лист1!$B$60:$G$60</c:f>
              <c:numCache>
                <c:formatCode>General</c:formatCode>
                <c:ptCount val="6"/>
                <c:pt idx="0">
                  <c:v>96.2</c:v>
                </c:pt>
                <c:pt idx="1">
                  <c:v>46.2</c:v>
                </c:pt>
                <c:pt idx="2">
                  <c:v>72</c:v>
                </c:pt>
                <c:pt idx="3">
                  <c:v>68.3</c:v>
                </c:pt>
                <c:pt idx="4">
                  <c:v>4</c:v>
                </c:pt>
                <c:pt idx="5">
                  <c:v>62.6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0F-4285-BC0A-F01B923A473A}"/>
            </c:ext>
          </c:extLst>
        </c:ser>
        <c:ser>
          <c:idx val="3"/>
          <c:order val="3"/>
          <c:tx>
            <c:strRef>
              <c:f>Лист1!$A$61</c:f>
              <c:strCache>
                <c:ptCount val="1"/>
                <c:pt idx="0">
                  <c:v>Бд-31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Лист1!$B$57:$G$57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Лист1!$B$61:$G$61</c:f>
              <c:numCache>
                <c:formatCode>General</c:formatCode>
                <c:ptCount val="6"/>
                <c:pt idx="0">
                  <c:v>100</c:v>
                </c:pt>
                <c:pt idx="1">
                  <c:v>35.799999999999997</c:v>
                </c:pt>
                <c:pt idx="2">
                  <c:v>76</c:v>
                </c:pt>
                <c:pt idx="3">
                  <c:v>70.400000000000006</c:v>
                </c:pt>
                <c:pt idx="4">
                  <c:v>4.0999999999999996</c:v>
                </c:pt>
                <c:pt idx="5">
                  <c:v>68.099999999999994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0F-4285-BC0A-F01B923A47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2967680"/>
        <c:axId val="11296809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Лист1!$A$58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Лист1!$B$57:$G$57</c15:sqref>
                        </c15:formulaRef>
                      </c:ext>
                    </c:extLst>
                    <c:strCache>
                      <c:ptCount val="6"/>
                      <c:pt idx="0">
                        <c:v>Абсолютная успеваемость</c:v>
                      </c:pt>
                      <c:pt idx="1">
                        <c:v>Качественная успеваемость</c:v>
                      </c:pt>
                      <c:pt idx="2">
                        <c:v>Качество знаний</c:v>
                      </c:pt>
                      <c:pt idx="3">
                        <c:v>СОУ</c:v>
                      </c:pt>
                      <c:pt idx="4">
                        <c:v>Средний балл</c:v>
                      </c:pt>
                      <c:pt idx="5">
                        <c:v>Коэффициент знаний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Лист1!$B$58:$G$58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810F-4285-BC0A-F01B923A473A}"/>
                  </c:ext>
                </c:extLst>
              </c15:ser>
            </c15:filteredBarSeries>
          </c:ext>
        </c:extLst>
      </c:barChart>
      <c:catAx>
        <c:axId val="11296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2968096"/>
        <c:crosses val="autoZero"/>
        <c:auto val="1"/>
        <c:lblAlgn val="ctr"/>
        <c:lblOffset val="100"/>
        <c:noMultiLvlLbl val="0"/>
      </c:catAx>
      <c:valAx>
        <c:axId val="11296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96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280401932007021"/>
          <c:y val="5.1145599157933958E-2"/>
          <c:w val="0.29545692587243161"/>
          <c:h val="6.91278812158204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426846116685593E-2"/>
          <c:y val="2.4408848207475211E-2"/>
          <c:w val="0.93794204798257197"/>
          <c:h val="0.7688213000834850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Лист1!$A$69</c:f>
              <c:strCache>
                <c:ptCount val="1"/>
                <c:pt idx="0">
                  <c:v>Тд-1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2.5009769441187966E-2"/>
                  <c:y val="-6.10221205186880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2E5-48F7-8C43-B877BA5D41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Лист1!$B$67:$G$67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Лист1!$B$69:$G$69</c:f>
              <c:numCache>
                <c:formatCode>General</c:formatCode>
                <c:ptCount val="6"/>
                <c:pt idx="0">
                  <c:v>96.2</c:v>
                </c:pt>
                <c:pt idx="1">
                  <c:v>65.400000000000006</c:v>
                </c:pt>
                <c:pt idx="2">
                  <c:v>91.3</c:v>
                </c:pt>
                <c:pt idx="3">
                  <c:v>79.900000000000006</c:v>
                </c:pt>
                <c:pt idx="4">
                  <c:v>4.4000000000000004</c:v>
                </c:pt>
                <c:pt idx="5">
                  <c:v>83.3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E5-48F7-8C43-B877BA5D414A}"/>
            </c:ext>
          </c:extLst>
        </c:ser>
        <c:ser>
          <c:idx val="2"/>
          <c:order val="2"/>
          <c:tx>
            <c:strRef>
              <c:f>Лист1!$A$70</c:f>
              <c:strCache>
                <c:ptCount val="1"/>
                <c:pt idx="0">
                  <c:v>Тд-21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Лист1!$B$67:$G$67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Лист1!$B$70:$G$70</c:f>
              <c:numCache>
                <c:formatCode>General</c:formatCode>
                <c:ptCount val="6"/>
                <c:pt idx="0">
                  <c:v>100</c:v>
                </c:pt>
                <c:pt idx="1">
                  <c:v>55</c:v>
                </c:pt>
                <c:pt idx="2">
                  <c:v>93.6</c:v>
                </c:pt>
                <c:pt idx="3">
                  <c:v>80.599999999999994</c:v>
                </c:pt>
                <c:pt idx="4">
                  <c:v>4.4000000000000004</c:v>
                </c:pt>
                <c:pt idx="5">
                  <c:v>85.1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E5-48F7-8C43-B877BA5D414A}"/>
            </c:ext>
          </c:extLst>
        </c:ser>
        <c:ser>
          <c:idx val="3"/>
          <c:order val="3"/>
          <c:tx>
            <c:strRef>
              <c:f>Лист1!$A$71</c:f>
              <c:strCache>
                <c:ptCount val="1"/>
                <c:pt idx="0">
                  <c:v>Тв-32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2.3446658851113602E-2"/>
                  <c:y val="-3.05110602593440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2E5-48F7-8C43-B877BA5D41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Лист1!$B$67:$G$67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Лист1!$B$71:$G$71</c:f>
              <c:numCache>
                <c:formatCode>General</c:formatCode>
                <c:ptCount val="6"/>
                <c:pt idx="0">
                  <c:v>83.4</c:v>
                </c:pt>
                <c:pt idx="1">
                  <c:v>75</c:v>
                </c:pt>
                <c:pt idx="2">
                  <c:v>90.6</c:v>
                </c:pt>
                <c:pt idx="3">
                  <c:v>79.2</c:v>
                </c:pt>
                <c:pt idx="4">
                  <c:v>4.4000000000000004</c:v>
                </c:pt>
                <c:pt idx="5">
                  <c:v>82.6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E5-48F7-8C43-B877BA5D41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1439008"/>
        <c:axId val="11142278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Лист1!$A$68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Лист1!$B$67:$G$67</c15:sqref>
                        </c15:formulaRef>
                      </c:ext>
                    </c:extLst>
                    <c:strCache>
                      <c:ptCount val="6"/>
                      <c:pt idx="0">
                        <c:v>Абсолютная успеваемость</c:v>
                      </c:pt>
                      <c:pt idx="1">
                        <c:v>Качественная успеваемость</c:v>
                      </c:pt>
                      <c:pt idx="2">
                        <c:v>Качество знаний</c:v>
                      </c:pt>
                      <c:pt idx="3">
                        <c:v>СОУ</c:v>
                      </c:pt>
                      <c:pt idx="4">
                        <c:v>Средний балл</c:v>
                      </c:pt>
                      <c:pt idx="5">
                        <c:v>Коэффициент знаний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Лист1!$B$68:$G$68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72E5-48F7-8C43-B877BA5D414A}"/>
                  </c:ext>
                </c:extLst>
              </c15:ser>
            </c15:filteredBarSeries>
          </c:ext>
        </c:extLst>
      </c:barChart>
      <c:catAx>
        <c:axId val="11143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1422784"/>
        <c:crosses val="autoZero"/>
        <c:auto val="1"/>
        <c:lblAlgn val="ctr"/>
        <c:lblOffset val="100"/>
        <c:noMultiLvlLbl val="0"/>
      </c:catAx>
      <c:valAx>
        <c:axId val="11142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143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22670026739039"/>
          <c:y val="4.3949860958455711E-2"/>
          <c:w val="0.29573092343527402"/>
          <c:h val="9.25871337021087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Лист1!$A$90</c:f>
              <c:strCache>
                <c:ptCount val="1"/>
                <c:pt idx="0">
                  <c:v>К-1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8.215962441314554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44B-4FD2-A214-5B387AFA069B}"/>
                </c:ext>
              </c:extLst>
            </c:dLbl>
            <c:dLbl>
              <c:idx val="4"/>
              <c:layout>
                <c:manualLayout>
                  <c:x val="-2.1089634822732756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44B-4FD2-A214-5B387AFA0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Лист1!$B$88:$G$88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Лист1!$B$90:$G$90</c:f>
              <c:numCache>
                <c:formatCode>General</c:formatCode>
                <c:ptCount val="6"/>
                <c:pt idx="0">
                  <c:v>100</c:v>
                </c:pt>
                <c:pt idx="1">
                  <c:v>47.7</c:v>
                </c:pt>
                <c:pt idx="2">
                  <c:v>86.6</c:v>
                </c:pt>
                <c:pt idx="3">
                  <c:v>74.7</c:v>
                </c:pt>
                <c:pt idx="4">
                  <c:v>4.3</c:v>
                </c:pt>
                <c:pt idx="5">
                  <c:v>77.3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4B-4FD2-A214-5B387AFA069B}"/>
            </c:ext>
          </c:extLst>
        </c:ser>
        <c:ser>
          <c:idx val="2"/>
          <c:order val="2"/>
          <c:tx>
            <c:strRef>
              <c:f>Лист1!$A$91</c:f>
              <c:strCache>
                <c:ptCount val="1"/>
                <c:pt idx="0">
                  <c:v>К-2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0"/>
                  <c:y val="-1.57790894347192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44B-4FD2-A214-5B387AFA0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Лист1!$B$88:$G$88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Лист1!$B$91:$G$91</c:f>
              <c:numCache>
                <c:formatCode>General</c:formatCode>
                <c:ptCount val="6"/>
                <c:pt idx="0">
                  <c:v>95.7</c:v>
                </c:pt>
                <c:pt idx="1">
                  <c:v>69.599999999999994</c:v>
                </c:pt>
                <c:pt idx="2">
                  <c:v>87.4</c:v>
                </c:pt>
                <c:pt idx="3">
                  <c:v>74</c:v>
                </c:pt>
                <c:pt idx="4">
                  <c:v>4.2</c:v>
                </c:pt>
                <c:pt idx="5">
                  <c:v>77.5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4B-4FD2-A214-5B387AFA069B}"/>
            </c:ext>
          </c:extLst>
        </c:ser>
        <c:ser>
          <c:idx val="3"/>
          <c:order val="3"/>
          <c:tx>
            <c:strRef>
              <c:f>Лист1!$A$92</c:f>
              <c:strCache>
                <c:ptCount val="1"/>
                <c:pt idx="0">
                  <c:v>К-21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9.3731710323256313E-3"/>
                  <c:y val="-9.642665483878394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A44B-4FD2-A214-5B387AFA0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Лист1!$B$88:$G$88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Лист1!$B$92:$G$92</c:f>
              <c:numCache>
                <c:formatCode>General</c:formatCode>
                <c:ptCount val="6"/>
                <c:pt idx="0">
                  <c:v>90.1</c:v>
                </c:pt>
                <c:pt idx="1">
                  <c:v>54.5</c:v>
                </c:pt>
                <c:pt idx="2">
                  <c:v>86</c:v>
                </c:pt>
                <c:pt idx="3">
                  <c:v>68.400000000000006</c:v>
                </c:pt>
                <c:pt idx="4">
                  <c:v>4.0999999999999996</c:v>
                </c:pt>
                <c:pt idx="5">
                  <c:v>73.599999999999994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4B-4FD2-A214-5B387AFA069B}"/>
            </c:ext>
          </c:extLst>
        </c:ser>
        <c:ser>
          <c:idx val="4"/>
          <c:order val="4"/>
          <c:tx>
            <c:strRef>
              <c:f>Лист1!$A$93</c:f>
              <c:strCache>
                <c:ptCount val="1"/>
                <c:pt idx="0">
                  <c:v>К-22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1.291079812206572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A44B-4FD2-A214-5B387AFA069B}"/>
                </c:ext>
              </c:extLst>
            </c:dLbl>
            <c:dLbl>
              <c:idx val="4"/>
              <c:layout>
                <c:manualLayout>
                  <c:x val="2.8119513096976721E-2"/>
                  <c:y val="5.259696478239669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44B-4FD2-A214-5B387AFA06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Лист1!$B$88:$G$88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Лист1!$B$93:$G$93</c:f>
              <c:numCache>
                <c:formatCode>General</c:formatCode>
                <c:ptCount val="6"/>
                <c:pt idx="0">
                  <c:v>95.5</c:v>
                </c:pt>
                <c:pt idx="1">
                  <c:v>50</c:v>
                </c:pt>
                <c:pt idx="2">
                  <c:v>76.900000000000006</c:v>
                </c:pt>
                <c:pt idx="3">
                  <c:v>67.900000000000006</c:v>
                </c:pt>
                <c:pt idx="4">
                  <c:v>4.0999999999999996</c:v>
                </c:pt>
                <c:pt idx="5">
                  <c:v>67.400000000000006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4B-4FD2-A214-5B387AFA06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7838416"/>
        <c:axId val="8783758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Лист1!$A$89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Лист1!$B$88:$G$88</c15:sqref>
                        </c15:formulaRef>
                      </c:ext>
                    </c:extLst>
                    <c:strCache>
                      <c:ptCount val="6"/>
                      <c:pt idx="0">
                        <c:v>Абсолютная успеваемость</c:v>
                      </c:pt>
                      <c:pt idx="1">
                        <c:v>Качественная успеваемость</c:v>
                      </c:pt>
                      <c:pt idx="2">
                        <c:v>Качество знаний</c:v>
                      </c:pt>
                      <c:pt idx="3">
                        <c:v>   СОУ</c:v>
                      </c:pt>
                      <c:pt idx="4">
                        <c:v>Средний балл</c:v>
                      </c:pt>
                      <c:pt idx="5">
                        <c:v>Коэффициент знаний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Лист1!$B$89:$G$89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A44B-4FD2-A214-5B387AFA069B}"/>
                  </c:ext>
                </c:extLst>
              </c15:ser>
            </c15:filteredBarSeries>
          </c:ext>
        </c:extLst>
      </c:barChart>
      <c:catAx>
        <c:axId val="8783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7837584"/>
        <c:crosses val="autoZero"/>
        <c:auto val="1"/>
        <c:lblAlgn val="ctr"/>
        <c:lblOffset val="100"/>
        <c:noMultiLvlLbl val="0"/>
      </c:catAx>
      <c:valAx>
        <c:axId val="8783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783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11283220744948"/>
          <c:y val="3.3073651507847232E-2"/>
          <c:w val="0.53288584828535779"/>
          <c:h val="4.44773689003160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Лист1!$A$102</c:f>
              <c:strCache>
                <c:ptCount val="1"/>
                <c:pt idx="0">
                  <c:v>К-31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Лист1!$B$100:$G$100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Лист1!$B$102:$G$102</c:f>
              <c:numCache>
                <c:formatCode>General</c:formatCode>
                <c:ptCount val="6"/>
                <c:pt idx="0">
                  <c:v>92.3</c:v>
                </c:pt>
                <c:pt idx="1">
                  <c:v>69.3</c:v>
                </c:pt>
                <c:pt idx="2">
                  <c:v>80</c:v>
                </c:pt>
                <c:pt idx="3">
                  <c:v>76.900000000000006</c:v>
                </c:pt>
                <c:pt idx="4">
                  <c:v>4.3</c:v>
                </c:pt>
                <c:pt idx="5">
                  <c:v>74.5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47-4465-A87E-163698409640}"/>
            </c:ext>
          </c:extLst>
        </c:ser>
        <c:ser>
          <c:idx val="2"/>
          <c:order val="2"/>
          <c:tx>
            <c:strRef>
              <c:f>Лист1!$A$103</c:f>
              <c:strCache>
                <c:ptCount val="1"/>
                <c:pt idx="0">
                  <c:v>К-32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2001200120012002E-3"/>
                  <c:y val="-2.62984878369493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E47-4465-A87E-1636984096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Лист1!$B$100:$G$100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Лист1!$B$103:$G$103</c:f>
              <c:numCache>
                <c:formatCode>General</c:formatCode>
                <c:ptCount val="6"/>
                <c:pt idx="0">
                  <c:v>100</c:v>
                </c:pt>
                <c:pt idx="1">
                  <c:v>42.1</c:v>
                </c:pt>
                <c:pt idx="2">
                  <c:v>81.3</c:v>
                </c:pt>
                <c:pt idx="3">
                  <c:v>68.599999999999994</c:v>
                </c:pt>
                <c:pt idx="4">
                  <c:v>4.0999999999999996</c:v>
                </c:pt>
                <c:pt idx="5">
                  <c:v>70.5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47-4465-A87E-163698409640}"/>
            </c:ext>
          </c:extLst>
        </c:ser>
        <c:ser>
          <c:idx val="3"/>
          <c:order val="3"/>
          <c:tx>
            <c:strRef>
              <c:f>Лист1!$A$104</c:f>
              <c:strCache>
                <c:ptCount val="1"/>
                <c:pt idx="0">
                  <c:v>К-41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Лист1!$B$100:$G$100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Лист1!$B$104:$G$104</c:f>
              <c:numCache>
                <c:formatCode>General</c:formatCode>
                <c:ptCount val="6"/>
                <c:pt idx="0">
                  <c:v>88</c:v>
                </c:pt>
                <c:pt idx="1">
                  <c:v>40</c:v>
                </c:pt>
                <c:pt idx="2">
                  <c:v>68.5</c:v>
                </c:pt>
                <c:pt idx="3">
                  <c:v>61.3</c:v>
                </c:pt>
                <c:pt idx="4">
                  <c:v>3.8</c:v>
                </c:pt>
                <c:pt idx="5">
                  <c:v>56.7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47-4465-A87E-163698409640}"/>
            </c:ext>
          </c:extLst>
        </c:ser>
        <c:ser>
          <c:idx val="4"/>
          <c:order val="4"/>
          <c:tx>
            <c:strRef>
              <c:f>Лист1!$A$105</c:f>
              <c:strCache>
                <c:ptCount val="1"/>
                <c:pt idx="0">
                  <c:v>К-42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0"/>
                  <c:y val="-2.10387902695595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E47-4465-A87E-1636984096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Лист1!$B$100:$G$100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Лист1!$B$105:$G$105</c:f>
              <c:numCache>
                <c:formatCode>General</c:formatCode>
                <c:ptCount val="6"/>
                <c:pt idx="0">
                  <c:v>92.3</c:v>
                </c:pt>
                <c:pt idx="1">
                  <c:v>53.9</c:v>
                </c:pt>
                <c:pt idx="2">
                  <c:v>73.599999999999994</c:v>
                </c:pt>
                <c:pt idx="3">
                  <c:v>64.8</c:v>
                </c:pt>
                <c:pt idx="4">
                  <c:v>3.9</c:v>
                </c:pt>
                <c:pt idx="5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47-4465-A87E-16369840964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3474464"/>
        <c:axId val="20347488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Лист1!$A$101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Лист1!$B$100:$G$100</c15:sqref>
                        </c15:formulaRef>
                      </c:ext>
                    </c:extLst>
                    <c:strCache>
                      <c:ptCount val="6"/>
                      <c:pt idx="0">
                        <c:v>Абсолютная успеваемость</c:v>
                      </c:pt>
                      <c:pt idx="1">
                        <c:v>Качественная успеваемость</c:v>
                      </c:pt>
                      <c:pt idx="2">
                        <c:v>Качество знаний</c:v>
                      </c:pt>
                      <c:pt idx="3">
                        <c:v>   СОУ</c:v>
                      </c:pt>
                      <c:pt idx="4">
                        <c:v>Средний балл</c:v>
                      </c:pt>
                      <c:pt idx="5">
                        <c:v>Коэффициент знаний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Лист1!$B$101:$G$101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2E47-4465-A87E-163698409640}"/>
                  </c:ext>
                </c:extLst>
              </c15:ser>
            </c15:filteredBarSeries>
          </c:ext>
        </c:extLst>
      </c:barChart>
      <c:catAx>
        <c:axId val="20347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474880"/>
        <c:crosses val="autoZero"/>
        <c:auto val="1"/>
        <c:lblAlgn val="ctr"/>
        <c:lblOffset val="100"/>
        <c:noMultiLvlLbl val="0"/>
      </c:catAx>
      <c:valAx>
        <c:axId val="20347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47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131611039421879"/>
          <c:y val="3.0103814902526092E-2"/>
          <c:w val="0.41095341517520123"/>
          <c:h val="6.18252850876394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Лист1!$A$80</c:f>
              <c:strCache>
                <c:ptCount val="1"/>
                <c:pt idx="0">
                  <c:v>П-1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Лист1!$B$78:$G$78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Лист1!$B$80:$G$80</c:f>
              <c:numCache>
                <c:formatCode>General</c:formatCode>
                <c:ptCount val="6"/>
                <c:pt idx="0">
                  <c:v>87.5</c:v>
                </c:pt>
                <c:pt idx="1">
                  <c:v>25</c:v>
                </c:pt>
                <c:pt idx="2">
                  <c:v>58.3</c:v>
                </c:pt>
                <c:pt idx="3">
                  <c:v>59</c:v>
                </c:pt>
                <c:pt idx="4">
                  <c:v>3.8</c:v>
                </c:pt>
                <c:pt idx="5">
                  <c:v>50.7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C1-465F-B19F-9DAACD1CC83A}"/>
            </c:ext>
          </c:extLst>
        </c:ser>
        <c:ser>
          <c:idx val="2"/>
          <c:order val="2"/>
          <c:tx>
            <c:strRef>
              <c:f>Лист1!$A$81</c:f>
              <c:strCache>
                <c:ptCount val="1"/>
                <c:pt idx="0">
                  <c:v>П-21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Лист1!$B$78:$G$78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Лист1!$B$81:$G$81</c:f>
              <c:numCache>
                <c:formatCode>General</c:formatCode>
                <c:ptCount val="6"/>
                <c:pt idx="0">
                  <c:v>46.7</c:v>
                </c:pt>
                <c:pt idx="1">
                  <c:v>26.7</c:v>
                </c:pt>
                <c:pt idx="2">
                  <c:v>71.099999999999994</c:v>
                </c:pt>
                <c:pt idx="3">
                  <c:v>65.599999999999994</c:v>
                </c:pt>
                <c:pt idx="4">
                  <c:v>3.9</c:v>
                </c:pt>
                <c:pt idx="5">
                  <c:v>63.3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C1-465F-B19F-9DAACD1CC83A}"/>
            </c:ext>
          </c:extLst>
        </c:ser>
        <c:ser>
          <c:idx val="3"/>
          <c:order val="3"/>
          <c:tx>
            <c:strRef>
              <c:f>Лист1!$A$82</c:f>
              <c:strCache>
                <c:ptCount val="1"/>
                <c:pt idx="0">
                  <c:v>П-31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Лист1!$B$78:$G$78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Лист1!$B$82:$G$82</c:f>
              <c:numCache>
                <c:formatCode>General</c:formatCode>
                <c:ptCount val="6"/>
                <c:pt idx="0">
                  <c:v>100</c:v>
                </c:pt>
                <c:pt idx="1">
                  <c:v>69.3</c:v>
                </c:pt>
                <c:pt idx="2">
                  <c:v>93.3</c:v>
                </c:pt>
                <c:pt idx="3">
                  <c:v>79.400000000000006</c:v>
                </c:pt>
                <c:pt idx="4">
                  <c:v>4.4000000000000004</c:v>
                </c:pt>
                <c:pt idx="5">
                  <c:v>84.2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C1-465F-B19F-9DAACD1CC8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9891280"/>
        <c:axId val="21990043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Лист1!$A$79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Лист1!$B$78:$G$78</c15:sqref>
                        </c15:formulaRef>
                      </c:ext>
                    </c:extLst>
                    <c:strCache>
                      <c:ptCount val="6"/>
                      <c:pt idx="0">
                        <c:v>Абсолютная успеваемость</c:v>
                      </c:pt>
                      <c:pt idx="1">
                        <c:v>Качественная успеваемость</c:v>
                      </c:pt>
                      <c:pt idx="2">
                        <c:v>Качество знаний</c:v>
                      </c:pt>
                      <c:pt idx="3">
                        <c:v>   СОУ</c:v>
                      </c:pt>
                      <c:pt idx="4">
                        <c:v>Средний балл</c:v>
                      </c:pt>
                      <c:pt idx="5">
                        <c:v>Коэффициент знаний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Лист1!$B$79:$G$79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48C1-465F-B19F-9DAACD1CC83A}"/>
                  </c:ext>
                </c:extLst>
              </c15:ser>
            </c15:filteredBarSeries>
          </c:ext>
        </c:extLst>
      </c:barChart>
      <c:catAx>
        <c:axId val="21989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9900432"/>
        <c:crosses val="autoZero"/>
        <c:auto val="1"/>
        <c:lblAlgn val="ctr"/>
        <c:lblOffset val="100"/>
        <c:noMultiLvlLbl val="0"/>
      </c:catAx>
      <c:valAx>
        <c:axId val="21990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89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247837567115966"/>
          <c:y val="4.3958005249343832E-2"/>
          <c:w val="0.23040376251266698"/>
          <c:h val="7.16882532540575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Отличники – 98 студентов</a:t>
            </a:r>
          </a:p>
        </c:rich>
      </c:tx>
      <c:layout>
        <c:manualLayout>
          <c:xMode val="edge"/>
          <c:yMode val="edge"/>
          <c:x val="0.43188542200634733"/>
          <c:y val="6.81265206812652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Лист3!$B$1</c:f>
              <c:strCache>
                <c:ptCount val="1"/>
                <c:pt idx="0">
                  <c:v>Отличники</c:v>
                </c:pt>
              </c:strCache>
            </c:strRef>
          </c:tx>
          <c:spPr>
            <a:ln w="34925" cap="rnd">
              <a:solidFill>
                <a:schemeClr val="accent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Лист3!$A$2:$A$39</c:f>
              <c:strCache>
                <c:ptCount val="38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П-31</c:v>
                </c:pt>
                <c:pt idx="11">
                  <c:v>Пд-1</c:v>
                </c:pt>
                <c:pt idx="12">
                  <c:v>Пд-2</c:v>
                </c:pt>
                <c:pt idx="13">
                  <c:v>Пд-3</c:v>
                </c:pt>
                <c:pt idx="14">
                  <c:v>Пд-21</c:v>
                </c:pt>
                <c:pt idx="15">
                  <c:v>Пд-22</c:v>
                </c:pt>
                <c:pt idx="16">
                  <c:v>Пд-31</c:v>
                </c:pt>
                <c:pt idx="17">
                  <c:v>Пд-32</c:v>
                </c:pt>
                <c:pt idx="18">
                  <c:v>Пд-33</c:v>
                </c:pt>
                <c:pt idx="19">
                  <c:v>Пд-41</c:v>
                </c:pt>
                <c:pt idx="20">
                  <c:v>Пд-42</c:v>
                </c:pt>
                <c:pt idx="21">
                  <c:v>Пд-44</c:v>
                </c:pt>
                <c:pt idx="22">
                  <c:v>Т-1</c:v>
                </c:pt>
                <c:pt idx="23">
                  <c:v>Т-2</c:v>
                </c:pt>
                <c:pt idx="24">
                  <c:v>Т-21</c:v>
                </c:pt>
                <c:pt idx="25">
                  <c:v>Т-22</c:v>
                </c:pt>
                <c:pt idx="26">
                  <c:v>Т-31</c:v>
                </c:pt>
                <c:pt idx="27">
                  <c:v>Тд-1</c:v>
                </c:pt>
                <c:pt idx="28">
                  <c:v>Тд-21</c:v>
                </c:pt>
                <c:pt idx="29">
                  <c:v>Тв-31</c:v>
                </c:pt>
                <c:pt idx="30">
                  <c:v>Бд-1</c:v>
                </c:pt>
                <c:pt idx="31">
                  <c:v>Бд-21</c:v>
                </c:pt>
                <c:pt idx="32">
                  <c:v>Бд-31</c:v>
                </c:pt>
                <c:pt idx="33">
                  <c:v>Л-1</c:v>
                </c:pt>
                <c:pt idx="34">
                  <c:v>Л-2</c:v>
                </c:pt>
                <c:pt idx="35">
                  <c:v>Л-21</c:v>
                </c:pt>
                <c:pt idx="36">
                  <c:v>Л-22</c:v>
                </c:pt>
                <c:pt idx="37">
                  <c:v>Л-31</c:v>
                </c:pt>
              </c:strCache>
            </c:strRef>
          </c:cat>
          <c:val>
            <c:numRef>
              <c:f>Лист3!$B$2:$B$39</c:f>
              <c:numCache>
                <c:formatCode>General</c:formatCode>
                <c:ptCount val="3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7</c:v>
                </c:pt>
                <c:pt idx="12">
                  <c:v>1</c:v>
                </c:pt>
                <c:pt idx="13">
                  <c:v>3</c:v>
                </c:pt>
                <c:pt idx="14">
                  <c:v>10</c:v>
                </c:pt>
                <c:pt idx="15">
                  <c:v>4</c:v>
                </c:pt>
                <c:pt idx="16">
                  <c:v>3</c:v>
                </c:pt>
                <c:pt idx="17">
                  <c:v>0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0</c:v>
                </c:pt>
                <c:pt idx="22">
                  <c:v>4</c:v>
                </c:pt>
                <c:pt idx="23">
                  <c:v>0</c:v>
                </c:pt>
                <c:pt idx="24">
                  <c:v>7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7</c:v>
                </c:pt>
                <c:pt idx="30">
                  <c:v>0</c:v>
                </c:pt>
                <c:pt idx="31">
                  <c:v>5</c:v>
                </c:pt>
                <c:pt idx="32">
                  <c:v>3</c:v>
                </c:pt>
                <c:pt idx="33">
                  <c:v>5</c:v>
                </c:pt>
                <c:pt idx="34">
                  <c:v>0</c:v>
                </c:pt>
                <c:pt idx="35">
                  <c:v>5</c:v>
                </c:pt>
                <c:pt idx="36">
                  <c:v>0</c:v>
                </c:pt>
                <c:pt idx="3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48-4E16-B354-E92F98B49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883376"/>
        <c:axId val="219887952"/>
      </c:lineChart>
      <c:catAx>
        <c:axId val="21988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887952"/>
        <c:crosses val="autoZero"/>
        <c:auto val="1"/>
        <c:lblAlgn val="ctr"/>
        <c:lblOffset val="100"/>
        <c:noMultiLvlLbl val="0"/>
      </c:catAx>
      <c:valAx>
        <c:axId val="21988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883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На 4 и 5 - 322 студента</a:t>
            </a:r>
          </a:p>
        </c:rich>
      </c:tx>
      <c:layout>
        <c:manualLayout>
          <c:xMode val="edge"/>
          <c:yMode val="edge"/>
          <c:x val="0.39139171758316355"/>
          <c:y val="8.36408364083640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Лист3!$H$1</c:f>
              <c:strCache>
                <c:ptCount val="1"/>
                <c:pt idx="0">
                  <c:v>на 4 и 5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Лист3!$G$2:$G$39</c:f>
              <c:strCache>
                <c:ptCount val="38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П-31</c:v>
                </c:pt>
                <c:pt idx="11">
                  <c:v>Пд-1</c:v>
                </c:pt>
                <c:pt idx="12">
                  <c:v>Пд-2</c:v>
                </c:pt>
                <c:pt idx="13">
                  <c:v>Пд-3</c:v>
                </c:pt>
                <c:pt idx="14">
                  <c:v>Пд-21</c:v>
                </c:pt>
                <c:pt idx="15">
                  <c:v>Пд-22</c:v>
                </c:pt>
                <c:pt idx="16">
                  <c:v>Пд-31</c:v>
                </c:pt>
                <c:pt idx="17">
                  <c:v>Пд-32</c:v>
                </c:pt>
                <c:pt idx="18">
                  <c:v>Пд-33</c:v>
                </c:pt>
                <c:pt idx="19">
                  <c:v>Пд-41</c:v>
                </c:pt>
                <c:pt idx="20">
                  <c:v>Пд-42</c:v>
                </c:pt>
                <c:pt idx="21">
                  <c:v>Пд-44</c:v>
                </c:pt>
                <c:pt idx="22">
                  <c:v>Т-1</c:v>
                </c:pt>
                <c:pt idx="23">
                  <c:v>Т-2</c:v>
                </c:pt>
                <c:pt idx="24">
                  <c:v>Т-21</c:v>
                </c:pt>
                <c:pt idx="25">
                  <c:v>Т-22</c:v>
                </c:pt>
                <c:pt idx="26">
                  <c:v>Т-31</c:v>
                </c:pt>
                <c:pt idx="27">
                  <c:v>Тд-1</c:v>
                </c:pt>
                <c:pt idx="28">
                  <c:v>Тд-21</c:v>
                </c:pt>
                <c:pt idx="29">
                  <c:v>Тв-31</c:v>
                </c:pt>
                <c:pt idx="30">
                  <c:v>Бд-1</c:v>
                </c:pt>
                <c:pt idx="31">
                  <c:v>Бд-21</c:v>
                </c:pt>
                <c:pt idx="32">
                  <c:v>Бд-31</c:v>
                </c:pt>
                <c:pt idx="33">
                  <c:v>Л-1</c:v>
                </c:pt>
                <c:pt idx="34">
                  <c:v>Л-2</c:v>
                </c:pt>
                <c:pt idx="35">
                  <c:v>Л-21</c:v>
                </c:pt>
                <c:pt idx="36">
                  <c:v>Л-22</c:v>
                </c:pt>
                <c:pt idx="37">
                  <c:v>Л-31</c:v>
                </c:pt>
              </c:strCache>
            </c:strRef>
          </c:cat>
          <c:val>
            <c:numRef>
              <c:f>Лист3!$H$2:$H$39</c:f>
              <c:numCache>
                <c:formatCode>General</c:formatCode>
                <c:ptCount val="38"/>
                <c:pt idx="0">
                  <c:v>9</c:v>
                </c:pt>
                <c:pt idx="1">
                  <c:v>16</c:v>
                </c:pt>
                <c:pt idx="2">
                  <c:v>11</c:v>
                </c:pt>
                <c:pt idx="3">
                  <c:v>9</c:v>
                </c:pt>
                <c:pt idx="4">
                  <c:v>4</c:v>
                </c:pt>
                <c:pt idx="5">
                  <c:v>8</c:v>
                </c:pt>
                <c:pt idx="6">
                  <c:v>8</c:v>
                </c:pt>
                <c:pt idx="7">
                  <c:v>13</c:v>
                </c:pt>
                <c:pt idx="8">
                  <c:v>6</c:v>
                </c:pt>
                <c:pt idx="9">
                  <c:v>4</c:v>
                </c:pt>
                <c:pt idx="10">
                  <c:v>8</c:v>
                </c:pt>
                <c:pt idx="11">
                  <c:v>15</c:v>
                </c:pt>
                <c:pt idx="12">
                  <c:v>6</c:v>
                </c:pt>
                <c:pt idx="13">
                  <c:v>3</c:v>
                </c:pt>
                <c:pt idx="14">
                  <c:v>14</c:v>
                </c:pt>
                <c:pt idx="15">
                  <c:v>7</c:v>
                </c:pt>
                <c:pt idx="16">
                  <c:v>17</c:v>
                </c:pt>
                <c:pt idx="17">
                  <c:v>1</c:v>
                </c:pt>
                <c:pt idx="18">
                  <c:v>8</c:v>
                </c:pt>
                <c:pt idx="19">
                  <c:v>6</c:v>
                </c:pt>
                <c:pt idx="20">
                  <c:v>9</c:v>
                </c:pt>
                <c:pt idx="21">
                  <c:v>1</c:v>
                </c:pt>
                <c:pt idx="22">
                  <c:v>17</c:v>
                </c:pt>
                <c:pt idx="23">
                  <c:v>7</c:v>
                </c:pt>
                <c:pt idx="24">
                  <c:v>11</c:v>
                </c:pt>
                <c:pt idx="25">
                  <c:v>3</c:v>
                </c:pt>
                <c:pt idx="26">
                  <c:v>7</c:v>
                </c:pt>
                <c:pt idx="27">
                  <c:v>15</c:v>
                </c:pt>
                <c:pt idx="28">
                  <c:v>9</c:v>
                </c:pt>
                <c:pt idx="29">
                  <c:v>11</c:v>
                </c:pt>
                <c:pt idx="30">
                  <c:v>4</c:v>
                </c:pt>
                <c:pt idx="31">
                  <c:v>7</c:v>
                </c:pt>
                <c:pt idx="32">
                  <c:v>2</c:v>
                </c:pt>
                <c:pt idx="33">
                  <c:v>13</c:v>
                </c:pt>
                <c:pt idx="34">
                  <c:v>1</c:v>
                </c:pt>
                <c:pt idx="35">
                  <c:v>18</c:v>
                </c:pt>
                <c:pt idx="36">
                  <c:v>4</c:v>
                </c:pt>
                <c:pt idx="37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5B-4A3C-A137-C5891FE38C4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19890864"/>
        <c:axId val="219897936"/>
      </c:lineChart>
      <c:catAx>
        <c:axId val="21989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897936"/>
        <c:crosses val="autoZero"/>
        <c:auto val="1"/>
        <c:lblAlgn val="ctr"/>
        <c:lblOffset val="100"/>
        <c:noMultiLvlLbl val="0"/>
      </c:catAx>
      <c:valAx>
        <c:axId val="21989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89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 одной 3 - 45 студентов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Лист3!$B$52</c:f>
              <c:strCache>
                <c:ptCount val="1"/>
                <c:pt idx="0">
                  <c:v>с одной 3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Лист3!$A$53:$A$90</c:f>
              <c:strCache>
                <c:ptCount val="38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П-31</c:v>
                </c:pt>
                <c:pt idx="11">
                  <c:v>Пд-1</c:v>
                </c:pt>
                <c:pt idx="12">
                  <c:v>Пд-2</c:v>
                </c:pt>
                <c:pt idx="13">
                  <c:v>Пд-3</c:v>
                </c:pt>
                <c:pt idx="14">
                  <c:v>Пд-21</c:v>
                </c:pt>
                <c:pt idx="15">
                  <c:v>Пд-22</c:v>
                </c:pt>
                <c:pt idx="16">
                  <c:v>Пд-31</c:v>
                </c:pt>
                <c:pt idx="17">
                  <c:v>Пд-32</c:v>
                </c:pt>
                <c:pt idx="18">
                  <c:v>Пд-33</c:v>
                </c:pt>
                <c:pt idx="19">
                  <c:v>Пд-41</c:v>
                </c:pt>
                <c:pt idx="20">
                  <c:v>Пд-42</c:v>
                </c:pt>
                <c:pt idx="21">
                  <c:v>Пд-44</c:v>
                </c:pt>
                <c:pt idx="22">
                  <c:v>Т-1</c:v>
                </c:pt>
                <c:pt idx="23">
                  <c:v>Т-2</c:v>
                </c:pt>
                <c:pt idx="24">
                  <c:v>Т-21</c:v>
                </c:pt>
                <c:pt idx="25">
                  <c:v>Т-22</c:v>
                </c:pt>
                <c:pt idx="26">
                  <c:v>Т-31</c:v>
                </c:pt>
                <c:pt idx="27">
                  <c:v>Тд-1</c:v>
                </c:pt>
                <c:pt idx="28">
                  <c:v>Тд-21</c:v>
                </c:pt>
                <c:pt idx="29">
                  <c:v>Тв-31</c:v>
                </c:pt>
                <c:pt idx="30">
                  <c:v>Бд-1</c:v>
                </c:pt>
                <c:pt idx="31">
                  <c:v>Бд-21</c:v>
                </c:pt>
                <c:pt idx="32">
                  <c:v>Бд-31</c:v>
                </c:pt>
                <c:pt idx="33">
                  <c:v>Л-1</c:v>
                </c:pt>
                <c:pt idx="34">
                  <c:v>Л-2</c:v>
                </c:pt>
                <c:pt idx="35">
                  <c:v>Л-21</c:v>
                </c:pt>
                <c:pt idx="36">
                  <c:v>Л-22</c:v>
                </c:pt>
                <c:pt idx="37">
                  <c:v>Л-31</c:v>
                </c:pt>
              </c:strCache>
            </c:strRef>
          </c:cat>
          <c:val>
            <c:numRef>
              <c:f>Лист3!$B$53:$B$90</c:f>
              <c:numCache>
                <c:formatCode>General</c:formatCode>
                <c:ptCount val="3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2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4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4</c:v>
                </c:pt>
                <c:pt idx="28">
                  <c:v>5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3</c:v>
                </c:pt>
                <c:pt idx="3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1F-4EE8-A224-1D25A9C3135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19892944"/>
        <c:axId val="219893776"/>
      </c:lineChart>
      <c:catAx>
        <c:axId val="21989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893776"/>
        <c:crosses val="autoZero"/>
        <c:auto val="1"/>
        <c:lblAlgn val="ctr"/>
        <c:lblOffset val="100"/>
        <c:noMultiLvlLbl val="0"/>
      </c:catAx>
      <c:valAx>
        <c:axId val="21989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892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Неуспевающие - 72 студента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Лист3!$K$53</c:f>
              <c:strCache>
                <c:ptCount val="1"/>
                <c:pt idx="0">
                  <c:v>Неуспевающие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AE2-4BFF-806C-1A4E1A6129BB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AE2-4BFF-806C-1A4E1A6129BB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AAE2-4BFF-806C-1A4E1A6129BB}"/>
                </c:ext>
              </c:extLst>
            </c:dLbl>
            <c:dLbl>
              <c:idx val="2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AE2-4BFF-806C-1A4E1A6129BB}"/>
                </c:ext>
              </c:extLst>
            </c:dLbl>
            <c:dLbl>
              <c:idx val="3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AAE2-4BFF-806C-1A4E1A6129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Лист3!$J$54:$J$91</c:f>
              <c:strCache>
                <c:ptCount val="38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П-31</c:v>
                </c:pt>
                <c:pt idx="11">
                  <c:v>Пд-1</c:v>
                </c:pt>
                <c:pt idx="12">
                  <c:v>Пд-2</c:v>
                </c:pt>
                <c:pt idx="13">
                  <c:v>Пд-3</c:v>
                </c:pt>
                <c:pt idx="14">
                  <c:v>Пд-21</c:v>
                </c:pt>
                <c:pt idx="15">
                  <c:v>Пд-22</c:v>
                </c:pt>
                <c:pt idx="16">
                  <c:v>Пд-31</c:v>
                </c:pt>
                <c:pt idx="17">
                  <c:v>Пд-32</c:v>
                </c:pt>
                <c:pt idx="18">
                  <c:v>Пд-33</c:v>
                </c:pt>
                <c:pt idx="19">
                  <c:v>Пд-41</c:v>
                </c:pt>
                <c:pt idx="20">
                  <c:v>Пд-42</c:v>
                </c:pt>
                <c:pt idx="21">
                  <c:v>Пд-44</c:v>
                </c:pt>
                <c:pt idx="22">
                  <c:v>Т-1</c:v>
                </c:pt>
                <c:pt idx="23">
                  <c:v>Т-2</c:v>
                </c:pt>
                <c:pt idx="24">
                  <c:v>Т-21</c:v>
                </c:pt>
                <c:pt idx="25">
                  <c:v>Т-22</c:v>
                </c:pt>
                <c:pt idx="26">
                  <c:v>Т-31</c:v>
                </c:pt>
                <c:pt idx="27">
                  <c:v>Тд-1</c:v>
                </c:pt>
                <c:pt idx="28">
                  <c:v>Тд-21</c:v>
                </c:pt>
                <c:pt idx="29">
                  <c:v>Тв-31</c:v>
                </c:pt>
                <c:pt idx="30">
                  <c:v>Бд-1</c:v>
                </c:pt>
                <c:pt idx="31">
                  <c:v>Бд-21</c:v>
                </c:pt>
                <c:pt idx="32">
                  <c:v>Бд-31</c:v>
                </c:pt>
                <c:pt idx="33">
                  <c:v>Л-1</c:v>
                </c:pt>
                <c:pt idx="34">
                  <c:v>Л-2</c:v>
                </c:pt>
                <c:pt idx="35">
                  <c:v>Л-21</c:v>
                </c:pt>
                <c:pt idx="36">
                  <c:v>Л-22</c:v>
                </c:pt>
                <c:pt idx="37">
                  <c:v>Л-31</c:v>
                </c:pt>
              </c:strCache>
            </c:strRef>
          </c:cat>
          <c:val>
            <c:numRef>
              <c:f>Лист3!$K$54:$K$91</c:f>
              <c:numCache>
                <c:formatCode>General</c:formatCode>
                <c:ptCount val="3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7</c:v>
                </c:pt>
                <c:pt idx="10">
                  <c:v>0</c:v>
                </c:pt>
                <c:pt idx="11">
                  <c:v>1</c:v>
                </c:pt>
                <c:pt idx="12">
                  <c:v>5</c:v>
                </c:pt>
                <c:pt idx="13">
                  <c:v>1</c:v>
                </c:pt>
                <c:pt idx="14">
                  <c:v>0</c:v>
                </c:pt>
                <c:pt idx="15">
                  <c:v>5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4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1</c:v>
                </c:pt>
                <c:pt idx="26">
                  <c:v>5</c:v>
                </c:pt>
                <c:pt idx="27">
                  <c:v>1</c:v>
                </c:pt>
                <c:pt idx="28">
                  <c:v>0</c:v>
                </c:pt>
                <c:pt idx="29">
                  <c:v>4</c:v>
                </c:pt>
                <c:pt idx="30">
                  <c:v>1</c:v>
                </c:pt>
                <c:pt idx="31">
                  <c:v>2</c:v>
                </c:pt>
                <c:pt idx="32">
                  <c:v>0</c:v>
                </c:pt>
                <c:pt idx="33">
                  <c:v>0</c:v>
                </c:pt>
                <c:pt idx="34">
                  <c:v>5</c:v>
                </c:pt>
                <c:pt idx="35">
                  <c:v>1</c:v>
                </c:pt>
                <c:pt idx="36">
                  <c:v>2</c:v>
                </c:pt>
                <c:pt idx="3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E2-4BFF-806C-1A4E1A6129BB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19880048"/>
        <c:axId val="219881296"/>
      </c:lineChart>
      <c:catAx>
        <c:axId val="21988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881296"/>
        <c:crosses val="autoZero"/>
        <c:auto val="1"/>
        <c:lblAlgn val="ctr"/>
        <c:lblOffset val="100"/>
        <c:noMultiLvlLbl val="0"/>
      </c:catAx>
      <c:valAx>
        <c:axId val="21988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880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3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1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1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710-44D4-BC47-695AA277B8B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2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2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710-44D4-BC47-695AA277B8B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3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3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710-44D4-BC47-695AA277B8B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4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4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710-44D4-BC47-695AA277B8B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12,5%</a:t>
                    </a:r>
                    <a:endParaRPr lang="en-US" dirty="0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710-44D4-BC47-695AA277B8B8}"/>
                </c:ext>
              </c:extLst>
            </c:dLbl>
            <c:dLbl>
              <c:idx val="1"/>
              <c:layout>
                <c:manualLayout>
                  <c:x val="-2.061707471167866E-2"/>
                  <c:y val="-0.17990219006104616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40,1%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710-44D4-BC47-695AA277B8B8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3,8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710-44D4-BC47-695AA277B8B8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9,2%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710-44D4-BC47-695AA277B8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Лист3!$A$98:$D$98</c:f>
              <c:strCache>
                <c:ptCount val="4"/>
                <c:pt idx="0">
                  <c:v>Отличники</c:v>
                </c:pt>
                <c:pt idx="1">
                  <c:v>на 4 и 5</c:v>
                </c:pt>
                <c:pt idx="2">
                  <c:v>с одной 3</c:v>
                </c:pt>
                <c:pt idx="3">
                  <c:v>Неуспевающие</c:v>
                </c:pt>
              </c:strCache>
            </c:strRef>
          </c:cat>
          <c:val>
            <c:numRef>
              <c:f>Лист3!$A$99:$D$99</c:f>
              <c:numCache>
                <c:formatCode>General</c:formatCode>
                <c:ptCount val="4"/>
                <c:pt idx="0">
                  <c:v>12.5</c:v>
                </c:pt>
                <c:pt idx="1">
                  <c:v>40.1</c:v>
                </c:pt>
                <c:pt idx="2">
                  <c:v>5.8</c:v>
                </c:pt>
                <c:pt idx="3">
                  <c:v>9.1999999999999993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710-44D4-BC47-695AA277B8B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58089497807959"/>
          <c:y val="0.26093917547474588"/>
          <c:w val="0.20994423505026796"/>
          <c:h val="0.564557252835614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33680384047932"/>
          <c:y val="2.7110289587184228E-2"/>
          <c:w val="0.75693174884504755"/>
          <c:h val="0.886794455683797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Лист4!$B$33</c:f>
              <c:strCache>
                <c:ptCount val="1"/>
                <c:pt idx="0">
                  <c:v>Абсолютная успеваемость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Лист4!$A$34:$A$51</c:f>
              <c:strCache>
                <c:ptCount val="18"/>
                <c:pt idx="1">
                  <c:v>Аркаева А.В.</c:v>
                </c:pt>
                <c:pt idx="2">
                  <c:v>Батарёва А.А.</c:v>
                </c:pt>
                <c:pt idx="3">
                  <c:v>Герасимова А.А.</c:v>
                </c:pt>
                <c:pt idx="4">
                  <c:v>Дубенец А.А.</c:v>
                </c:pt>
                <c:pt idx="5">
                  <c:v>Дудырев М.М.</c:v>
                </c:pt>
                <c:pt idx="6">
                  <c:v>Евсеев Н.Г.</c:v>
                </c:pt>
                <c:pt idx="7">
                  <c:v>Кабанова Е.И.</c:v>
                </c:pt>
                <c:pt idx="8">
                  <c:v>Малина Л.М.</c:v>
                </c:pt>
                <c:pt idx="9">
                  <c:v>Масеева Р.В.</c:v>
                </c:pt>
                <c:pt idx="10">
                  <c:v>Овсянникова Н.А. </c:v>
                </c:pt>
                <c:pt idx="11">
                  <c:v>Романова Е.Н.</c:v>
                </c:pt>
                <c:pt idx="12">
                  <c:v>Рындина К.С.</c:v>
                </c:pt>
                <c:pt idx="13">
                  <c:v>Сидорова И.А.</c:v>
                </c:pt>
                <c:pt idx="14">
                  <c:v>Утешева Д.А.</c:v>
                </c:pt>
                <c:pt idx="15">
                  <c:v>Чесноков Д.Д.</c:v>
                </c:pt>
                <c:pt idx="16">
                  <c:v>ШатрашановаА.В.</c:v>
                </c:pt>
                <c:pt idx="17">
                  <c:v>Щербина А.С.</c:v>
                </c:pt>
              </c:strCache>
            </c:strRef>
          </c:cat>
          <c:val>
            <c:numRef>
              <c:f>Лист4!$B$34:$B$51</c:f>
              <c:numCache>
                <c:formatCode>General</c:formatCode>
                <c:ptCount val="18"/>
                <c:pt idx="1">
                  <c:v>96</c:v>
                </c:pt>
                <c:pt idx="2">
                  <c:v>97</c:v>
                </c:pt>
                <c:pt idx="3">
                  <c:v>100</c:v>
                </c:pt>
                <c:pt idx="4">
                  <c:v>100</c:v>
                </c:pt>
                <c:pt idx="5">
                  <c:v>91</c:v>
                </c:pt>
                <c:pt idx="6">
                  <c:v>96.8</c:v>
                </c:pt>
                <c:pt idx="7">
                  <c:v>100</c:v>
                </c:pt>
                <c:pt idx="8">
                  <c:v>98.5</c:v>
                </c:pt>
                <c:pt idx="9">
                  <c:v>99.1</c:v>
                </c:pt>
                <c:pt idx="10">
                  <c:v>98.6</c:v>
                </c:pt>
                <c:pt idx="11">
                  <c:v>93.9</c:v>
                </c:pt>
                <c:pt idx="12">
                  <c:v>98.2</c:v>
                </c:pt>
                <c:pt idx="13">
                  <c:v>95.5</c:v>
                </c:pt>
                <c:pt idx="14">
                  <c:v>97.8</c:v>
                </c:pt>
                <c:pt idx="15">
                  <c:v>99.1</c:v>
                </c:pt>
                <c:pt idx="16">
                  <c:v>100</c:v>
                </c:pt>
                <c:pt idx="17">
                  <c:v>99.1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3B-4367-9ECA-77E733214C4C}"/>
            </c:ext>
          </c:extLst>
        </c:ser>
        <c:ser>
          <c:idx val="1"/>
          <c:order val="1"/>
          <c:tx>
            <c:strRef>
              <c:f>Лист4!$C$33</c:f>
              <c:strCache>
                <c:ptCount val="1"/>
                <c:pt idx="0">
                  <c:v>Качество знаний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Лист4!$A$34:$A$51</c:f>
              <c:strCache>
                <c:ptCount val="18"/>
                <c:pt idx="1">
                  <c:v>Аркаева А.В.</c:v>
                </c:pt>
                <c:pt idx="2">
                  <c:v>Батарёва А.А.</c:v>
                </c:pt>
                <c:pt idx="3">
                  <c:v>Герасимова А.А.</c:v>
                </c:pt>
                <c:pt idx="4">
                  <c:v>Дубенец А.А.</c:v>
                </c:pt>
                <c:pt idx="5">
                  <c:v>Дудырев М.М.</c:v>
                </c:pt>
                <c:pt idx="6">
                  <c:v>Евсеев Н.Г.</c:v>
                </c:pt>
                <c:pt idx="7">
                  <c:v>Кабанова Е.И.</c:v>
                </c:pt>
                <c:pt idx="8">
                  <c:v>Малина Л.М.</c:v>
                </c:pt>
                <c:pt idx="9">
                  <c:v>Масеева Р.В.</c:v>
                </c:pt>
                <c:pt idx="10">
                  <c:v>Овсянникова Н.А. </c:v>
                </c:pt>
                <c:pt idx="11">
                  <c:v>Романова Е.Н.</c:v>
                </c:pt>
                <c:pt idx="12">
                  <c:v>Рындина К.С.</c:v>
                </c:pt>
                <c:pt idx="13">
                  <c:v>Сидорова И.А.</c:v>
                </c:pt>
                <c:pt idx="14">
                  <c:v>Утешева Д.А.</c:v>
                </c:pt>
                <c:pt idx="15">
                  <c:v>Чесноков Д.Д.</c:v>
                </c:pt>
                <c:pt idx="16">
                  <c:v>ШатрашановаА.В.</c:v>
                </c:pt>
                <c:pt idx="17">
                  <c:v>Щербина А.С.</c:v>
                </c:pt>
              </c:strCache>
            </c:strRef>
          </c:cat>
          <c:val>
            <c:numRef>
              <c:f>Лист4!$C$34:$C$51</c:f>
              <c:numCache>
                <c:formatCode>General</c:formatCode>
                <c:ptCount val="18"/>
                <c:pt idx="1">
                  <c:v>93</c:v>
                </c:pt>
                <c:pt idx="2">
                  <c:v>59</c:v>
                </c:pt>
                <c:pt idx="3">
                  <c:v>91.8</c:v>
                </c:pt>
                <c:pt idx="4">
                  <c:v>51.4</c:v>
                </c:pt>
                <c:pt idx="5">
                  <c:v>91</c:v>
                </c:pt>
                <c:pt idx="6">
                  <c:v>82.4</c:v>
                </c:pt>
                <c:pt idx="7">
                  <c:v>89</c:v>
                </c:pt>
                <c:pt idx="8">
                  <c:v>70.5</c:v>
                </c:pt>
                <c:pt idx="9">
                  <c:v>98.8</c:v>
                </c:pt>
                <c:pt idx="10">
                  <c:v>68.2</c:v>
                </c:pt>
                <c:pt idx="11">
                  <c:v>61.7</c:v>
                </c:pt>
                <c:pt idx="12">
                  <c:v>91</c:v>
                </c:pt>
                <c:pt idx="13">
                  <c:v>72.099999999999994</c:v>
                </c:pt>
                <c:pt idx="14">
                  <c:v>89.9</c:v>
                </c:pt>
                <c:pt idx="15">
                  <c:v>94.4</c:v>
                </c:pt>
                <c:pt idx="16">
                  <c:v>85.7</c:v>
                </c:pt>
                <c:pt idx="17">
                  <c:v>87.7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3B-4367-9ECA-77E733214C4C}"/>
            </c:ext>
          </c:extLst>
        </c:ser>
        <c:ser>
          <c:idx val="2"/>
          <c:order val="2"/>
          <c:tx>
            <c:strRef>
              <c:f>Лист4!$D$33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Лист4!$A$34:$A$51</c:f>
              <c:strCache>
                <c:ptCount val="18"/>
                <c:pt idx="1">
                  <c:v>Аркаева А.В.</c:v>
                </c:pt>
                <c:pt idx="2">
                  <c:v>Батарёва А.А.</c:v>
                </c:pt>
                <c:pt idx="3">
                  <c:v>Герасимова А.А.</c:v>
                </c:pt>
                <c:pt idx="4">
                  <c:v>Дубенец А.А.</c:v>
                </c:pt>
                <c:pt idx="5">
                  <c:v>Дудырев М.М.</c:v>
                </c:pt>
                <c:pt idx="6">
                  <c:v>Евсеев Н.Г.</c:v>
                </c:pt>
                <c:pt idx="7">
                  <c:v>Кабанова Е.И.</c:v>
                </c:pt>
                <c:pt idx="8">
                  <c:v>Малина Л.М.</c:v>
                </c:pt>
                <c:pt idx="9">
                  <c:v>Масеева Р.В.</c:v>
                </c:pt>
                <c:pt idx="10">
                  <c:v>Овсянникова Н.А. </c:v>
                </c:pt>
                <c:pt idx="11">
                  <c:v>Романова Е.Н.</c:v>
                </c:pt>
                <c:pt idx="12">
                  <c:v>Рындина К.С.</c:v>
                </c:pt>
                <c:pt idx="13">
                  <c:v>Сидорова И.А.</c:v>
                </c:pt>
                <c:pt idx="14">
                  <c:v>Утешева Д.А.</c:v>
                </c:pt>
                <c:pt idx="15">
                  <c:v>Чесноков Д.Д.</c:v>
                </c:pt>
                <c:pt idx="16">
                  <c:v>ШатрашановаА.В.</c:v>
                </c:pt>
                <c:pt idx="17">
                  <c:v>Щербина А.С.</c:v>
                </c:pt>
              </c:strCache>
            </c:strRef>
          </c:cat>
          <c:val>
            <c:numRef>
              <c:f>Лист4!$D$34:$D$51</c:f>
              <c:numCache>
                <c:formatCode>General</c:formatCode>
                <c:ptCount val="18"/>
                <c:pt idx="1">
                  <c:v>4</c:v>
                </c:pt>
                <c:pt idx="2">
                  <c:v>3.7</c:v>
                </c:pt>
                <c:pt idx="3">
                  <c:v>4.4000000000000004</c:v>
                </c:pt>
                <c:pt idx="4">
                  <c:v>3.7</c:v>
                </c:pt>
                <c:pt idx="5">
                  <c:v>4.7</c:v>
                </c:pt>
                <c:pt idx="6">
                  <c:v>4.0999999999999996</c:v>
                </c:pt>
                <c:pt idx="7">
                  <c:v>4.0999999999999996</c:v>
                </c:pt>
                <c:pt idx="8">
                  <c:v>4</c:v>
                </c:pt>
                <c:pt idx="9">
                  <c:v>4.9000000000000004</c:v>
                </c:pt>
                <c:pt idx="10">
                  <c:v>3.9</c:v>
                </c:pt>
                <c:pt idx="11">
                  <c:v>3.8</c:v>
                </c:pt>
                <c:pt idx="12">
                  <c:v>4.3</c:v>
                </c:pt>
                <c:pt idx="13">
                  <c:v>4</c:v>
                </c:pt>
                <c:pt idx="14">
                  <c:v>4.4000000000000004</c:v>
                </c:pt>
                <c:pt idx="15">
                  <c:v>4.4000000000000004</c:v>
                </c:pt>
                <c:pt idx="16">
                  <c:v>4.2</c:v>
                </c:pt>
                <c:pt idx="17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3B-4367-9ECA-77E733214C4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9485072"/>
        <c:axId val="99486320"/>
      </c:barChart>
      <c:catAx>
        <c:axId val="99485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9486320"/>
        <c:crosses val="autoZero"/>
        <c:auto val="1"/>
        <c:lblAlgn val="ctr"/>
        <c:lblOffset val="100"/>
        <c:noMultiLvlLbl val="0"/>
      </c:catAx>
      <c:valAx>
        <c:axId val="994863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48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Лист4!$B$56:$B$57</c:f>
              <c:strCache>
                <c:ptCount val="2"/>
                <c:pt idx="0">
                  <c:v>Абсолютная успеваемость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1"/>
              <c:layout>
                <c:manualLayout>
                  <c:x val="2.105263157894726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F97-48CA-84F8-35FEBEB115FE}"/>
                </c:ext>
              </c:extLst>
            </c:dLbl>
            <c:dLbl>
              <c:idx val="12"/>
              <c:layout>
                <c:manualLayout>
                  <c:x val="9.824561403508565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F97-48CA-84F8-35FEBEB115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Лист4!$A$58:$A$72</c:f>
              <c:strCache>
                <c:ptCount val="15"/>
                <c:pt idx="0">
                  <c:v>Валитова Э.Д.</c:v>
                </c:pt>
                <c:pt idx="1">
                  <c:v>Агапова М.И.</c:v>
                </c:pt>
                <c:pt idx="2">
                  <c:v>Гончарова И.С.</c:v>
                </c:pt>
                <c:pt idx="3">
                  <c:v>Еграшкина Т.Н.</c:v>
                </c:pt>
                <c:pt idx="4">
                  <c:v>Костерина А.С.</c:v>
                </c:pt>
                <c:pt idx="5">
                  <c:v>Кузнецова А.А.</c:v>
                </c:pt>
                <c:pt idx="6">
                  <c:v>Кузнецова Л.П.</c:v>
                </c:pt>
                <c:pt idx="7">
                  <c:v>Мансуров П.М.</c:v>
                </c:pt>
                <c:pt idx="8">
                  <c:v>Мансурова Г.И.</c:v>
                </c:pt>
                <c:pt idx="9">
                  <c:v>Насретдинова Н.В.</c:v>
                </c:pt>
                <c:pt idx="10">
                  <c:v>Ракипова Р.Х.</c:v>
                </c:pt>
                <c:pt idx="11">
                  <c:v>Романеева Т.А.</c:v>
                </c:pt>
                <c:pt idx="12">
                  <c:v>Терехина А.Е.</c:v>
                </c:pt>
                <c:pt idx="13">
                  <c:v>Торопыгина Е.А.</c:v>
                </c:pt>
                <c:pt idx="14">
                  <c:v>Черняева Л.В.</c:v>
                </c:pt>
              </c:strCache>
            </c:strRef>
          </c:cat>
          <c:val>
            <c:numRef>
              <c:f>Лист4!$B$58:$B$72</c:f>
              <c:numCache>
                <c:formatCode>General</c:formatCode>
                <c:ptCount val="15"/>
                <c:pt idx="0">
                  <c:v>99.5</c:v>
                </c:pt>
                <c:pt idx="1">
                  <c:v>98.4</c:v>
                </c:pt>
                <c:pt idx="2">
                  <c:v>100</c:v>
                </c:pt>
                <c:pt idx="3">
                  <c:v>100</c:v>
                </c:pt>
                <c:pt idx="4">
                  <c:v>90</c:v>
                </c:pt>
                <c:pt idx="5">
                  <c:v>98.8</c:v>
                </c:pt>
                <c:pt idx="6">
                  <c:v>96.3</c:v>
                </c:pt>
                <c:pt idx="7">
                  <c:v>93.9</c:v>
                </c:pt>
                <c:pt idx="8">
                  <c:v>100</c:v>
                </c:pt>
                <c:pt idx="9">
                  <c:v>99</c:v>
                </c:pt>
                <c:pt idx="10">
                  <c:v>96.5</c:v>
                </c:pt>
                <c:pt idx="11">
                  <c:v>96.3</c:v>
                </c:pt>
                <c:pt idx="12">
                  <c:v>98.5</c:v>
                </c:pt>
                <c:pt idx="13">
                  <c:v>91.2</c:v>
                </c:pt>
                <c:pt idx="14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7-48CA-84F8-35FEBEB115FE}"/>
            </c:ext>
          </c:extLst>
        </c:ser>
        <c:ser>
          <c:idx val="1"/>
          <c:order val="1"/>
          <c:tx>
            <c:strRef>
              <c:f>Лист4!$C$56:$C$57</c:f>
              <c:strCache>
                <c:ptCount val="2"/>
                <c:pt idx="0">
                  <c:v>Качество знаний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Лист4!$A$58:$A$72</c:f>
              <c:strCache>
                <c:ptCount val="15"/>
                <c:pt idx="0">
                  <c:v>Валитова Э.Д.</c:v>
                </c:pt>
                <c:pt idx="1">
                  <c:v>Агапова М.И.</c:v>
                </c:pt>
                <c:pt idx="2">
                  <c:v>Гончарова И.С.</c:v>
                </c:pt>
                <c:pt idx="3">
                  <c:v>Еграшкина Т.Н.</c:v>
                </c:pt>
                <c:pt idx="4">
                  <c:v>Костерина А.С.</c:v>
                </c:pt>
                <c:pt idx="5">
                  <c:v>Кузнецова А.А.</c:v>
                </c:pt>
                <c:pt idx="6">
                  <c:v>Кузнецова Л.П.</c:v>
                </c:pt>
                <c:pt idx="7">
                  <c:v>Мансуров П.М.</c:v>
                </c:pt>
                <c:pt idx="8">
                  <c:v>Мансурова Г.И.</c:v>
                </c:pt>
                <c:pt idx="9">
                  <c:v>Насретдинова Н.В.</c:v>
                </c:pt>
                <c:pt idx="10">
                  <c:v>Ракипова Р.Х.</c:v>
                </c:pt>
                <c:pt idx="11">
                  <c:v>Романеева Т.А.</c:v>
                </c:pt>
                <c:pt idx="12">
                  <c:v>Терехина А.Е.</c:v>
                </c:pt>
                <c:pt idx="13">
                  <c:v>Торопыгина Е.А.</c:v>
                </c:pt>
                <c:pt idx="14">
                  <c:v>Черняева Л.В.</c:v>
                </c:pt>
              </c:strCache>
            </c:strRef>
          </c:cat>
          <c:val>
            <c:numRef>
              <c:f>Лист4!$C$58:$C$72</c:f>
              <c:numCache>
                <c:formatCode>General</c:formatCode>
                <c:ptCount val="15"/>
                <c:pt idx="0">
                  <c:v>84.5</c:v>
                </c:pt>
                <c:pt idx="1">
                  <c:v>88.1</c:v>
                </c:pt>
                <c:pt idx="2">
                  <c:v>76.8</c:v>
                </c:pt>
                <c:pt idx="3">
                  <c:v>87.6</c:v>
                </c:pt>
                <c:pt idx="4">
                  <c:v>70</c:v>
                </c:pt>
                <c:pt idx="5">
                  <c:v>70.3</c:v>
                </c:pt>
                <c:pt idx="6">
                  <c:v>73.2</c:v>
                </c:pt>
                <c:pt idx="7">
                  <c:v>66.7</c:v>
                </c:pt>
                <c:pt idx="8">
                  <c:v>72.5</c:v>
                </c:pt>
                <c:pt idx="9">
                  <c:v>69</c:v>
                </c:pt>
                <c:pt idx="10">
                  <c:v>78.5</c:v>
                </c:pt>
                <c:pt idx="11">
                  <c:v>94.4</c:v>
                </c:pt>
                <c:pt idx="12">
                  <c:v>93.9</c:v>
                </c:pt>
                <c:pt idx="13">
                  <c:v>69.8</c:v>
                </c:pt>
                <c:pt idx="14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97-48CA-84F8-35FEBEB115FE}"/>
            </c:ext>
          </c:extLst>
        </c:ser>
        <c:ser>
          <c:idx val="2"/>
          <c:order val="2"/>
          <c:tx>
            <c:strRef>
              <c:f>Лист4!$D$56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Лист4!$A$58:$A$72</c:f>
              <c:strCache>
                <c:ptCount val="15"/>
                <c:pt idx="0">
                  <c:v>Валитова Э.Д.</c:v>
                </c:pt>
                <c:pt idx="1">
                  <c:v>Агапова М.И.</c:v>
                </c:pt>
                <c:pt idx="2">
                  <c:v>Гончарова И.С.</c:v>
                </c:pt>
                <c:pt idx="3">
                  <c:v>Еграшкина Т.Н.</c:v>
                </c:pt>
                <c:pt idx="4">
                  <c:v>Костерина А.С.</c:v>
                </c:pt>
                <c:pt idx="5">
                  <c:v>Кузнецова А.А.</c:v>
                </c:pt>
                <c:pt idx="6">
                  <c:v>Кузнецова Л.П.</c:v>
                </c:pt>
                <c:pt idx="7">
                  <c:v>Мансуров П.М.</c:v>
                </c:pt>
                <c:pt idx="8">
                  <c:v>Мансурова Г.И.</c:v>
                </c:pt>
                <c:pt idx="9">
                  <c:v>Насретдинова Н.В.</c:v>
                </c:pt>
                <c:pt idx="10">
                  <c:v>Ракипова Р.Х.</c:v>
                </c:pt>
                <c:pt idx="11">
                  <c:v>Романеева Т.А.</c:v>
                </c:pt>
                <c:pt idx="12">
                  <c:v>Терехина А.Е.</c:v>
                </c:pt>
                <c:pt idx="13">
                  <c:v>Торопыгина Е.А.</c:v>
                </c:pt>
                <c:pt idx="14">
                  <c:v>Черняева Л.В.</c:v>
                </c:pt>
              </c:strCache>
            </c:strRef>
          </c:cat>
          <c:val>
            <c:numRef>
              <c:f>Лист4!$D$58:$D$72</c:f>
              <c:numCache>
                <c:formatCode>General</c:formatCode>
                <c:ptCount val="15"/>
                <c:pt idx="0">
                  <c:v>4.3</c:v>
                </c:pt>
                <c:pt idx="1">
                  <c:v>4.5</c:v>
                </c:pt>
                <c:pt idx="2">
                  <c:v>4.2</c:v>
                </c:pt>
                <c:pt idx="3">
                  <c:v>4.4000000000000004</c:v>
                </c:pt>
                <c:pt idx="4">
                  <c:v>3.7</c:v>
                </c:pt>
                <c:pt idx="5">
                  <c:v>4</c:v>
                </c:pt>
                <c:pt idx="6">
                  <c:v>3.9</c:v>
                </c:pt>
                <c:pt idx="7">
                  <c:v>3.8</c:v>
                </c:pt>
                <c:pt idx="8">
                  <c:v>4.0999999999999996</c:v>
                </c:pt>
                <c:pt idx="9">
                  <c:v>4</c:v>
                </c:pt>
                <c:pt idx="10">
                  <c:v>4</c:v>
                </c:pt>
                <c:pt idx="11">
                  <c:v>4.5999999999999996</c:v>
                </c:pt>
                <c:pt idx="12">
                  <c:v>4.5999999999999996</c:v>
                </c:pt>
                <c:pt idx="13">
                  <c:v>4.0999999999999996</c:v>
                </c:pt>
                <c:pt idx="14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97-48CA-84F8-35FEBEB115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6575504"/>
        <c:axId val="86570096"/>
      </c:barChart>
      <c:catAx>
        <c:axId val="86575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86570096"/>
        <c:crosses val="autoZero"/>
        <c:auto val="1"/>
        <c:lblAlgn val="ctr"/>
        <c:lblOffset val="100"/>
        <c:noMultiLvlLbl val="0"/>
      </c:catAx>
      <c:valAx>
        <c:axId val="86570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657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35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4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43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445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350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527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45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062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054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74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089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3531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234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109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043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344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603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4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508" y="2733709"/>
            <a:ext cx="8718948" cy="13730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Мониторинг качества образования за </a:t>
            </a:r>
            <a:r>
              <a:rPr lang="en-US" dirty="0" smtClean="0"/>
              <a:t>I</a:t>
            </a:r>
            <a:r>
              <a:rPr lang="ru-RU" dirty="0" smtClean="0"/>
              <a:t> полугодие </a:t>
            </a:r>
            <a:br>
              <a:rPr lang="ru-RU" dirty="0" smtClean="0"/>
            </a:br>
            <a:r>
              <a:rPr lang="ru-RU" dirty="0" smtClean="0"/>
              <a:t>2025 – 2026 учебный год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Заведующий очным отделением </a:t>
            </a:r>
          </a:p>
          <a:p>
            <a:r>
              <a:rPr lang="ru-RU" dirty="0" smtClean="0"/>
              <a:t>Анна Сергеевна Щербина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57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УСПЕВАЕМОСТЬ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09951" y="2092542"/>
            <a:ext cx="2483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абсолютная – 90,1%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49714" y="3707152"/>
            <a:ext cx="2674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качественная – 51,4%</a:t>
            </a:r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3006138"/>
              </p:ext>
            </p:extLst>
          </p:nvPr>
        </p:nvGraphicFramePr>
        <p:xfrm>
          <a:off x="140677" y="2461874"/>
          <a:ext cx="5835162" cy="2083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2149355"/>
              </p:ext>
            </p:extLst>
          </p:nvPr>
        </p:nvGraphicFramePr>
        <p:xfrm>
          <a:off x="5975839" y="4176345"/>
          <a:ext cx="6216161" cy="2265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73755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Результаты качественных показателей по </a:t>
            </a:r>
            <a:r>
              <a:rPr lang="ru-RU" b="1" dirty="0" smtClean="0"/>
              <a:t>специальностям/профессиям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606215"/>
              </p:ext>
            </p:extLst>
          </p:nvPr>
        </p:nvGraphicFramePr>
        <p:xfrm>
          <a:off x="297230" y="2011813"/>
          <a:ext cx="10842624" cy="46527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1824">
                  <a:extLst>
                    <a:ext uri="{9D8B030D-6E8A-4147-A177-3AD203B41FA5}">
                      <a16:colId xmlns:a16="http://schemas.microsoft.com/office/drawing/2014/main" val="2228692402"/>
                    </a:ext>
                  </a:extLst>
                </a:gridCol>
                <a:gridCol w="1339535">
                  <a:extLst>
                    <a:ext uri="{9D8B030D-6E8A-4147-A177-3AD203B41FA5}">
                      <a16:colId xmlns:a16="http://schemas.microsoft.com/office/drawing/2014/main" val="2838548585"/>
                    </a:ext>
                  </a:extLst>
                </a:gridCol>
                <a:gridCol w="1155859">
                  <a:extLst>
                    <a:ext uri="{9D8B030D-6E8A-4147-A177-3AD203B41FA5}">
                      <a16:colId xmlns:a16="http://schemas.microsoft.com/office/drawing/2014/main" val="2533770930"/>
                    </a:ext>
                  </a:extLst>
                </a:gridCol>
                <a:gridCol w="1324326">
                  <a:extLst>
                    <a:ext uri="{9D8B030D-6E8A-4147-A177-3AD203B41FA5}">
                      <a16:colId xmlns:a16="http://schemas.microsoft.com/office/drawing/2014/main" val="3910373512"/>
                    </a:ext>
                  </a:extLst>
                </a:gridCol>
                <a:gridCol w="1160540">
                  <a:extLst>
                    <a:ext uri="{9D8B030D-6E8A-4147-A177-3AD203B41FA5}">
                      <a16:colId xmlns:a16="http://schemas.microsoft.com/office/drawing/2014/main" val="2366131830"/>
                    </a:ext>
                  </a:extLst>
                </a:gridCol>
                <a:gridCol w="1160540">
                  <a:extLst>
                    <a:ext uri="{9D8B030D-6E8A-4147-A177-3AD203B41FA5}">
                      <a16:colId xmlns:a16="http://schemas.microsoft.com/office/drawing/2014/main" val="412474785"/>
                    </a:ext>
                  </a:extLst>
                </a:gridCol>
              </a:tblGrid>
              <a:tr h="290314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5084659"/>
                  </a:ext>
                </a:extLst>
              </a:tr>
              <a:tr h="6386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98224"/>
                  </a:ext>
                </a:extLst>
              </a:tr>
              <a:tr h="53320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43.02.15 Поварское и кондитерское дело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32289517"/>
                  </a:ext>
                </a:extLst>
              </a:tr>
              <a:tr h="38321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43.02.16 Туризм и гостеприимство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31462122"/>
                  </a:ext>
                </a:extLst>
              </a:tr>
              <a:tr h="46450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38.02.03 Операционная деятельность в логистике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71037089"/>
                  </a:ext>
                </a:extLst>
              </a:tr>
              <a:tr h="62901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38.02.05 Товароведение и экспертиза качества потребительских товаров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64949848"/>
                  </a:ext>
                </a:extLst>
              </a:tr>
              <a:tr h="538047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38.02.07 Банковское дело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8786445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43.01.09 Повар, кондитер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04577527"/>
                  </a:ext>
                </a:extLst>
              </a:tr>
              <a:tr h="39482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38.01.02 Продавец, контролер-кассир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7863968"/>
                  </a:ext>
                </a:extLst>
              </a:tr>
              <a:tr h="386116">
                <a:tc>
                  <a:txBody>
                    <a:bodyPr/>
                    <a:lstStyle/>
                    <a:p>
                      <a:pPr indent="127635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техникуму: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hangingPunct="1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90,1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51,4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80,9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43,3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45851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893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654" y="723270"/>
            <a:ext cx="10304584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27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 абсолютной и качественной успеваемости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специальностям за 1 п/г 2024-2025 и 1 п/г 2025-2026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153970"/>
              </p:ext>
            </p:extLst>
          </p:nvPr>
        </p:nvGraphicFramePr>
        <p:xfrm>
          <a:off x="395654" y="2036041"/>
          <a:ext cx="10234246" cy="4714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4959">
                  <a:extLst>
                    <a:ext uri="{9D8B030D-6E8A-4147-A177-3AD203B41FA5}">
                      <a16:colId xmlns:a16="http://schemas.microsoft.com/office/drawing/2014/main" val="1627363872"/>
                    </a:ext>
                  </a:extLst>
                </a:gridCol>
                <a:gridCol w="1406992">
                  <a:extLst>
                    <a:ext uri="{9D8B030D-6E8A-4147-A177-3AD203B41FA5}">
                      <a16:colId xmlns:a16="http://schemas.microsoft.com/office/drawing/2014/main" val="1997693747"/>
                    </a:ext>
                  </a:extLst>
                </a:gridCol>
                <a:gridCol w="1229495">
                  <a:extLst>
                    <a:ext uri="{9D8B030D-6E8A-4147-A177-3AD203B41FA5}">
                      <a16:colId xmlns:a16="http://schemas.microsoft.com/office/drawing/2014/main" val="1057140043"/>
                    </a:ext>
                  </a:extLst>
                </a:gridCol>
                <a:gridCol w="1241400">
                  <a:extLst>
                    <a:ext uri="{9D8B030D-6E8A-4147-A177-3AD203B41FA5}">
                      <a16:colId xmlns:a16="http://schemas.microsoft.com/office/drawing/2014/main" val="1149057969"/>
                    </a:ext>
                  </a:extLst>
                </a:gridCol>
                <a:gridCol w="1241400">
                  <a:extLst>
                    <a:ext uri="{9D8B030D-6E8A-4147-A177-3AD203B41FA5}">
                      <a16:colId xmlns:a16="http://schemas.microsoft.com/office/drawing/2014/main" val="3113704415"/>
                    </a:ext>
                  </a:extLst>
                </a:gridCol>
              </a:tblGrid>
              <a:tr h="252290"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Успеваемость, 1 п/г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829024"/>
                  </a:ext>
                </a:extLst>
              </a:tr>
              <a:tr h="2522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Абсолютная</a:t>
                      </a:r>
                      <a:endParaRPr lang="ru-RU" sz="1800" b="1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Качественная</a:t>
                      </a:r>
                      <a:endParaRPr lang="ru-RU" sz="1800" b="1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974258"/>
                  </a:ext>
                </a:extLst>
              </a:tr>
              <a:tr h="2306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1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1" dirty="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7413723"/>
                  </a:ext>
                </a:extLst>
              </a:tr>
              <a:tr h="35597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43.01.09 Повар, кондитер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44,1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53,4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4971885"/>
                  </a:ext>
                </a:extLst>
              </a:tr>
              <a:tr h="497667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38.01.02  Продавец, контролер- кассир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73,8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78,1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48,8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8896355"/>
                  </a:ext>
                </a:extLst>
              </a:tr>
              <a:tr h="497667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43.02.15 Поварское и кондитерское дело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90,4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86,5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56,2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8173942"/>
                  </a:ext>
                </a:extLst>
              </a:tr>
              <a:tr h="29894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43.02.16 Туризм и гостеприимство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81,2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91,1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41,7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56,9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77378463"/>
                  </a:ext>
                </a:extLst>
              </a:tr>
              <a:tr h="497667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38.02.03 Операционная деятельность в логистике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84,7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90,1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52,8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1064529"/>
                  </a:ext>
                </a:extLst>
              </a:tr>
              <a:tr h="995335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38.02.05 Товароведение и экспертиза качества потребительских товаров/ 38.02.08 Торговое дело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86,8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93,2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43,1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65,1</a:t>
                      </a:r>
                      <a:endParaRPr lang="ru-RU" sz="1800" dirty="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9135781"/>
                  </a:ext>
                </a:extLst>
              </a:tr>
              <a:tr h="35251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38.02.07 Банковское дело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45,7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34,6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9498680"/>
                  </a:ext>
                </a:extLst>
              </a:tr>
              <a:tr h="344738">
                <a:tc>
                  <a:txBody>
                    <a:bodyPr/>
                    <a:lstStyle/>
                    <a:p>
                      <a:pPr indent="127635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техникуму: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85,5</a:t>
                      </a:r>
                      <a:endParaRPr lang="ru-RU" sz="1800" b="1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90,1</a:t>
                      </a:r>
                      <a:endParaRPr lang="ru-RU" sz="1800" b="1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47,8</a:t>
                      </a:r>
                      <a:endParaRPr lang="ru-RU" sz="1800" b="1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51,4</a:t>
                      </a:r>
                      <a:endParaRPr lang="ru-RU" sz="1800" b="1" dirty="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2717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120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263" y="753228"/>
            <a:ext cx="11535506" cy="1080938"/>
          </a:xfrm>
        </p:spPr>
        <p:txBody>
          <a:bodyPr>
            <a:normAutofit fontScale="90000"/>
          </a:bodyPr>
          <a:lstStyle/>
          <a:p>
            <a:pPr algn="ctr" hangingPunct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43.02.15 Поварское и кондитерское дело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0229918"/>
              </p:ext>
            </p:extLst>
          </p:nvPr>
        </p:nvGraphicFramePr>
        <p:xfrm>
          <a:off x="158262" y="2133600"/>
          <a:ext cx="5366237" cy="4724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095771"/>
              </p:ext>
            </p:extLst>
          </p:nvPr>
        </p:nvGraphicFramePr>
        <p:xfrm>
          <a:off x="5753099" y="2133599"/>
          <a:ext cx="6372226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6176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8263" y="753228"/>
            <a:ext cx="11535506" cy="1080938"/>
          </a:xfrm>
        </p:spPr>
        <p:txBody>
          <a:bodyPr>
            <a:normAutofit fontScale="90000"/>
          </a:bodyPr>
          <a:lstStyle/>
          <a:p>
            <a:pPr algn="ctr" hangingPunct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43.02.15 Поварское и кондитерское дело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704504"/>
              </p:ext>
            </p:extLst>
          </p:nvPr>
        </p:nvGraphicFramePr>
        <p:xfrm>
          <a:off x="5676899" y="2028825"/>
          <a:ext cx="6219825" cy="491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6734961"/>
              </p:ext>
            </p:extLst>
          </p:nvPr>
        </p:nvGraphicFramePr>
        <p:xfrm>
          <a:off x="276225" y="2028825"/>
          <a:ext cx="4991100" cy="491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753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847" y="753228"/>
            <a:ext cx="10118336" cy="1080938"/>
          </a:xfrm>
        </p:spPr>
        <p:txBody>
          <a:bodyPr>
            <a:normAutofit fontScale="90000"/>
          </a:bodyPr>
          <a:lstStyle/>
          <a:p>
            <a:pPr algn="ctr" hangingPunct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специальности 43.02.16 Туризм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гостеприимство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235166"/>
              </p:ext>
            </p:extLst>
          </p:nvPr>
        </p:nvGraphicFramePr>
        <p:xfrm>
          <a:off x="990600" y="2057400"/>
          <a:ext cx="10134600" cy="491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4357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hangingPunct="0"/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специальности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38.02.03 Операционная деятельность в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логистике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1174206"/>
              </p:ext>
            </p:extLst>
          </p:nvPr>
        </p:nvGraphicFramePr>
        <p:xfrm>
          <a:off x="581025" y="2057399"/>
          <a:ext cx="10467975" cy="494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1879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10441948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38.02.05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Банковское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дело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7939676"/>
              </p:ext>
            </p:extLst>
          </p:nvPr>
        </p:nvGraphicFramePr>
        <p:xfrm>
          <a:off x="838201" y="1834166"/>
          <a:ext cx="10284068" cy="5023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8130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885" y="753228"/>
            <a:ext cx="11904784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специальности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38.02.08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Торговое дело/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38.02.05 Товароведение и экспертиза качества потребительских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40713"/>
              </p:ext>
            </p:extLst>
          </p:nvPr>
        </p:nvGraphicFramePr>
        <p:xfrm>
          <a:off x="876300" y="2095499"/>
          <a:ext cx="10267949" cy="4562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7430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522" y="753228"/>
            <a:ext cx="11412415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профессии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43.01.09 Повар,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7588431"/>
              </p:ext>
            </p:extLst>
          </p:nvPr>
        </p:nvGraphicFramePr>
        <p:xfrm>
          <a:off x="419100" y="2028824"/>
          <a:ext cx="10820400" cy="4829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9046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6522" y="753228"/>
            <a:ext cx="11412415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профессии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43.01.09 Повар,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047679"/>
              </p:ext>
            </p:extLst>
          </p:nvPr>
        </p:nvGraphicFramePr>
        <p:xfrm>
          <a:off x="666750" y="2028825"/>
          <a:ext cx="10582275" cy="4829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3647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10591417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профессиям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38.01.02 Продавец,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контролер-кассир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2977278"/>
              </p:ext>
            </p:extLst>
          </p:nvPr>
        </p:nvGraphicFramePr>
        <p:xfrm>
          <a:off x="680321" y="2066925"/>
          <a:ext cx="10949704" cy="506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5830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51850" y="541436"/>
            <a:ext cx="84368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группам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3755282"/>
              </p:ext>
            </p:extLst>
          </p:nvPr>
        </p:nvGraphicFramePr>
        <p:xfrm>
          <a:off x="0" y="1885950"/>
          <a:ext cx="8039100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950420"/>
              </p:ext>
            </p:extLst>
          </p:nvPr>
        </p:nvGraphicFramePr>
        <p:xfrm>
          <a:off x="4543425" y="4276725"/>
          <a:ext cx="7543800" cy="258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6079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99475" y="510012"/>
            <a:ext cx="84368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группам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1732935"/>
              </p:ext>
            </p:extLst>
          </p:nvPr>
        </p:nvGraphicFramePr>
        <p:xfrm>
          <a:off x="76199" y="1834166"/>
          <a:ext cx="749617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0022122"/>
              </p:ext>
            </p:extLst>
          </p:nvPr>
        </p:nvGraphicFramePr>
        <p:xfrm>
          <a:off x="3971925" y="4419600"/>
          <a:ext cx="8077200" cy="2343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2307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68820" y="575873"/>
            <a:ext cx="84368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группам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515256"/>
              </p:ext>
            </p:extLst>
          </p:nvPr>
        </p:nvGraphicFramePr>
        <p:xfrm>
          <a:off x="333375" y="5419992"/>
          <a:ext cx="8820151" cy="109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8026">
                  <a:extLst>
                    <a:ext uri="{9D8B030D-6E8A-4147-A177-3AD203B41FA5}">
                      <a16:colId xmlns:a16="http://schemas.microsoft.com/office/drawing/2014/main" val="1662392812"/>
                    </a:ext>
                  </a:extLst>
                </a:gridCol>
                <a:gridCol w="1214541">
                  <a:extLst>
                    <a:ext uri="{9D8B030D-6E8A-4147-A177-3AD203B41FA5}">
                      <a16:colId xmlns:a16="http://schemas.microsoft.com/office/drawing/2014/main" val="3926690301"/>
                    </a:ext>
                  </a:extLst>
                </a:gridCol>
                <a:gridCol w="1214541">
                  <a:extLst>
                    <a:ext uri="{9D8B030D-6E8A-4147-A177-3AD203B41FA5}">
                      <a16:colId xmlns:a16="http://schemas.microsoft.com/office/drawing/2014/main" val="3876117441"/>
                    </a:ext>
                  </a:extLst>
                </a:gridCol>
                <a:gridCol w="1212640">
                  <a:extLst>
                    <a:ext uri="{9D8B030D-6E8A-4147-A177-3AD203B41FA5}">
                      <a16:colId xmlns:a16="http://schemas.microsoft.com/office/drawing/2014/main" val="82784190"/>
                    </a:ext>
                  </a:extLst>
                </a:gridCol>
                <a:gridCol w="1265859">
                  <a:extLst>
                    <a:ext uri="{9D8B030D-6E8A-4147-A177-3AD203B41FA5}">
                      <a16:colId xmlns:a16="http://schemas.microsoft.com/office/drawing/2014/main" val="3285333166"/>
                    </a:ext>
                  </a:extLst>
                </a:gridCol>
                <a:gridCol w="1265859">
                  <a:extLst>
                    <a:ext uri="{9D8B030D-6E8A-4147-A177-3AD203B41FA5}">
                      <a16:colId xmlns:a16="http://schemas.microsoft.com/office/drawing/2014/main" val="1133447305"/>
                    </a:ext>
                  </a:extLst>
                </a:gridCol>
                <a:gridCol w="1058685">
                  <a:extLst>
                    <a:ext uri="{9D8B030D-6E8A-4147-A177-3AD203B41FA5}">
                      <a16:colId xmlns:a16="http://schemas.microsoft.com/office/drawing/2014/main" val="101836847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2025-2026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hangingPunct="1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397749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12,5%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40,1%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9,2%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186083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2024-2025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943212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9,8%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39%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,2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12,1%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1269668"/>
                  </a:ext>
                </a:extLst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5840594"/>
              </p:ext>
            </p:extLst>
          </p:nvPr>
        </p:nvGraphicFramePr>
        <p:xfrm>
          <a:off x="-228600" y="1776202"/>
          <a:ext cx="9105899" cy="363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3288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560" y="629403"/>
            <a:ext cx="11280531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промежуточной аттестации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преподавателей общеобразовательных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8752351"/>
              </p:ext>
            </p:extLst>
          </p:nvPr>
        </p:nvGraphicFramePr>
        <p:xfrm>
          <a:off x="1333501" y="1809750"/>
          <a:ext cx="9010650" cy="504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7919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799" y="654959"/>
            <a:ext cx="11177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качественных показателей промежуточной аттестации 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hangingPunct="0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преподавателей специальных дисциплин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1486842"/>
              </p:ext>
            </p:extLst>
          </p:nvPr>
        </p:nvGraphicFramePr>
        <p:xfrm>
          <a:off x="1800225" y="1876425"/>
          <a:ext cx="9048750" cy="498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013713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503</TotalTime>
  <Words>367</Words>
  <Application>Microsoft Office PowerPoint</Application>
  <PresentationFormat>Широкоэкранный</PresentationFormat>
  <Paragraphs>193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Trebuchet MS</vt:lpstr>
      <vt:lpstr>Берлин</vt:lpstr>
      <vt:lpstr>Мониторинг качества образования за I полугодие  2025 – 2026 учебный год</vt:lpstr>
      <vt:lpstr>УСПЕВАЕМОСТЬ</vt:lpstr>
      <vt:lpstr>Результаты качественных показателей по специальностям/профессиям</vt:lpstr>
      <vt:lpstr>Презентация PowerPoint</vt:lpstr>
      <vt:lpstr>Результаты качественных показателей по специальности 43.02.15 Поварское и кондитерское дело  </vt:lpstr>
      <vt:lpstr>Результаты качественных показателей по специальности 43.02.15 Поварское и кондитерское дело  </vt:lpstr>
      <vt:lpstr>Результаты качественных показателей  по специальности 43.02.16 Туризм и гостеприимство</vt:lpstr>
      <vt:lpstr>Результаты качественных показателей по специальности  38.02.03 Операционная деятельность в логистике</vt:lpstr>
      <vt:lpstr>Результаты качественных показателей по специальности 38.02.05 Банковское дело</vt:lpstr>
      <vt:lpstr>Результаты качественных показателей по специальности  38.02.08 Торговое дело/ 38.02.05 Товароведение и экспертиза качества потребительских товаров</vt:lpstr>
      <vt:lpstr>Результаты качественных показателей по профессии  43.01.09 Повар, кондитер</vt:lpstr>
      <vt:lpstr>Результаты качественных показателей по профессии  43.01.09 Повар, кондитер</vt:lpstr>
      <vt:lpstr>Результаты качественных показателей по профессиям  38.01.02 Продавец, контролер-кассир</vt:lpstr>
      <vt:lpstr>Презентация PowerPoint</vt:lpstr>
      <vt:lpstr>Презентация PowerPoint</vt:lpstr>
      <vt:lpstr>Презентация PowerPoint</vt:lpstr>
      <vt:lpstr>Результаты качественных показателей промежуточной аттестации  преподавателей общеобразовательных дисциплин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качества образования за I полугодие  2024 – 2025 учебный год</dc:title>
  <dc:creator>Анна</dc:creator>
  <cp:lastModifiedBy>Анна</cp:lastModifiedBy>
  <cp:revision>28</cp:revision>
  <dcterms:created xsi:type="dcterms:W3CDTF">2025-01-14T06:05:18Z</dcterms:created>
  <dcterms:modified xsi:type="dcterms:W3CDTF">2026-09-30T08:40:21Z</dcterms:modified>
</cp:coreProperties>
</file>