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70;.&#1070;\&#1042;&#1093;&#1086;&#1076;&#1085;&#1086;&#1081;%20&#1082;&#1086;&#1085;&#1090;&#1088;&#1086;&#1083;&#1100;\2025-2026\&#1050;&#1085;&#1080;&#1075;&#1072;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70;.&#1070;\&#1042;&#1093;&#1086;&#1076;&#1085;&#1086;&#1081;%20&#1082;&#1086;&#1085;&#1090;&#1088;&#1086;&#1083;&#1100;\2025-2026\&#1050;&#1085;&#1080;&#1075;&#1072;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70;.&#1070;\&#1042;&#1093;&#1086;&#1076;&#1085;&#1086;&#1081;%20&#1082;&#1086;&#1085;&#1090;&#1088;&#1086;&#1083;&#1100;\2025-2026\&#1050;&#1085;&#1080;&#1075;&#1072;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70;.&#1070;\&#1042;&#1093;&#1086;&#1076;&#1085;&#1086;&#1081;%20&#1082;&#1086;&#1085;&#1090;&#1088;&#1086;&#1083;&#1100;\2025-2026\&#1050;&#1085;&#1080;&#1075;&#1072;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70;.&#1070;\&#1042;&#1093;&#1086;&#1076;&#1085;&#1086;&#1081;%20&#1082;&#1086;&#1085;&#1090;&#1088;&#1086;&#1083;&#1100;\2025-2026\&#1050;&#1085;&#1080;&#1075;&#1072;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70;.&#1070;\&#1042;&#1093;&#1086;&#1076;&#1085;&#1086;&#1081;%20&#1082;&#1086;&#1085;&#1090;&#1088;&#1086;&#1083;&#1100;\2025-2026\&#1050;&#1085;&#1080;&#1075;&#1072;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70;.&#1070;\&#1042;&#1093;&#1086;&#1076;&#1085;&#1086;&#1081;%20&#1082;&#1086;&#1085;&#1090;&#1088;&#1086;&#1083;&#1100;\2025-2026\&#1050;&#1085;&#1080;&#1075;&#1072;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Лист2!$B$40</c:f>
              <c:strCache>
                <c:ptCount val="1"/>
                <c:pt idx="0">
                  <c:v>Присутствовали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Лист2!$A$41:$A$42</c:f>
              <c:strCache>
                <c:ptCount val="2"/>
                <c:pt idx="0">
                  <c:v>ППССЗ</c:v>
                </c:pt>
                <c:pt idx="1">
                  <c:v>ППКРС</c:v>
                </c:pt>
              </c:strCache>
            </c:strRef>
          </c:cat>
          <c:val>
            <c:numRef>
              <c:f>Лист2!$B$41:$B$42</c:f>
              <c:numCache>
                <c:formatCode>General</c:formatCode>
                <c:ptCount val="2"/>
                <c:pt idx="0">
                  <c:v>80.2</c:v>
                </c:pt>
                <c:pt idx="1">
                  <c:v>77.5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25-48D0-AF2B-3A838D8E784D}"/>
            </c:ext>
          </c:extLst>
        </c:ser>
        <c:ser>
          <c:idx val="1"/>
          <c:order val="1"/>
          <c:tx>
            <c:strRef>
              <c:f>Лист2!$C$40</c:f>
              <c:strCache>
                <c:ptCount val="1"/>
                <c:pt idx="0">
                  <c:v>Не прсутствовали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Лист2!$A$41:$A$42</c:f>
              <c:strCache>
                <c:ptCount val="2"/>
                <c:pt idx="0">
                  <c:v>ППССЗ</c:v>
                </c:pt>
                <c:pt idx="1">
                  <c:v>ППКРС</c:v>
                </c:pt>
              </c:strCache>
            </c:strRef>
          </c:cat>
          <c:val>
            <c:numRef>
              <c:f>Лист2!$C$41:$C$42</c:f>
              <c:numCache>
                <c:formatCode>General</c:formatCode>
                <c:ptCount val="2"/>
                <c:pt idx="0">
                  <c:v>19.8</c:v>
                </c:pt>
                <c:pt idx="1">
                  <c:v>22.5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25-48D0-AF2B-3A838D8E784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56342319"/>
        <c:axId val="456342735"/>
      </c:barChart>
      <c:catAx>
        <c:axId val="456342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6342735"/>
        <c:crosses val="autoZero"/>
        <c:auto val="1"/>
        <c:lblAlgn val="ctr"/>
        <c:lblOffset val="100"/>
        <c:noMultiLvlLbl val="0"/>
      </c:catAx>
      <c:valAx>
        <c:axId val="456342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6342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/>
              <a:t>Русский язык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Лист1!$A$32</c:f>
              <c:strCache>
                <c:ptCount val="1"/>
                <c:pt idx="0">
                  <c:v>ППКРС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Лист1!$B$31:$D$31</c:f>
              <c:strCache>
                <c:ptCount val="3"/>
                <c:pt idx="0">
                  <c:v>Абсолютная успеваемость</c:v>
                </c:pt>
                <c:pt idx="1">
                  <c:v>Качество знаний</c:v>
                </c:pt>
                <c:pt idx="2">
                  <c:v>Средний балл</c:v>
                </c:pt>
              </c:strCache>
            </c:strRef>
          </c:cat>
          <c:val>
            <c:numRef>
              <c:f>Лист1!$B$32:$D$32</c:f>
              <c:numCache>
                <c:formatCode>General</c:formatCode>
                <c:ptCount val="3"/>
                <c:pt idx="0">
                  <c:v>31.7</c:v>
                </c:pt>
                <c:pt idx="1">
                  <c:v>12.5</c:v>
                </c:pt>
                <c:pt idx="2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97-4812-860C-AAE60C2D3596}"/>
            </c:ext>
          </c:extLst>
        </c:ser>
        <c:ser>
          <c:idx val="1"/>
          <c:order val="1"/>
          <c:tx>
            <c:strRef>
              <c:f>Лист1!$A$33</c:f>
              <c:strCache>
                <c:ptCount val="1"/>
                <c:pt idx="0">
                  <c:v>ППССЗ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Лист1!$B$31:$D$31</c:f>
              <c:strCache>
                <c:ptCount val="3"/>
                <c:pt idx="0">
                  <c:v>Абсолютная успеваемость</c:v>
                </c:pt>
                <c:pt idx="1">
                  <c:v>Качество знаний</c:v>
                </c:pt>
                <c:pt idx="2">
                  <c:v>Средний балл</c:v>
                </c:pt>
              </c:strCache>
            </c:strRef>
          </c:cat>
          <c:val>
            <c:numRef>
              <c:f>Лист1!$B$33:$D$33</c:f>
              <c:numCache>
                <c:formatCode>General</c:formatCode>
                <c:ptCount val="3"/>
                <c:pt idx="0">
                  <c:v>46.6</c:v>
                </c:pt>
                <c:pt idx="1">
                  <c:v>22.1</c:v>
                </c:pt>
                <c:pt idx="2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97-4812-860C-AAE60C2D359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5629216"/>
        <c:axId val="1795618816"/>
      </c:barChart>
      <c:catAx>
        <c:axId val="179562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5618816"/>
        <c:crosses val="autoZero"/>
        <c:auto val="1"/>
        <c:lblAlgn val="ctr"/>
        <c:lblOffset val="100"/>
        <c:noMultiLvlLbl val="0"/>
      </c:catAx>
      <c:valAx>
        <c:axId val="179561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562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/>
              <a:t>МАТЕМАТИКА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Лист1!$A$46</c:f>
              <c:strCache>
                <c:ptCount val="1"/>
                <c:pt idx="0">
                  <c:v>ППКРС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Лист1!$B$45:$D$45</c:f>
              <c:strCache>
                <c:ptCount val="3"/>
                <c:pt idx="0">
                  <c:v>Абсолютная успеваемость</c:v>
                </c:pt>
                <c:pt idx="1">
                  <c:v>Качество знаний</c:v>
                </c:pt>
                <c:pt idx="2">
                  <c:v>Средний балл</c:v>
                </c:pt>
              </c:strCache>
            </c:strRef>
          </c:cat>
          <c:val>
            <c:numRef>
              <c:f>Лист1!$B$46:$D$46</c:f>
              <c:numCache>
                <c:formatCode>General</c:formatCode>
                <c:ptCount val="3"/>
                <c:pt idx="0">
                  <c:v>42.8</c:v>
                </c:pt>
                <c:pt idx="1">
                  <c:v>14.5</c:v>
                </c:pt>
                <c:pt idx="2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39-4C28-BFBC-0A1B28C0B6AC}"/>
            </c:ext>
          </c:extLst>
        </c:ser>
        <c:ser>
          <c:idx val="1"/>
          <c:order val="1"/>
          <c:tx>
            <c:strRef>
              <c:f>Лист1!$A$47</c:f>
              <c:strCache>
                <c:ptCount val="1"/>
                <c:pt idx="0">
                  <c:v>ППССЗ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Лист1!$B$45:$D$45</c:f>
              <c:strCache>
                <c:ptCount val="3"/>
                <c:pt idx="0">
                  <c:v>Абсолютная успеваемость</c:v>
                </c:pt>
                <c:pt idx="1">
                  <c:v>Качество знаний</c:v>
                </c:pt>
                <c:pt idx="2">
                  <c:v>Средний балл</c:v>
                </c:pt>
              </c:strCache>
            </c:strRef>
          </c:cat>
          <c:val>
            <c:numRef>
              <c:f>Лист1!$B$47:$D$47</c:f>
              <c:numCache>
                <c:formatCode>General</c:formatCode>
                <c:ptCount val="3"/>
                <c:pt idx="0">
                  <c:v>60</c:v>
                </c:pt>
                <c:pt idx="1">
                  <c:v>35.6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39-4C28-BFBC-0A1B28C0B6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06051600"/>
        <c:axId val="1806057840"/>
      </c:barChart>
      <c:catAx>
        <c:axId val="180605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06057840"/>
        <c:crosses val="autoZero"/>
        <c:auto val="1"/>
        <c:lblAlgn val="ctr"/>
        <c:lblOffset val="100"/>
        <c:noMultiLvlLbl val="0"/>
      </c:catAx>
      <c:valAx>
        <c:axId val="180605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0605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/>
              <a:t>ФИЗИКА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Лист1!$A$13</c:f>
              <c:strCache>
                <c:ptCount val="1"/>
                <c:pt idx="0">
                  <c:v>ППКРС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Лист1!$B$12:$D$12</c:f>
              <c:strCache>
                <c:ptCount val="3"/>
                <c:pt idx="0">
                  <c:v>Абсолютная успеваемость</c:v>
                </c:pt>
                <c:pt idx="1">
                  <c:v>Качество знаний</c:v>
                </c:pt>
                <c:pt idx="2">
                  <c:v>Средний балл</c:v>
                </c:pt>
              </c:strCache>
            </c:strRef>
          </c:cat>
          <c:val>
            <c:numRef>
              <c:f>Лист1!$B$13:$D$13</c:f>
              <c:numCache>
                <c:formatCode>General</c:formatCode>
                <c:ptCount val="3"/>
                <c:pt idx="0">
                  <c:v>42.3</c:v>
                </c:pt>
                <c:pt idx="1">
                  <c:v>29.9</c:v>
                </c:pt>
                <c:pt idx="2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E2-4675-944E-002F7F7F7E50}"/>
            </c:ext>
          </c:extLst>
        </c:ser>
        <c:ser>
          <c:idx val="1"/>
          <c:order val="1"/>
          <c:tx>
            <c:strRef>
              <c:f>Лист1!$A$14</c:f>
              <c:strCache>
                <c:ptCount val="1"/>
                <c:pt idx="0">
                  <c:v>ППССЗ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Лист1!$B$12:$D$12</c:f>
              <c:strCache>
                <c:ptCount val="3"/>
                <c:pt idx="0">
                  <c:v>Абсолютная успеваемость</c:v>
                </c:pt>
                <c:pt idx="1">
                  <c:v>Качество знаний</c:v>
                </c:pt>
                <c:pt idx="2">
                  <c:v>Средний балл</c:v>
                </c:pt>
              </c:strCache>
            </c:strRef>
          </c:cat>
          <c:val>
            <c:numRef>
              <c:f>Лист1!$B$14:$D$14</c:f>
              <c:numCache>
                <c:formatCode>General</c:formatCode>
                <c:ptCount val="3"/>
                <c:pt idx="0">
                  <c:v>58.2</c:v>
                </c:pt>
                <c:pt idx="1">
                  <c:v>36.799999999999997</c:v>
                </c:pt>
                <c:pt idx="2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E2-4675-944E-002F7F7F7E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01598560"/>
        <c:axId val="1801598976"/>
      </c:barChart>
      <c:catAx>
        <c:axId val="180159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01598976"/>
        <c:crosses val="autoZero"/>
        <c:auto val="1"/>
        <c:lblAlgn val="ctr"/>
        <c:lblOffset val="100"/>
        <c:noMultiLvlLbl val="0"/>
      </c:catAx>
      <c:valAx>
        <c:axId val="180159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0159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/>
              <a:t>ХИМИЯ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Лист1!$A$82</c:f>
              <c:strCache>
                <c:ptCount val="1"/>
                <c:pt idx="0">
                  <c:v>ППКРС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Лист1!$B$81:$D$81</c:f>
              <c:strCache>
                <c:ptCount val="3"/>
                <c:pt idx="0">
                  <c:v>Абсолютная успеваемость</c:v>
                </c:pt>
                <c:pt idx="1">
                  <c:v>Качество знаний</c:v>
                </c:pt>
                <c:pt idx="2">
                  <c:v>Средний балл</c:v>
                </c:pt>
              </c:strCache>
            </c:strRef>
          </c:cat>
          <c:val>
            <c:numRef>
              <c:f>Лист1!$B$82:$D$82</c:f>
              <c:numCache>
                <c:formatCode>General</c:formatCode>
                <c:ptCount val="3"/>
                <c:pt idx="0">
                  <c:v>42.7</c:v>
                </c:pt>
                <c:pt idx="1">
                  <c:v>16.399999999999999</c:v>
                </c:pt>
                <c:pt idx="2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67-4068-A2CF-CAD386235BD2}"/>
            </c:ext>
          </c:extLst>
        </c:ser>
        <c:ser>
          <c:idx val="1"/>
          <c:order val="1"/>
          <c:tx>
            <c:strRef>
              <c:f>Лист1!$A$83</c:f>
              <c:strCache>
                <c:ptCount val="1"/>
                <c:pt idx="0">
                  <c:v>ППССЗ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Лист1!$B$81:$D$81</c:f>
              <c:strCache>
                <c:ptCount val="3"/>
                <c:pt idx="0">
                  <c:v>Абсолютная успеваемость</c:v>
                </c:pt>
                <c:pt idx="1">
                  <c:v>Качество знаний</c:v>
                </c:pt>
                <c:pt idx="2">
                  <c:v>Средний балл</c:v>
                </c:pt>
              </c:strCache>
            </c:strRef>
          </c:cat>
          <c:val>
            <c:numRef>
              <c:f>Лист1!$B$83:$D$83</c:f>
              <c:numCache>
                <c:formatCode>General</c:formatCode>
                <c:ptCount val="3"/>
                <c:pt idx="0">
                  <c:v>48.4</c:v>
                </c:pt>
                <c:pt idx="1">
                  <c:v>21</c:v>
                </c:pt>
                <c:pt idx="2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67-4068-A2CF-CAD386235B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43781775"/>
        <c:axId val="443783023"/>
      </c:barChart>
      <c:catAx>
        <c:axId val="443781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3783023"/>
        <c:crosses val="autoZero"/>
        <c:auto val="1"/>
        <c:lblAlgn val="ctr"/>
        <c:lblOffset val="100"/>
        <c:noMultiLvlLbl val="0"/>
      </c:catAx>
      <c:valAx>
        <c:axId val="44378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37817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Лист1!$A$65</c:f>
              <c:strCache>
                <c:ptCount val="1"/>
                <c:pt idx="0">
                  <c:v>ППКРС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Лист1!$B$64:$D$64</c:f>
              <c:strCache>
                <c:ptCount val="3"/>
                <c:pt idx="0">
                  <c:v>Абсолютная успеваемость</c:v>
                </c:pt>
                <c:pt idx="1">
                  <c:v>Качество знаний</c:v>
                </c:pt>
                <c:pt idx="2">
                  <c:v>Средний балл</c:v>
                </c:pt>
              </c:strCache>
            </c:strRef>
          </c:cat>
          <c:val>
            <c:numRef>
              <c:f>Лист1!$B$65:$D$65</c:f>
              <c:numCache>
                <c:formatCode>General</c:formatCode>
                <c:ptCount val="3"/>
                <c:pt idx="0">
                  <c:v>23.8</c:v>
                </c:pt>
                <c:pt idx="1">
                  <c:v>8.1999999999999993</c:v>
                </c:pt>
                <c:pt idx="2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C3-404A-BE4D-6AFB41BA8F5C}"/>
            </c:ext>
          </c:extLst>
        </c:ser>
        <c:ser>
          <c:idx val="1"/>
          <c:order val="1"/>
          <c:tx>
            <c:strRef>
              <c:f>Лист1!$A$66</c:f>
              <c:strCache>
                <c:ptCount val="1"/>
                <c:pt idx="0">
                  <c:v>ППССЗ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Лист1!$B$64:$D$64</c:f>
              <c:strCache>
                <c:ptCount val="3"/>
                <c:pt idx="0">
                  <c:v>Абсолютная успеваемость</c:v>
                </c:pt>
                <c:pt idx="1">
                  <c:v>Качество знаний</c:v>
                </c:pt>
                <c:pt idx="2">
                  <c:v>Средний балл</c:v>
                </c:pt>
              </c:strCache>
            </c:strRef>
          </c:cat>
          <c:val>
            <c:numRef>
              <c:f>Лист1!$B$66:$D$66</c:f>
              <c:numCache>
                <c:formatCode>General</c:formatCode>
                <c:ptCount val="3"/>
                <c:pt idx="0">
                  <c:v>40.6</c:v>
                </c:pt>
                <c:pt idx="1">
                  <c:v>17.600000000000001</c:v>
                </c:pt>
                <c:pt idx="2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C3-404A-BE4D-6AFB41BA8F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49494399"/>
        <c:axId val="349491903"/>
      </c:barChart>
      <c:catAx>
        <c:axId val="349494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9491903"/>
        <c:crosses val="autoZero"/>
        <c:auto val="1"/>
        <c:lblAlgn val="ctr"/>
        <c:lblOffset val="100"/>
        <c:noMultiLvlLbl val="0"/>
      </c:catAx>
      <c:valAx>
        <c:axId val="349491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94943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Лист2!$B$1</c:f>
              <c:strCache>
                <c:ptCount val="1"/>
                <c:pt idx="0">
                  <c:v>Абсолютная успеваемость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Лист2!$A$2:$A$8</c:f>
              <c:strCache>
                <c:ptCount val="7"/>
                <c:pt idx="0">
                  <c:v>Повар, кондитер</c:v>
                </c:pt>
                <c:pt idx="1">
                  <c:v>Продавец, контролер-кассир</c:v>
                </c:pt>
                <c:pt idx="2">
                  <c:v>Поварское и кондитерское дело</c:v>
                </c:pt>
                <c:pt idx="3">
                  <c:v>Туризм и гостеприимство</c:v>
                </c:pt>
                <c:pt idx="4">
                  <c:v>Торговое дело</c:v>
                </c:pt>
                <c:pt idx="5">
                  <c:v>Операционная деятельность в логистике</c:v>
                </c:pt>
                <c:pt idx="6">
                  <c:v>Банковское дело</c:v>
                </c:pt>
              </c:strCache>
            </c:strRef>
          </c:cat>
          <c:val>
            <c:numRef>
              <c:f>Лист2!$B$2:$B$8</c:f>
              <c:numCache>
                <c:formatCode>General</c:formatCode>
                <c:ptCount val="7"/>
                <c:pt idx="0">
                  <c:v>43.1</c:v>
                </c:pt>
                <c:pt idx="1">
                  <c:v>23.7</c:v>
                </c:pt>
                <c:pt idx="2">
                  <c:v>39.9</c:v>
                </c:pt>
                <c:pt idx="3">
                  <c:v>53.4</c:v>
                </c:pt>
                <c:pt idx="4">
                  <c:v>63.3</c:v>
                </c:pt>
                <c:pt idx="5">
                  <c:v>49.9</c:v>
                </c:pt>
                <c:pt idx="6">
                  <c:v>39.6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96-44CC-9603-DA2CC3FE5F78}"/>
            </c:ext>
          </c:extLst>
        </c:ser>
        <c:ser>
          <c:idx val="1"/>
          <c:order val="1"/>
          <c:tx>
            <c:strRef>
              <c:f>Лист2!$C$1</c:f>
              <c:strCache>
                <c:ptCount val="1"/>
                <c:pt idx="0">
                  <c:v>Качество знаний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Лист2!$A$2:$A$8</c:f>
              <c:strCache>
                <c:ptCount val="7"/>
                <c:pt idx="0">
                  <c:v>Повар, кондитер</c:v>
                </c:pt>
                <c:pt idx="1">
                  <c:v>Продавец, контролер-кассир</c:v>
                </c:pt>
                <c:pt idx="2">
                  <c:v>Поварское и кондитерское дело</c:v>
                </c:pt>
                <c:pt idx="3">
                  <c:v>Туризм и гостеприимство</c:v>
                </c:pt>
                <c:pt idx="4">
                  <c:v>Торговое дело</c:v>
                </c:pt>
                <c:pt idx="5">
                  <c:v>Операционная деятельность в логистике</c:v>
                </c:pt>
                <c:pt idx="6">
                  <c:v>Банковское дело</c:v>
                </c:pt>
              </c:strCache>
            </c:strRef>
          </c:cat>
          <c:val>
            <c:numRef>
              <c:f>Лист2!$C$2:$C$8</c:f>
              <c:numCache>
                <c:formatCode>General</c:formatCode>
                <c:ptCount val="7"/>
                <c:pt idx="0">
                  <c:v>20.5</c:v>
                </c:pt>
                <c:pt idx="1">
                  <c:v>7.8</c:v>
                </c:pt>
                <c:pt idx="2">
                  <c:v>19</c:v>
                </c:pt>
                <c:pt idx="3">
                  <c:v>31.3</c:v>
                </c:pt>
                <c:pt idx="4">
                  <c:v>32.299999999999997</c:v>
                </c:pt>
                <c:pt idx="5">
                  <c:v>25.2</c:v>
                </c:pt>
                <c:pt idx="6">
                  <c:v>29.7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96-44CC-9603-DA2CC3FE5F78}"/>
            </c:ext>
          </c:extLst>
        </c:ser>
        <c:ser>
          <c:idx val="2"/>
          <c:order val="2"/>
          <c:tx>
            <c:strRef>
              <c:f>Лист2!$D$1</c:f>
              <c:strCache>
                <c:ptCount val="1"/>
                <c:pt idx="0">
                  <c:v>Сркзний балл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Лист2!$A$2:$A$8</c:f>
              <c:strCache>
                <c:ptCount val="7"/>
                <c:pt idx="0">
                  <c:v>Повар, кондитер</c:v>
                </c:pt>
                <c:pt idx="1">
                  <c:v>Продавец, контролер-кассир</c:v>
                </c:pt>
                <c:pt idx="2">
                  <c:v>Поварское и кондитерское дело</c:v>
                </c:pt>
                <c:pt idx="3">
                  <c:v>Туризм и гостеприимство</c:v>
                </c:pt>
                <c:pt idx="4">
                  <c:v>Торговое дело</c:v>
                </c:pt>
                <c:pt idx="5">
                  <c:v>Операционная деятельность в логистике</c:v>
                </c:pt>
                <c:pt idx="6">
                  <c:v>Банковское дело</c:v>
                </c:pt>
              </c:strCache>
            </c:strRef>
          </c:cat>
          <c:val>
            <c:numRef>
              <c:f>Лист2!$D$2:$D$8</c:f>
              <c:numCache>
                <c:formatCode>General</c:formatCode>
                <c:ptCount val="7"/>
                <c:pt idx="0">
                  <c:v>2.6</c:v>
                </c:pt>
                <c:pt idx="1">
                  <c:v>2.7</c:v>
                </c:pt>
                <c:pt idx="2">
                  <c:v>2.6</c:v>
                </c:pt>
                <c:pt idx="3">
                  <c:v>3</c:v>
                </c:pt>
                <c:pt idx="4">
                  <c:v>3.3</c:v>
                </c:pt>
                <c:pt idx="5">
                  <c:v>2.8</c:v>
                </c:pt>
                <c:pt idx="6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96-44CC-9603-DA2CC3FE5F78}"/>
            </c:ext>
          </c:extLst>
        </c:ser>
        <c:ser>
          <c:idx val="3"/>
          <c:order val="3"/>
          <c:tx>
            <c:strRef>
              <c:f>Лист2!$E$1</c:f>
              <c:strCache>
                <c:ptCount val="1"/>
                <c:pt idx="0">
                  <c:v>Коэфицент успеваемости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Лист2!$A$2:$A$8</c:f>
              <c:strCache>
                <c:ptCount val="7"/>
                <c:pt idx="0">
                  <c:v>Повар, кондитер</c:v>
                </c:pt>
                <c:pt idx="1">
                  <c:v>Продавец, контролер-кассир</c:v>
                </c:pt>
                <c:pt idx="2">
                  <c:v>Поварское и кондитерское дело</c:v>
                </c:pt>
                <c:pt idx="3">
                  <c:v>Туризм и гостеприимство</c:v>
                </c:pt>
                <c:pt idx="4">
                  <c:v>Торговое дело</c:v>
                </c:pt>
                <c:pt idx="5">
                  <c:v>Операционная деятельность в логистике</c:v>
                </c:pt>
                <c:pt idx="6">
                  <c:v>Банковское дело</c:v>
                </c:pt>
              </c:strCache>
            </c:strRef>
          </c:cat>
          <c:val>
            <c:numRef>
              <c:f>Лист2!$E$2:$E$8</c:f>
              <c:numCache>
                <c:formatCode>General</c:formatCode>
                <c:ptCount val="7"/>
                <c:pt idx="0">
                  <c:v>23.8</c:v>
                </c:pt>
                <c:pt idx="1">
                  <c:v>16.3</c:v>
                </c:pt>
                <c:pt idx="2">
                  <c:v>16.399999999999999</c:v>
                </c:pt>
                <c:pt idx="3">
                  <c:v>32.5</c:v>
                </c:pt>
                <c:pt idx="4">
                  <c:v>41.5</c:v>
                </c:pt>
                <c:pt idx="5">
                  <c:v>30.7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96-44CC-9603-DA2CC3FE5F7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7927999"/>
        <c:axId val="427929247"/>
      </c:barChart>
      <c:catAx>
        <c:axId val="427927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7929247"/>
        <c:crosses val="autoZero"/>
        <c:auto val="1"/>
        <c:lblAlgn val="ctr"/>
        <c:lblOffset val="100"/>
        <c:noMultiLvlLbl val="0"/>
      </c:catAx>
      <c:valAx>
        <c:axId val="427929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7927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Лист2!$B$54:$E$54</c:f>
              <c:strCache>
                <c:ptCount val="4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Средний балл</c:v>
                </c:pt>
                <c:pt idx="3">
                  <c:v>Коэфицент знаний</c:v>
                </c:pt>
              </c:strCache>
            </c:strRef>
          </c:cat>
          <c:val>
            <c:numRef>
              <c:f>Лист2!$B$55:$E$55</c:f>
              <c:numCache>
                <c:formatCode>General</c:formatCode>
                <c:ptCount val="4"/>
                <c:pt idx="0">
                  <c:v>43.6</c:v>
                </c:pt>
                <c:pt idx="1">
                  <c:v>21.5</c:v>
                </c:pt>
                <c:pt idx="2">
                  <c:v>2.7</c:v>
                </c:pt>
                <c:pt idx="3">
                  <c:v>26.2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BB-4223-9736-8040429AC9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43831615"/>
        <c:axId val="443826207"/>
      </c:barChart>
      <c:catAx>
        <c:axId val="4438316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3826207"/>
        <c:crosses val="autoZero"/>
        <c:auto val="1"/>
        <c:lblAlgn val="ctr"/>
        <c:lblOffset val="100"/>
        <c:noMultiLvlLbl val="0"/>
      </c:catAx>
      <c:valAx>
        <c:axId val="4438262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3831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/>
              <a:t>ППКРС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Лист2!$C$84</c:f>
              <c:strCache>
                <c:ptCount val="1"/>
                <c:pt idx="0">
                  <c:v>Абсолютная успеваемость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Лист2!$B$85:$B$88</c:f>
              <c:numCache>
                <c:formatCode>General</c:formatCode>
                <c:ptCount val="4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</c:numCache>
            </c:numRef>
          </c:cat>
          <c:val>
            <c:numRef>
              <c:f>Лист2!$C$85:$C$88</c:f>
              <c:numCache>
                <c:formatCode>General</c:formatCode>
                <c:ptCount val="4"/>
                <c:pt idx="0">
                  <c:v>77.5</c:v>
                </c:pt>
                <c:pt idx="1">
                  <c:v>73</c:v>
                </c:pt>
                <c:pt idx="2">
                  <c:v>77.599999999999994</c:v>
                </c:pt>
                <c:pt idx="3">
                  <c:v>85.2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A2-41D3-9D85-1E3D737C210A}"/>
            </c:ext>
          </c:extLst>
        </c:ser>
        <c:ser>
          <c:idx val="1"/>
          <c:order val="1"/>
          <c:tx>
            <c:strRef>
              <c:f>Лист2!$D$84</c:f>
              <c:strCache>
                <c:ptCount val="1"/>
                <c:pt idx="0">
                  <c:v>Качественная успеваемость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Лист2!$B$85:$B$88</c:f>
              <c:numCache>
                <c:formatCode>General</c:formatCode>
                <c:ptCount val="4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</c:numCache>
            </c:numRef>
          </c:cat>
          <c:val>
            <c:numRef>
              <c:f>Лист2!$D$85:$D$88</c:f>
              <c:numCache>
                <c:formatCode>General</c:formatCode>
                <c:ptCount val="4"/>
                <c:pt idx="0">
                  <c:v>36.4</c:v>
                </c:pt>
                <c:pt idx="1">
                  <c:v>34.799999999999997</c:v>
                </c:pt>
                <c:pt idx="2">
                  <c:v>43.4</c:v>
                </c:pt>
                <c:pt idx="3">
                  <c:v>38.6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A2-41D3-9D85-1E3D737C210A}"/>
            </c:ext>
          </c:extLst>
        </c:ser>
        <c:ser>
          <c:idx val="2"/>
          <c:order val="2"/>
          <c:tx>
            <c:strRef>
              <c:f>Лист2!$E$84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Лист2!$B$85:$B$88</c:f>
              <c:numCache>
                <c:formatCode>General</c:formatCode>
                <c:ptCount val="4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</c:numCache>
            </c:numRef>
          </c:cat>
          <c:val>
            <c:numRef>
              <c:f>Лист2!$E$85:$E$88</c:f>
              <c:numCache>
                <c:formatCode>General</c:formatCode>
                <c:ptCount val="4"/>
                <c:pt idx="0">
                  <c:v>16.3</c:v>
                </c:pt>
                <c:pt idx="1">
                  <c:v>10.8</c:v>
                </c:pt>
                <c:pt idx="2">
                  <c:v>15.2</c:v>
                </c:pt>
                <c:pt idx="3">
                  <c:v>16.5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A2-41D3-9D85-1E3D737C210A}"/>
            </c:ext>
          </c:extLst>
        </c:ser>
        <c:ser>
          <c:idx val="3"/>
          <c:order val="3"/>
          <c:tx>
            <c:strRef>
              <c:f>Лист2!$F$84</c:f>
              <c:strCache>
                <c:ptCount val="1"/>
                <c:pt idx="0">
                  <c:v>Коэфицент знаний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Лист2!$B$85:$B$88</c:f>
              <c:numCache>
                <c:formatCode>General</c:formatCode>
                <c:ptCount val="4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</c:numCache>
            </c:numRef>
          </c:cat>
          <c:val>
            <c:numRef>
              <c:f>Лист2!$F$85:$F$88</c:f>
              <c:numCache>
                <c:formatCode>General</c:formatCode>
                <c:ptCount val="4"/>
                <c:pt idx="0">
                  <c:v>2.6</c:v>
                </c:pt>
                <c:pt idx="1">
                  <c:v>2.5</c:v>
                </c:pt>
                <c:pt idx="2">
                  <c:v>2.6</c:v>
                </c:pt>
                <c:pt idx="3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A2-41D3-9D85-1E3D737C21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45384927"/>
        <c:axId val="445387423"/>
      </c:barChart>
      <c:catAx>
        <c:axId val="445384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5387423"/>
        <c:crosses val="autoZero"/>
        <c:auto val="1"/>
        <c:lblAlgn val="ctr"/>
        <c:lblOffset val="100"/>
        <c:noMultiLvlLbl val="0"/>
      </c:catAx>
      <c:valAx>
        <c:axId val="4453874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5384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/>
              <a:t>ППССЗ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Лист2!$C$98</c:f>
              <c:strCache>
                <c:ptCount val="1"/>
                <c:pt idx="0">
                  <c:v>Абсолютная успеваемость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Лист2!$B$99:$B$102</c:f>
              <c:numCache>
                <c:formatCode>General</c:formatCode>
                <c:ptCount val="4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</c:numCache>
            </c:numRef>
          </c:cat>
          <c:val>
            <c:numRef>
              <c:f>Лист2!$C$99:$C$102</c:f>
              <c:numCache>
                <c:formatCode>General</c:formatCode>
                <c:ptCount val="4"/>
                <c:pt idx="0">
                  <c:v>80.2</c:v>
                </c:pt>
                <c:pt idx="1">
                  <c:v>79.3</c:v>
                </c:pt>
                <c:pt idx="2">
                  <c:v>82.3</c:v>
                </c:pt>
                <c:pt idx="3">
                  <c:v>73.8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29-4400-B524-135E01DCA1D3}"/>
            </c:ext>
          </c:extLst>
        </c:ser>
        <c:ser>
          <c:idx val="1"/>
          <c:order val="1"/>
          <c:tx>
            <c:strRef>
              <c:f>Лист2!$D$98</c:f>
              <c:strCache>
                <c:ptCount val="1"/>
                <c:pt idx="0">
                  <c:v>Качественная успеваемость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Лист2!$B$99:$B$102</c:f>
              <c:numCache>
                <c:formatCode>General</c:formatCode>
                <c:ptCount val="4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</c:numCache>
            </c:numRef>
          </c:cat>
          <c:val>
            <c:numRef>
              <c:f>Лист2!$D$99:$D$102</c:f>
              <c:numCache>
                <c:formatCode>General</c:formatCode>
                <c:ptCount val="4"/>
                <c:pt idx="0">
                  <c:v>50.8</c:v>
                </c:pt>
                <c:pt idx="1">
                  <c:v>57.4</c:v>
                </c:pt>
                <c:pt idx="2">
                  <c:v>61.5</c:v>
                </c:pt>
                <c:pt idx="3">
                  <c:v>61.1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29-4400-B524-135E01DCA1D3}"/>
            </c:ext>
          </c:extLst>
        </c:ser>
        <c:ser>
          <c:idx val="2"/>
          <c:order val="2"/>
          <c:tx>
            <c:strRef>
              <c:f>Лист2!$E$98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Лист2!$B$99:$B$102</c:f>
              <c:numCache>
                <c:formatCode>General</c:formatCode>
                <c:ptCount val="4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</c:numCache>
            </c:numRef>
          </c:cat>
          <c:val>
            <c:numRef>
              <c:f>Лист2!$E$99:$E$102</c:f>
              <c:numCache>
                <c:formatCode>General</c:formatCode>
                <c:ptCount val="4"/>
                <c:pt idx="0">
                  <c:v>26.6</c:v>
                </c:pt>
                <c:pt idx="1">
                  <c:v>25.7</c:v>
                </c:pt>
                <c:pt idx="2">
                  <c:v>28.8</c:v>
                </c:pt>
                <c:pt idx="3">
                  <c:v>37.299999999999997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29-4400-B524-135E01DCA1D3}"/>
            </c:ext>
          </c:extLst>
        </c:ser>
        <c:ser>
          <c:idx val="3"/>
          <c:order val="3"/>
          <c:tx>
            <c:strRef>
              <c:f>Лист2!$F$98</c:f>
              <c:strCache>
                <c:ptCount val="1"/>
                <c:pt idx="0">
                  <c:v>Коэфицент знаний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Лист2!$B$99:$B$102</c:f>
              <c:numCache>
                <c:formatCode>General</c:formatCode>
                <c:ptCount val="4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</c:numCache>
            </c:numRef>
          </c:cat>
          <c:val>
            <c:numRef>
              <c:f>Лист2!$F$99:$F$102</c:f>
              <c:numCache>
                <c:formatCode>General</c:formatCode>
                <c:ptCount val="4"/>
                <c:pt idx="0">
                  <c:v>2.8</c:v>
                </c:pt>
                <c:pt idx="1">
                  <c:v>2.9</c:v>
                </c:pt>
                <c:pt idx="2">
                  <c:v>2.95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29-4400-B524-135E01DCA1D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30265711"/>
        <c:axId val="454156783"/>
      </c:barChart>
      <c:catAx>
        <c:axId val="430265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4156783"/>
        <c:crosses val="autoZero"/>
        <c:auto val="1"/>
        <c:lblAlgn val="ctr"/>
        <c:lblOffset val="100"/>
        <c:noMultiLvlLbl val="0"/>
      </c:catAx>
      <c:valAx>
        <c:axId val="45415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265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F2F9F16-BE79-46D0-90B8-53A85BACC842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5BFF523-7D22-4024-BD53-EFDBBFAF5535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79927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F9F16-BE79-46D0-90B8-53A85BACC842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F523-7D22-4024-BD53-EFDBBFAF5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752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2F9F16-BE79-46D0-90B8-53A85BACC842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BFF523-7D22-4024-BD53-EFDBBFAF553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401126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F9F16-BE79-46D0-90B8-53A85BACC842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F523-7D22-4024-BD53-EFDBBFAF5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376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F9F16-BE79-46D0-90B8-53A85BACC842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F523-7D22-4024-BD53-EFDBBFAF5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756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F9F16-BE79-46D0-90B8-53A85BACC842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F523-7D22-4024-BD53-EFDBBFAF5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25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F9F16-BE79-46D0-90B8-53A85BACC842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F523-7D22-4024-BD53-EFDBBFAF5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58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2F9F16-BE79-46D0-90B8-53A85BACC842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BFF523-7D22-4024-BD53-EFDBBFAF553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07301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2F9F16-BE79-46D0-90B8-53A85BACC842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BFF523-7D22-4024-BD53-EFDBBFAF553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6870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F9F16-BE79-46D0-90B8-53A85BACC842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F523-7D22-4024-BD53-EFDBBFAF5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37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F9F16-BE79-46D0-90B8-53A85BACC842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F523-7D22-4024-BD53-EFDBBFAF5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752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9F2F9F16-BE79-46D0-90B8-53A85BACC842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F5BFF523-7D22-4024-BD53-EFDBBFAF553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8252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915126" y="1098299"/>
            <a:ext cx="8361229" cy="3629505"/>
          </a:xfrm>
        </p:spPr>
        <p:txBody>
          <a:bodyPr>
            <a:normAutofit fontScale="90000"/>
          </a:bodyPr>
          <a:lstStyle/>
          <a:p>
            <a:pPr marL="0" lvl="0" indent="0" algn="ctr"/>
            <a:r>
              <a:rPr lang="ru-RU" sz="4000" b="1" dirty="0">
                <a:latin typeface="Liberation Sans" pitchFamily="18"/>
                <a:cs typeface="Tahoma" pitchFamily="2"/>
              </a:rPr>
              <a:t>Мониторинг качества </a:t>
            </a:r>
            <a:r>
              <a:rPr lang="ru-RU" sz="4000" b="1" dirty="0" smtClean="0">
                <a:latin typeface="Liberation Sans" pitchFamily="18"/>
                <a:cs typeface="Tahoma" pitchFamily="2"/>
              </a:rPr>
              <a:t>образования</a:t>
            </a:r>
            <a:br>
              <a:rPr lang="ru-RU" sz="4000" b="1" dirty="0" smtClean="0">
                <a:latin typeface="Liberation Sans" pitchFamily="18"/>
                <a:cs typeface="Tahoma" pitchFamily="2"/>
              </a:rPr>
            </a:br>
            <a:r>
              <a:rPr lang="ru-RU" sz="4000" b="1" dirty="0" smtClean="0">
                <a:latin typeface="Liberation Sans" pitchFamily="18"/>
                <a:cs typeface="Tahoma" pitchFamily="2"/>
              </a:rPr>
              <a:t/>
            </a:r>
            <a:br>
              <a:rPr lang="ru-RU" sz="4000" b="1" dirty="0" smtClean="0">
                <a:latin typeface="Liberation Sans" pitchFamily="18"/>
                <a:cs typeface="Tahoma" pitchFamily="2"/>
              </a:rPr>
            </a:br>
            <a:r>
              <a:rPr lang="ru-RU" sz="4000" b="1" dirty="0" smtClean="0">
                <a:solidFill>
                  <a:srgbClr val="FF0000"/>
                </a:solidFill>
                <a:latin typeface="Liberation Sans" pitchFamily="18"/>
                <a:cs typeface="Tahoma" pitchFamily="2"/>
              </a:rPr>
              <a:t>ВХОДНОЙ </a:t>
            </a:r>
            <a:r>
              <a:rPr lang="ru-RU" sz="4000" b="1" dirty="0">
                <a:solidFill>
                  <a:srgbClr val="FF0000"/>
                </a:solidFill>
                <a:latin typeface="Liberation Sans" pitchFamily="18"/>
                <a:cs typeface="Tahoma" pitchFamily="2"/>
              </a:rPr>
              <a:t>КОНТРОЛЬ</a:t>
            </a:r>
            <a:r>
              <a:rPr lang="ru-RU" sz="4000" b="1" dirty="0">
                <a:solidFill>
                  <a:srgbClr val="105766"/>
                </a:solidFill>
                <a:latin typeface="Liberation Sans" pitchFamily="18"/>
                <a:cs typeface="Tahoma" pitchFamily="2"/>
              </a:rPr>
              <a:t/>
            </a:r>
            <a:br>
              <a:rPr lang="ru-RU" sz="4000" b="1" dirty="0">
                <a:solidFill>
                  <a:srgbClr val="105766"/>
                </a:solidFill>
                <a:latin typeface="Liberation Sans" pitchFamily="18"/>
                <a:cs typeface="Tahoma" pitchFamily="2"/>
              </a:rPr>
            </a:br>
            <a:r>
              <a:rPr lang="ru-RU" sz="4000" b="1" dirty="0" smtClean="0">
                <a:solidFill>
                  <a:srgbClr val="105766"/>
                </a:solidFill>
                <a:latin typeface="Liberation Sans" pitchFamily="18"/>
                <a:cs typeface="Tahoma" pitchFamily="2"/>
              </a:rPr>
              <a:t/>
            </a:r>
            <a:br>
              <a:rPr lang="ru-RU" sz="4000" b="1" dirty="0" smtClean="0">
                <a:solidFill>
                  <a:srgbClr val="105766"/>
                </a:solidFill>
                <a:latin typeface="Liberation Sans" pitchFamily="18"/>
                <a:cs typeface="Tahoma" pitchFamily="2"/>
              </a:rPr>
            </a:br>
            <a:r>
              <a:rPr lang="ru-RU" sz="4000" b="1" dirty="0" smtClean="0">
                <a:latin typeface="Liberation Sans" pitchFamily="18"/>
                <a:cs typeface="Tahoma" pitchFamily="2"/>
              </a:rPr>
              <a:t>2025-2026 учебный год</a:t>
            </a:r>
            <a:r>
              <a:rPr lang="ru-RU" sz="4000" b="1" dirty="0">
                <a:latin typeface="Liberation Sans" pitchFamily="18"/>
                <a:cs typeface="Tahoma" pitchFamily="2"/>
              </a:rPr>
              <a:t/>
            </a:r>
            <a:br>
              <a:rPr lang="ru-RU" sz="4000" b="1" dirty="0">
                <a:latin typeface="Liberation Sans" pitchFamily="18"/>
                <a:cs typeface="Tahoma" pitchFamily="2"/>
              </a:rPr>
            </a:b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79905" y="4727804"/>
            <a:ext cx="6831673" cy="1086237"/>
          </a:xfrm>
        </p:spPr>
        <p:txBody>
          <a:bodyPr/>
          <a:lstStyle/>
          <a:p>
            <a:pPr algn="r"/>
            <a:r>
              <a:rPr lang="ru-RU" dirty="0" smtClean="0"/>
              <a:t>Заведующий очным отделением </a:t>
            </a:r>
          </a:p>
          <a:p>
            <a:pPr algn="r"/>
            <a:r>
              <a:rPr lang="ru-RU" dirty="0" smtClean="0"/>
              <a:t>А.С. Щербина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6843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62050" y="666750"/>
            <a:ext cx="10515600" cy="96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hangingPunct="0"/>
            <a:r>
              <a:rPr lang="ru-RU" sz="3200" b="1" dirty="0">
                <a:solidFill>
                  <a:srgbClr val="C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Цель входного контроля</a:t>
            </a:r>
            <a:r>
              <a:rPr lang="ru-RU" sz="3200" b="1" dirty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– выявить уровень подготовки первокурсников по общеобразовательным дисциплинам</a:t>
            </a:r>
          </a:p>
        </p:txBody>
      </p:sp>
      <p:sp>
        <p:nvSpPr>
          <p:cNvPr id="5" name="Прямоугольник 5"/>
          <p:cNvSpPr>
            <a:spLocks noGrp="1"/>
          </p:cNvSpPr>
          <p:nvPr>
            <p:ph idx="1"/>
          </p:nvPr>
        </p:nvSpPr>
        <p:spPr>
          <a:xfrm>
            <a:off x="1104284" y="1983662"/>
            <a:ext cx="10058400" cy="339528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spAutoFit/>
          </a:bodyPr>
          <a:lstStyle/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8960" algn="l"/>
              </a:tabLst>
            </a:pPr>
            <a:r>
              <a:rPr lang="ru-RU" sz="2800" b="1" i="0" u="none" strike="noStrike" kern="1200" cap="none" spc="0" baseline="0" dirty="0">
                <a:ln>
                  <a:noFill/>
                </a:ln>
                <a:solidFill>
                  <a:srgbClr val="C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Задачи:</a:t>
            </a: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tabLst>
                <a:tab pos="588960" algn="l"/>
              </a:tabLst>
            </a:pPr>
            <a:r>
              <a:rPr lang="ru-RU" sz="28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своевременно выявить недостаточный уровень подготовки первокурсников по общеобразовательным дисциплинам;</a:t>
            </a: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tabLst>
                <a:tab pos="588960" algn="l"/>
              </a:tabLst>
            </a:pPr>
            <a:r>
              <a:rPr lang="ru-RU" sz="2800" b="0" i="0" u="none" strike="noStrike" kern="1200" cap="none" spc="0" baseline="0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принять </a:t>
            </a:r>
            <a:r>
              <a:rPr lang="ru-RU" sz="28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комплекс мер по выравниванию уровня знаний первокурсников;</a:t>
            </a:r>
          </a:p>
          <a:p>
            <a:pPr marR="0" lvl="0" algn="just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tabLst>
                <a:tab pos="588960" algn="l"/>
              </a:tabLst>
            </a:pPr>
            <a:r>
              <a:rPr lang="ru-RU" sz="28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выявить </a:t>
            </a:r>
            <a:r>
              <a:rPr lang="ru-RU" sz="2800" b="0" i="0" u="none" strike="noStrike" kern="1200" cap="none" spc="0" baseline="0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средний</a:t>
            </a:r>
            <a:r>
              <a:rPr lang="ru-RU" sz="2800" b="0" i="0" u="none" strike="noStrike" kern="1200" cap="none" spc="0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 и высокий </a:t>
            </a:r>
            <a:r>
              <a:rPr lang="ru-RU" sz="2800" b="0" i="0" u="none" strike="noStrike" kern="1200" cap="none" spc="0" baseline="0" dirty="0" smtClean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уровень </a:t>
            </a:r>
            <a:r>
              <a:rPr lang="ru-RU" sz="28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подготовки первокурсников по общеобразовательным дисциплинам и не допустить потери интереса у обучающихся.</a:t>
            </a:r>
          </a:p>
        </p:txBody>
      </p:sp>
    </p:spTree>
    <p:extLst>
      <p:ext uri="{BB962C8B-B14F-4D97-AF65-F5344CB8AC3E}">
        <p14:creationId xmlns:p14="http://schemas.microsoft.com/office/powerpoint/2010/main" val="867394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4664030"/>
              </p:ext>
            </p:extLst>
          </p:nvPr>
        </p:nvGraphicFramePr>
        <p:xfrm>
          <a:off x="2760785" y="1477107"/>
          <a:ext cx="6831623" cy="4088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pPr algn="ctr"/>
            <a:r>
              <a:rPr lang="ru-RU" b="1" dirty="0" smtClean="0"/>
              <a:t>Количество участников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71869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1015110"/>
              </p:ext>
            </p:extLst>
          </p:nvPr>
        </p:nvGraphicFramePr>
        <p:xfrm>
          <a:off x="895350" y="742949"/>
          <a:ext cx="5257800" cy="4867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8345109"/>
              </p:ext>
            </p:extLst>
          </p:nvPr>
        </p:nvGraphicFramePr>
        <p:xfrm>
          <a:off x="7105649" y="742949"/>
          <a:ext cx="4733925" cy="4867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0619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884929"/>
              </p:ext>
            </p:extLst>
          </p:nvPr>
        </p:nvGraphicFramePr>
        <p:xfrm>
          <a:off x="1009650" y="857249"/>
          <a:ext cx="4819650" cy="5133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277650"/>
              </p:ext>
            </p:extLst>
          </p:nvPr>
        </p:nvGraphicFramePr>
        <p:xfrm>
          <a:off x="6330462" y="857248"/>
          <a:ext cx="4853352" cy="5133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31208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3151646"/>
              </p:ext>
            </p:extLst>
          </p:nvPr>
        </p:nvGraphicFramePr>
        <p:xfrm>
          <a:off x="3555023" y="1266091"/>
          <a:ext cx="5166945" cy="4141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0900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5"/>
          <p:cNvSpPr>
            <a:spLocks noGrp="1"/>
          </p:cNvSpPr>
          <p:nvPr>
            <p:ph type="title"/>
          </p:nvPr>
        </p:nvSpPr>
        <p:spPr>
          <a:xfrm>
            <a:off x="1507998" y="227457"/>
            <a:ext cx="10474452" cy="160934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Мониторинг качества по </a:t>
            </a:r>
            <a:r>
              <a:rPr lang="ru-RU" sz="5300" dirty="0" smtClean="0"/>
              <a:t>профессиям и специальностям</a:t>
            </a:r>
            <a:endParaRPr lang="ru-RU" sz="5300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254654"/>
              </p:ext>
            </p:extLst>
          </p:nvPr>
        </p:nvGraphicFramePr>
        <p:xfrm>
          <a:off x="1682260" y="1836800"/>
          <a:ext cx="10011509" cy="4669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242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pPr algn="ctr"/>
            <a:r>
              <a:rPr lang="ru-RU" b="1" dirty="0" smtClean="0"/>
              <a:t>Общий мониторинг качества образования</a:t>
            </a:r>
            <a:endParaRPr lang="ru-RU" b="1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987855"/>
              </p:ext>
            </p:extLst>
          </p:nvPr>
        </p:nvGraphicFramePr>
        <p:xfrm>
          <a:off x="2875085" y="2057399"/>
          <a:ext cx="6479930" cy="364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2809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87755" y="0"/>
            <a:ext cx="10058400" cy="1714500"/>
          </a:xfrm>
        </p:spPr>
        <p:txBody>
          <a:bodyPr/>
          <a:lstStyle/>
          <a:p>
            <a:pPr algn="ctr"/>
            <a:r>
              <a:rPr lang="ru-RU" b="1" dirty="0" smtClean="0"/>
              <a:t>Общий мониторинг качества образования по годам</a:t>
            </a:r>
            <a:endParaRPr lang="ru-RU" b="1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609026"/>
              </p:ext>
            </p:extLst>
          </p:nvPr>
        </p:nvGraphicFramePr>
        <p:xfrm>
          <a:off x="1181100" y="1345222"/>
          <a:ext cx="4806462" cy="4879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228216"/>
              </p:ext>
            </p:extLst>
          </p:nvPr>
        </p:nvGraphicFramePr>
        <p:xfrm>
          <a:off x="6477439" y="1345222"/>
          <a:ext cx="5122545" cy="4879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7681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>
            <a:normAutofit/>
          </a:bodyPr>
          <a:lstStyle/>
          <a:p>
            <a:pPr marL="0" lvl="0" indent="450720" algn="just">
              <a:lnSpc>
                <a:spcPct val="100000"/>
              </a:lnSpc>
              <a:spcBef>
                <a:spcPts val="0"/>
              </a:spcBef>
              <a:buSzPct val="10000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Преподавателям продумать систему мероприятий по повторению, изученного в школьном курсе, материалу. С целью повышения мотивации к обучению во всех группах применять систему дополнительных заданий развивающего характера.</a:t>
            </a:r>
          </a:p>
          <a:p>
            <a:pPr marL="0" lvl="0" indent="450720" algn="just" hangingPunct="0">
              <a:lnSpc>
                <a:spcPct val="100000"/>
              </a:lnSpc>
              <a:spcBef>
                <a:spcPts val="0"/>
              </a:spcBef>
              <a:buSzPct val="10000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Преподавателям задействовать консультационные часы, в том числе на повторение изученного в школьном курсе  материала.</a:t>
            </a:r>
          </a:p>
          <a:p>
            <a:pPr marL="0" lvl="0" indent="450720" algn="just" hangingPunct="0">
              <a:lnSpc>
                <a:spcPct val="100000"/>
              </a:lnSpc>
              <a:spcBef>
                <a:spcPts val="0"/>
              </a:spcBef>
              <a:buSzPct val="10000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Преподавателям в часы консультаций при кабинете проводить разъяснение материала в </a:t>
            </a: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мини группах.</a:t>
            </a:r>
            <a:endParaRPr lang="ru-RU" dirty="0">
              <a:solidFill>
                <a:srgbClr val="000000"/>
              </a:solidFill>
              <a:latin typeface="Times New Roman" pitchFamily="18"/>
              <a:ea typeface="Times New Roman" pitchFamily="18"/>
              <a:cs typeface="Times New Roman" pitchFamily="18"/>
            </a:endParaRPr>
          </a:p>
          <a:p>
            <a:pPr marL="0" lvl="0" indent="450720" algn="just" hangingPunct="0">
              <a:lnSpc>
                <a:spcPct val="100000"/>
              </a:lnSpc>
              <a:spcBef>
                <a:spcPts val="0"/>
              </a:spcBef>
              <a:buSzPct val="10000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itchFamily="18"/>
                <a:ea typeface="Tahoma" pitchFamily="2"/>
                <a:cs typeface="Times New Roman" pitchFamily="18"/>
              </a:rPr>
              <a:t>Классным руководителям усилить контроль посещаемости занятий.</a:t>
            </a:r>
          </a:p>
          <a:p>
            <a:pPr marL="0" lvl="0" indent="450720" algn="just" hangingPunct="0">
              <a:lnSpc>
                <a:spcPct val="100000"/>
              </a:lnSpc>
              <a:spcBef>
                <a:spcPts val="0"/>
              </a:spcBef>
              <a:buSzPct val="10000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itchFamily="18"/>
                <a:ea typeface="Tahoma" pitchFamily="2"/>
                <a:cs typeface="Times New Roman" pitchFamily="18"/>
              </a:rPr>
              <a:t>Активизировать работу с преподавателями по своевременному  выявлению проблем в обучении студентов своих групп.</a:t>
            </a:r>
          </a:p>
          <a:p>
            <a:pPr marL="0" lvl="0" indent="450720" algn="just" hangingPunct="0">
              <a:lnSpc>
                <a:spcPct val="100000"/>
              </a:lnSpc>
              <a:spcBef>
                <a:spcPts val="0"/>
              </a:spcBef>
              <a:buSzPct val="10000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itchFamily="18"/>
                <a:ea typeface="Tahoma" pitchFamily="2"/>
                <a:cs typeface="Times New Roman" pitchFamily="18"/>
              </a:rPr>
              <a:t>Своевременно ставить в известность родителей в случае возникновения проблем в обучении их детей</a:t>
            </a:r>
            <a:r>
              <a:rPr lang="ru-RU" dirty="0" smtClean="0">
                <a:solidFill>
                  <a:srgbClr val="000000"/>
                </a:solidFill>
                <a:latin typeface="Times New Roman" pitchFamily="18"/>
                <a:ea typeface="Tahoma" pitchFamily="2"/>
                <a:cs typeface="Times New Roman" pitchFamily="18"/>
              </a:rPr>
              <a:t>.</a:t>
            </a:r>
            <a:endParaRPr lang="ru-RU" dirty="0">
              <a:solidFill>
                <a:srgbClr val="000000"/>
              </a:solidFill>
              <a:latin typeface="Times New Roman" pitchFamily="18"/>
              <a:ea typeface="Tahoma" pitchFamily="2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792049305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500</TotalTime>
  <Words>179</Words>
  <Application>Microsoft Office PowerPoint</Application>
  <PresentationFormat>Широкоэкранный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Franklin Gothic Book</vt:lpstr>
      <vt:lpstr>Liberation Sans</vt:lpstr>
      <vt:lpstr>Tahoma</vt:lpstr>
      <vt:lpstr>Times New Roman</vt:lpstr>
      <vt:lpstr>Wingdings</vt:lpstr>
      <vt:lpstr>Crop</vt:lpstr>
      <vt:lpstr>Мониторинг качества образования  ВХОДНОЙ КОНТРОЛЬ  2025-2026 учебный год </vt:lpstr>
      <vt:lpstr>Цель входного контроля – выявить уровень подготовки первокурсников по общеобразовательным дисциплинам</vt:lpstr>
      <vt:lpstr>Количество участников</vt:lpstr>
      <vt:lpstr>Презентация PowerPoint</vt:lpstr>
      <vt:lpstr>Презентация PowerPoint</vt:lpstr>
      <vt:lpstr>Презентация PowerPoint</vt:lpstr>
      <vt:lpstr>Мониторинг качества по профессиям и специальностям</vt:lpstr>
      <vt:lpstr>Общий мониторинг качества образования</vt:lpstr>
      <vt:lpstr>Общий мониторинг качества образования по годам</vt:lpstr>
      <vt:lpstr> Рекомендации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качества образования  ВХОДНОЙ КОНТРОЛЬ  2025-2026 учебный год</dc:title>
  <dc:creator>Анна</dc:creator>
  <cp:lastModifiedBy>Анна</cp:lastModifiedBy>
  <cp:revision>12</cp:revision>
  <dcterms:created xsi:type="dcterms:W3CDTF">2025-10-27T05:19:00Z</dcterms:created>
  <dcterms:modified xsi:type="dcterms:W3CDTF">2025-10-28T07:22:47Z</dcterms:modified>
</cp:coreProperties>
</file>