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sldIdLst>
    <p:sldId id="289" r:id="rId2"/>
  </p:sldIdLst>
  <p:sldSz cx="9145588" cy="6859588"/>
  <p:notesSz cx="9872663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PT Astra Serif" panose="020A0603040505020204" pitchFamily="18" charset="-52"/>
      <p:regular r:id="rId11"/>
      <p:bold r:id="rId12"/>
      <p:italic r:id="rId13"/>
      <p:boldItalic r:id="rId14"/>
    </p:embeddedFon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Aharoni" panose="02010803020104030203" pitchFamily="2" charset="-79"/>
      <p:bold r:id="rId19"/>
    </p:embeddedFont>
  </p:embeddedFontLst>
  <p:defaultTextStyle>
    <a:defPPr>
      <a:defRPr lang="ru-RU"/>
    </a:defPPr>
    <a:lvl1pPr marL="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743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548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3230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30974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8718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6462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4205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61949" algn="l" defTabSz="5154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9086" autoAdjust="0"/>
  </p:normalViewPr>
  <p:slideViewPr>
    <p:cSldViewPr>
      <p:cViewPr>
        <p:scale>
          <a:sx n="100" d="100"/>
          <a:sy n="100" d="100"/>
        </p:scale>
        <p:origin x="-2322" y="-462"/>
      </p:cViewPr>
      <p:guideLst>
        <p:guide orient="horz" pos="2115"/>
        <p:guide pos="1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4051" y="5053716"/>
            <a:ext cx="5637989" cy="882323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724" y="3133016"/>
            <a:ext cx="7176597" cy="1793582"/>
          </a:xfrm>
          <a:effectLst/>
        </p:spPr>
        <p:txBody>
          <a:bodyPr>
            <a:noAutofit/>
          </a:bodyPr>
          <a:lstStyle>
            <a:lvl1pPr marL="640144" indent="-457246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331" y="731688"/>
            <a:ext cx="6401912" cy="3475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959" y="376605"/>
            <a:ext cx="2057757" cy="52395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691" y="731689"/>
            <a:ext cx="4830126" cy="4895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>
          <a:xfrm>
            <a:off x="188867" y="1642063"/>
            <a:ext cx="3399587" cy="1384995"/>
          </a:xfrm>
        </p:spPr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198" y="731689"/>
            <a:ext cx="6401912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48" y="2173151"/>
            <a:ext cx="5967702" cy="242390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789" y="4608578"/>
            <a:ext cx="5971531" cy="835653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9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2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3198" y="731688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959" y="731689"/>
            <a:ext cx="3347285" cy="3475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648" y="1400651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09" y="731689"/>
            <a:ext cx="3347285" cy="63991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marL="0" lvl="0" indent="0" algn="ctr" defTabSz="914491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2" y="1399356"/>
            <a:ext cx="3347285" cy="2743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241" y="2210312"/>
            <a:ext cx="3636716" cy="1258784"/>
          </a:xfrm>
          <a:effectLst/>
        </p:spPr>
        <p:txBody>
          <a:bodyPr anchor="b">
            <a:noAutofit/>
          </a:bodyPr>
          <a:lstStyle>
            <a:lvl1pPr marL="228623" indent="-228623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313" y="731690"/>
            <a:ext cx="4017783" cy="4895863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952" y="3498612"/>
            <a:ext cx="3389248" cy="2140013"/>
          </a:xfrm>
        </p:spPr>
        <p:txBody>
          <a:bodyPr/>
          <a:lstStyle>
            <a:lvl1pPr marL="0" indent="0">
              <a:buNone/>
              <a:defRPr sz="14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7815"/>
            <a:ext cx="9145588" cy="2991773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5588" cy="386781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925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952" y="1143265"/>
            <a:ext cx="4115515" cy="3128530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46" indent="0">
              <a:buNone/>
              <a:defRPr sz="2800"/>
            </a:lvl2pPr>
            <a:lvl3pPr marL="914491" indent="0">
              <a:buNone/>
              <a:defRPr sz="2400"/>
            </a:lvl3pPr>
            <a:lvl4pPr marL="1371737" indent="0">
              <a:buNone/>
              <a:defRPr sz="2000"/>
            </a:lvl4pPr>
            <a:lvl5pPr marL="1828983" indent="0">
              <a:buNone/>
              <a:defRPr sz="2000"/>
            </a:lvl5pPr>
            <a:lvl6pPr marL="2286229" indent="0">
              <a:buNone/>
              <a:defRPr sz="2000"/>
            </a:lvl6pPr>
            <a:lvl7pPr marL="2743474" indent="0">
              <a:buNone/>
              <a:defRPr sz="2000"/>
            </a:lvl7pPr>
            <a:lvl8pPr marL="3200720" indent="0">
              <a:buNone/>
              <a:defRPr sz="2000"/>
            </a:lvl8pPr>
            <a:lvl9pPr marL="3657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039" y="1010720"/>
            <a:ext cx="3694756" cy="2163521"/>
          </a:xfrm>
        </p:spPr>
        <p:txBody>
          <a:bodyPr anchor="b"/>
          <a:lstStyle>
            <a:lvl1pPr marL="182898" indent="-182898">
              <a:buFont typeface="Georgia" pitchFamily="18" charset="0"/>
              <a:buChar char="*"/>
              <a:defRPr sz="1600"/>
            </a:lvl1pPr>
            <a:lvl2pPr marL="457246" indent="0">
              <a:buNone/>
              <a:defRPr sz="1200"/>
            </a:lvl2pPr>
            <a:lvl3pPr marL="914491" indent="0">
              <a:buNone/>
              <a:defRPr sz="1000"/>
            </a:lvl3pPr>
            <a:lvl4pPr marL="1371737" indent="0">
              <a:buNone/>
              <a:defRPr sz="900"/>
            </a:lvl4pPr>
            <a:lvl5pPr marL="1828983" indent="0">
              <a:buNone/>
              <a:defRPr sz="900"/>
            </a:lvl5pPr>
            <a:lvl6pPr marL="2286229" indent="0">
              <a:buNone/>
              <a:defRPr sz="900"/>
            </a:lvl6pPr>
            <a:lvl7pPr marL="2743474" indent="0">
              <a:buNone/>
              <a:defRPr sz="900"/>
            </a:lvl7pPr>
            <a:lvl8pPr marL="3200720" indent="0">
              <a:buNone/>
              <a:defRPr sz="900"/>
            </a:lvl8pPr>
            <a:lvl9pPr marL="365796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94" y="4465455"/>
            <a:ext cx="6384647" cy="1143265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6582"/>
            <a:ext cx="9145588" cy="17530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5588" cy="510658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9177"/>
            <a:ext cx="9145588" cy="228652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571"/>
            <a:ext cx="9145588" cy="510658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601" y="4373180"/>
            <a:ext cx="6513642" cy="1143265"/>
          </a:xfrm>
          <a:prstGeom prst="rect">
            <a:avLst/>
          </a:prstGeom>
          <a:effectLst/>
        </p:spPr>
        <p:txBody>
          <a:bodyPr vert="horz" lIns="91449" tIns="45725" rIns="91449" bIns="45725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198" y="732429"/>
            <a:ext cx="6401912" cy="3475525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3272" y="6173629"/>
            <a:ext cx="2515037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79" y="6173629"/>
            <a:ext cx="3353383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661" y="6173629"/>
            <a:ext cx="1829118" cy="365210"/>
          </a:xfrm>
          <a:prstGeom prst="rect">
            <a:avLst/>
          </a:prstGeom>
        </p:spPr>
        <p:txBody>
          <a:bodyPr vert="horz" lIns="91449" tIns="45725" rIns="91449" bIns="45725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marL="320072" indent="-320072" algn="r" defTabSz="91449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23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95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3042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390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2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74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6157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229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8011" indent="-182898" algn="l" defTabSz="914491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83" y="5077983"/>
            <a:ext cx="1304687" cy="86979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96487"/>
              </p:ext>
            </p:extLst>
          </p:nvPr>
        </p:nvGraphicFramePr>
        <p:xfrm>
          <a:off x="4737893" y="4244667"/>
          <a:ext cx="4306441" cy="170540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06441"/>
              </a:tblGrid>
              <a:tr h="196647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100" kern="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ОБЯЗАТЕЛЬСТВА ГРАЖДАНИНА </a:t>
                      </a:r>
                      <a:r>
                        <a:rPr lang="ru-RU" sz="1100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:</a:t>
                      </a:r>
                      <a:endParaRPr lang="ru-RU" sz="11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2439"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Регистрация в качестве индивидуального предпринимателя или налогоплательщика налога на профессиональный доход (в случае отсутствия такой регистрации на дату заключения социального контракта);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Повышение денежного дохода гражданина (членов семьи гражданина) по истечении срока действия социального контракта в соответствии с прогнозными значениями этих доходов, предусмотренными бизнес-планом</a:t>
                      </a:r>
                    </a:p>
                    <a:p>
                      <a:pPr marL="113665" marR="111125" algn="just">
                        <a:spcAft>
                          <a:spcPts val="0"/>
                        </a:spcAft>
                      </a:pPr>
                      <a:r>
                        <a:rPr lang="ru-RU" sz="1100" spc="-5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48935" y="3107646"/>
            <a:ext cx="44603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ü"/>
            </a:pP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Граждане Российской Федерации, проживающие на территории Ульяновской области, величина среднедушевого дохода членов семей которых (совокупного дохода в случае одинокого проживания граждан) по независящим от них причинам, не превышает величину прожиточного минимума на душу населения.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</a:t>
            </a:r>
            <a:r>
              <a:rPr lang="ru-RU" sz="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пециальной военной операции, без оценки среднедушевого дохода семьи (дохода одиноко проживающего гражданина). </a:t>
            </a: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Граждане</a:t>
            </a:r>
            <a:r>
              <a:rPr lang="ru-RU" sz="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прошедшие тестирование для определения уровня предпринимательских компетенций на цифровой платформе (https://www.мсп.рф) в информационно-телекоммуникационной сети «Интернет». </a:t>
            </a:r>
            <a:endParaRPr lang="ru-RU" sz="9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 algn="just">
              <a:buFont typeface="Wingdings" pitchFamily="2" charset="2"/>
              <a:buChar char="ü"/>
            </a:pP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Расчет </a:t>
            </a:r>
            <a:r>
              <a:rPr lang="ru-RU" sz="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среднедушевого дохода семьи и дохода одиноко проживающего гражданина производится исходя из суммы доходов членов семьи или одиноко проживающего гражданина за 3 последних календарных месяца, предшествующих одному календарному месяцу перед месяцем подачи </a:t>
            </a: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заявления.</a:t>
            </a:r>
          </a:p>
          <a:p>
            <a:pPr algn="just"/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</a:t>
            </a:r>
            <a:r>
              <a:rPr lang="ru-RU" sz="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величины прожиточного минимума на душу населения в </a:t>
            </a: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2026г</a:t>
            </a:r>
            <a:r>
              <a:rPr lang="ru-RU" sz="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 составляет </a:t>
            </a:r>
            <a:r>
              <a:rPr lang="ru-RU" sz="9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16 856  </a:t>
            </a:r>
            <a:r>
              <a:rPr lang="ru-RU" sz="9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37" y="167556"/>
            <a:ext cx="608388" cy="5796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20" y="269939"/>
            <a:ext cx="447736" cy="508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" y="208896"/>
            <a:ext cx="591785" cy="5917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2981272" y="269939"/>
            <a:ext cx="542786" cy="548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2" y="99024"/>
            <a:ext cx="537644" cy="714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93" y="222664"/>
            <a:ext cx="608388" cy="5796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26" y="325047"/>
            <a:ext cx="447736" cy="50858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45" y="264004"/>
            <a:ext cx="591785" cy="5917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7438"/>
          <a:stretch/>
        </p:blipFill>
        <p:spPr>
          <a:xfrm>
            <a:off x="7563603" y="325047"/>
            <a:ext cx="542786" cy="5488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96" y="167555"/>
            <a:ext cx="530530" cy="70484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72393" y="5813635"/>
            <a:ext cx="2880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-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единовременно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или по частям, в зависимости от этапа исполнения программы социальной адаптации и сметы расходов, указанной в бизнес-плане.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28806" y="6380410"/>
            <a:ext cx="31238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*Обучение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(повышение квалификации или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переквалификация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до </a:t>
            </a:r>
            <a:r>
              <a:rPr lang="ru-RU" sz="11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30 000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2292" y="5589044"/>
            <a:ext cx="4341264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 ПРЕДОСТАВЛЯЕМОЙ ПОМОЩИ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2864" y="5730616"/>
            <a:ext cx="1630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350 000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r>
              <a:rPr lang="ru-RU" sz="20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934" y="2853730"/>
            <a:ext cx="4378663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КТО МОЖЕТ ПОЛУЧИТЬ СОЦКОНТРАКТ?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44419"/>
              </p:ext>
            </p:extLst>
          </p:nvPr>
        </p:nvGraphicFramePr>
        <p:xfrm>
          <a:off x="128807" y="1684240"/>
          <a:ext cx="4440462" cy="14111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440462"/>
              </a:tblGrid>
              <a:tr h="70250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100" b="1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haroni" panose="02010803020104030203" pitchFamily="2" charset="-79"/>
                        </a:rPr>
                        <a:t>СОЦИАЛЬНЫЙ КОНТРАКТ –</a:t>
                      </a:r>
                    </a:p>
                    <a:p>
                      <a:pPr marL="0" marR="0" lvl="0" indent="0" algn="l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27680" algn="l"/>
                          <a:tab pos="6553835" algn="l"/>
                        </a:tabLst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это соглашение, которое заключается между малоимущей семьей или одиноко проживающим гражданином и органами социальной защиты населения. </a:t>
                      </a:r>
                    </a:p>
                  </a:txBody>
                  <a:tcPr marL="44752" marR="44752" marT="0" marB="0" anchor="ctr"/>
                </a:tc>
              </a:tr>
              <a:tr h="593939">
                <a:tc>
                  <a:txBody>
                    <a:bodyPr/>
                    <a:lstStyle/>
                    <a:p>
                      <a:pPr marL="0" marR="109220" lvl="0" indent="0" algn="just" defTabSz="9144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3415" algn="l"/>
                          <a:tab pos="6553835" algn="l"/>
                        </a:tabLst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Согласно условиям соглашения, государство безвозмездно предоставляет денежные средства, а граждане берут на себя обязательства улучшить материальное благополучие своей семьи и выполнить все мероприятия программы социальной адаптации. </a:t>
                      </a:r>
                    </a:p>
                    <a:p>
                      <a:pPr marL="342900" marR="109220" lvl="0" indent="-342900" algn="just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653415" algn="l"/>
                          <a:tab pos="6553835" algn="l"/>
                        </a:tabLst>
                      </a:pPr>
                      <a:endParaRPr lang="ru-RU" sz="1050" b="1" i="1" kern="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44752" marR="44752" marT="0" marB="0"/>
                </a:tc>
              </a:tr>
            </a:tbl>
          </a:graphicData>
        </a:graphic>
      </p:graphicFrame>
      <p:sp>
        <p:nvSpPr>
          <p:cNvPr id="38" name="object 3"/>
          <p:cNvSpPr txBox="1"/>
          <p:nvPr/>
        </p:nvSpPr>
        <p:spPr>
          <a:xfrm>
            <a:off x="42151" y="802266"/>
            <a:ext cx="4374918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осуществление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ИНДИВИДУАЛЬНОЙ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ПРЕДПРИНИМАТЕЛЬСКОЙ 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haroni" panose="02010803020104030203" pitchFamily="2" charset="-79"/>
            </a:endParaRPr>
          </a:p>
        </p:txBody>
      </p:sp>
      <p:sp>
        <p:nvSpPr>
          <p:cNvPr id="3" name="AutoShape 2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Изображения Carpentry Workshop | Бесплатные векторы, стоковые фото и PS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14" y="5964286"/>
            <a:ext cx="550425" cy="790555"/>
          </a:xfrm>
          <a:prstGeom prst="rect">
            <a:avLst/>
          </a:prstGeom>
        </p:spPr>
      </p:pic>
      <p:sp>
        <p:nvSpPr>
          <p:cNvPr id="42" name="object 3"/>
          <p:cNvSpPr txBox="1"/>
          <p:nvPr/>
        </p:nvSpPr>
        <p:spPr>
          <a:xfrm>
            <a:off x="4797863" y="895705"/>
            <a:ext cx="4374918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СОЦИАЛЬНЫЙ КОНТРАКТ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осуществление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ИНДИВИДУАЛЬНОЙ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haroni" panose="02010803020104030203" pitchFamily="2" charset="-79"/>
              </a:rPr>
              <a:t>ПРЕДПРИНИМАТЕЛЬСКОЙ 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haroni" panose="02010803020104030203" pitchFamily="2" charset="-79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34645" y="5798507"/>
            <a:ext cx="4201872" cy="1015663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консультацией по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заключению </a:t>
            </a:r>
            <a:r>
              <a:rPr lang="ru-RU" b="1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соцконтракта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можно </a:t>
            </a:r>
            <a:r>
              <a:rPr 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обратиться: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учреждения социальной защиты по месту жительства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центр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приёма документов (г. Ульяновск ул. Карла Маркса д.19), 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также по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телефонам :+7(8422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) 416692 (доб. 9690, 9691, 9692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),</a:t>
            </a:r>
          </a:p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+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7(8422) 44-96-84 (доб.9571, 9560, 9561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).  Подробная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информация об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         условиях, формах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документах на сайте: СоцГарантия73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74406"/>
              </p:ext>
            </p:extLst>
          </p:nvPr>
        </p:nvGraphicFramePr>
        <p:xfrm>
          <a:off x="4713812" y="1845915"/>
          <a:ext cx="4306441" cy="237596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306441"/>
              </a:tblGrid>
              <a:tr h="196647">
                <a:tc>
                  <a:txBody>
                    <a:bodyPr/>
                    <a:lstStyle/>
                    <a:p>
                      <a:pPr marL="112395" algn="l">
                        <a:spcAft>
                          <a:spcPts val="0"/>
                        </a:spcAft>
                        <a:tabLst>
                          <a:tab pos="3027680" algn="l"/>
                          <a:tab pos="6553835" algn="l"/>
                        </a:tabLst>
                      </a:pPr>
                      <a:r>
                        <a:rPr lang="ru-RU" sz="1100" kern="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На что могут быть потрачены средства?</a:t>
                      </a:r>
                      <a:endParaRPr lang="ru-RU" sz="1100" b="1" kern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2439">
                <a:tc>
                  <a:txBody>
                    <a:bodyPr/>
                    <a:lstStyle/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10% от запрашиваемой суммы на получение разрешительной документации, приобретение программного обеспечения  и/или лицензии;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До 15% от запрашиваемой суммы на аренду помещения и/или оплату ЖКУ; </a:t>
                      </a:r>
                      <a:endParaRPr lang="ru-RU" sz="1100" spc="-5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"/>
                        </a:rPr>
                        <a:t>До 5% от запрашиваемой суммы на размещение и продвижение продукции на торговых площадках (сайтах), функционирующих в информационно-телекоммуникационной сети «Интернет», а также в сервисах размещения объявлений и социальных сетях;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1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Calibri"/>
                        </a:rPr>
                        <a:t>На приобретение основных средств и материально-производственных запасов, необходимых для осуществления предпринимательской деятельности.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Calibri"/>
                      </a:endParaRPr>
                    </a:p>
                  </a:txBody>
                  <a:tcPr marL="44752" marR="4475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4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0" advClick="0" advTm="11000"/>
    </mc:Choice>
    <mc:Fallback xmlns="">
      <p:transition spd="slow" advClick="0" advTm="11000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2334</TotalTime>
  <Words>446</Words>
  <Application>Microsoft Office PowerPoint</Application>
  <PresentationFormat>Произвольный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Georgia</vt:lpstr>
      <vt:lpstr>Wingdings</vt:lpstr>
      <vt:lpstr>PT Astra Serif</vt:lpstr>
      <vt:lpstr>Trebuchet MS</vt:lpstr>
      <vt:lpstr>Aharoni</vt:lpstr>
      <vt:lpstr>Times New Roman</vt:lpstr>
      <vt:lpstr>Воздушный поток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Малашина Кристина Алексеевна</cp:lastModifiedBy>
  <cp:revision>165</cp:revision>
  <cp:lastPrinted>2026-01-22T05:40:08Z</cp:lastPrinted>
  <dcterms:created xsi:type="dcterms:W3CDTF">2021-03-23T07:29:09Z</dcterms:created>
  <dcterms:modified xsi:type="dcterms:W3CDTF">2026-02-10T07:23:48Z</dcterms:modified>
</cp:coreProperties>
</file>