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2" r:id="rId1"/>
  </p:sldMasterIdLst>
  <p:sldIdLst>
    <p:sldId id="284" r:id="rId2"/>
  </p:sldIdLst>
  <p:sldSz cx="9145588" cy="6859588"/>
  <p:notesSz cx="9872663" cy="6858000"/>
  <p:embeddedFontLst>
    <p:embeddedFont>
      <p:font typeface="PT Astra Serif" pitchFamily="18" charset="-52"/>
      <p:regular r:id="rId3"/>
      <p:bold r:id="rId4"/>
      <p:italic r:id="rId5"/>
      <p:boldItalic r:id="rId6"/>
    </p:embeddedFont>
    <p:embeddedFont>
      <p:font typeface="Aharoni" pitchFamily="2" charset="-79"/>
      <p:bold r:id="rId7"/>
    </p:embeddedFont>
    <p:embeddedFont>
      <p:font typeface="Calibri" pitchFamily="34" charset="0"/>
      <p:regular r:id="rId8"/>
      <p:bold r:id="rId9"/>
      <p:italic r:id="rId10"/>
      <p:boldItalic r:id="rId11"/>
    </p:embeddedFont>
    <p:embeddedFont>
      <p:font typeface="Trebuchet MS" pitchFamily="34" charset="0"/>
      <p:regular r:id="rId12"/>
      <p:bold r:id="rId13"/>
      <p:italic r:id="rId14"/>
      <p:boldItalic r:id="rId15"/>
    </p:embeddedFont>
    <p:embeddedFont>
      <p:font typeface="Georgia" pitchFamily="18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51548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57743" algn="l" defTabSz="51548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15488" algn="l" defTabSz="51548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73230" algn="l" defTabSz="51548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030974" algn="l" defTabSz="51548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288718" algn="l" defTabSz="51548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546462" algn="l" defTabSz="51548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1804205" algn="l" defTabSz="51548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061949" algn="l" defTabSz="51548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52" autoAdjust="0"/>
    <p:restoredTop sz="99086" autoAdjust="0"/>
  </p:normalViewPr>
  <p:slideViewPr>
    <p:cSldViewPr>
      <p:cViewPr>
        <p:scale>
          <a:sx n="84" d="100"/>
          <a:sy n="84" d="100"/>
        </p:scale>
        <p:origin x="-2688" y="-714"/>
      </p:cViewPr>
      <p:guideLst>
        <p:guide orient="horz" pos="2115"/>
        <p:guide pos="12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font" Target="fonts/font16.fntdata"/><Relationship Id="rId3" Type="http://schemas.openxmlformats.org/officeDocument/2006/relationships/font" Target="fonts/font1.fntdata"/><Relationship Id="rId21" Type="http://schemas.openxmlformats.org/officeDocument/2006/relationships/viewProps" Target="viewProps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23" Type="http://schemas.openxmlformats.org/officeDocument/2006/relationships/tableStyles" Target="tableStyles.xml"/><Relationship Id="rId10" Type="http://schemas.openxmlformats.org/officeDocument/2006/relationships/font" Target="fonts/font8.fntdata"/><Relationship Id="rId19" Type="http://schemas.openxmlformats.org/officeDocument/2006/relationships/font" Target="fonts/font17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7815"/>
            <a:ext cx="9145588" cy="2991773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5588" cy="386781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925"/>
            <a:ext cx="9145588" cy="228652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571"/>
            <a:ext cx="9145588" cy="510658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4051" y="5053716"/>
            <a:ext cx="5637989" cy="882323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724" y="3133016"/>
            <a:ext cx="7176597" cy="1793582"/>
          </a:xfrm>
          <a:effectLst/>
        </p:spPr>
        <p:txBody>
          <a:bodyPr>
            <a:noAutofit/>
          </a:bodyPr>
          <a:lstStyle>
            <a:lvl1pPr marL="640144" indent="-457246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331" y="731688"/>
            <a:ext cx="6401912" cy="3475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959" y="376605"/>
            <a:ext cx="2057757" cy="52395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691" y="731689"/>
            <a:ext cx="4830126" cy="48958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>
          <a:xfrm>
            <a:off x="188867" y="1642063"/>
            <a:ext cx="3399587" cy="1384995"/>
          </a:xfrm>
        </p:spPr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2/3/2026</a:t>
            </a:fld>
            <a:endParaRPr lang="en-US" dirty="0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0" advClick="0" advTm="11000"/>
    </mc:Choice>
    <mc:Fallback xmlns="">
      <p:transition spd="slow" advClick="0" advTm="1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198" y="731689"/>
            <a:ext cx="6401912" cy="3475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7815"/>
            <a:ext cx="9145588" cy="2991773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5588" cy="386781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925"/>
            <a:ext cx="9145588" cy="228652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571"/>
            <a:ext cx="9145588" cy="510658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548" y="2173151"/>
            <a:ext cx="5967702" cy="2423907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789" y="4608578"/>
            <a:ext cx="5971531" cy="835653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7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9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2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4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7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3198" y="731688"/>
            <a:ext cx="3347285" cy="3475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959" y="731689"/>
            <a:ext cx="3347285" cy="3475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199" y="731689"/>
            <a:ext cx="3347285" cy="639910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648" y="1400651"/>
            <a:ext cx="3347285" cy="274383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109" y="731689"/>
            <a:ext cx="3347285" cy="639910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marL="0" lvl="0" indent="0" algn="ctr" defTabSz="914491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832" y="1399356"/>
            <a:ext cx="3347285" cy="274383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241" y="2210312"/>
            <a:ext cx="3636716" cy="1258784"/>
          </a:xfrm>
          <a:effectLst/>
        </p:spPr>
        <p:txBody>
          <a:bodyPr anchor="b">
            <a:noAutofit/>
          </a:bodyPr>
          <a:lstStyle>
            <a:lvl1pPr marL="228623" indent="-228623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4313" y="731690"/>
            <a:ext cx="4017783" cy="4895863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952" y="3498612"/>
            <a:ext cx="3389248" cy="2140013"/>
          </a:xfrm>
        </p:spPr>
        <p:txBody>
          <a:bodyPr/>
          <a:lstStyle>
            <a:lvl1pPr marL="0" indent="0">
              <a:buNone/>
              <a:defRPr sz="1400"/>
            </a:lvl1pPr>
            <a:lvl2pPr marL="457246" indent="0">
              <a:buNone/>
              <a:defRPr sz="1200"/>
            </a:lvl2pPr>
            <a:lvl3pPr marL="914491" indent="0">
              <a:buNone/>
              <a:defRPr sz="1000"/>
            </a:lvl3pPr>
            <a:lvl4pPr marL="1371737" indent="0">
              <a:buNone/>
              <a:defRPr sz="900"/>
            </a:lvl4pPr>
            <a:lvl5pPr marL="1828983" indent="0">
              <a:buNone/>
              <a:defRPr sz="900"/>
            </a:lvl5pPr>
            <a:lvl6pPr marL="2286229" indent="0">
              <a:buNone/>
              <a:defRPr sz="900"/>
            </a:lvl6pPr>
            <a:lvl7pPr marL="2743474" indent="0">
              <a:buNone/>
              <a:defRPr sz="900"/>
            </a:lvl7pPr>
            <a:lvl8pPr marL="3200720" indent="0">
              <a:buNone/>
              <a:defRPr sz="900"/>
            </a:lvl8pPr>
            <a:lvl9pPr marL="365796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7815"/>
            <a:ext cx="9145588" cy="2991773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5588" cy="386781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925"/>
            <a:ext cx="9145588" cy="228652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571"/>
            <a:ext cx="9145588" cy="510658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952" y="1143265"/>
            <a:ext cx="4115515" cy="3128530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46" indent="0">
              <a:buNone/>
              <a:defRPr sz="2800"/>
            </a:lvl2pPr>
            <a:lvl3pPr marL="914491" indent="0">
              <a:buNone/>
              <a:defRPr sz="2400"/>
            </a:lvl3pPr>
            <a:lvl4pPr marL="1371737" indent="0">
              <a:buNone/>
              <a:defRPr sz="2000"/>
            </a:lvl4pPr>
            <a:lvl5pPr marL="1828983" indent="0">
              <a:buNone/>
              <a:defRPr sz="2000"/>
            </a:lvl5pPr>
            <a:lvl6pPr marL="2286229" indent="0">
              <a:buNone/>
              <a:defRPr sz="2000"/>
            </a:lvl6pPr>
            <a:lvl7pPr marL="2743474" indent="0">
              <a:buNone/>
              <a:defRPr sz="2000"/>
            </a:lvl7pPr>
            <a:lvl8pPr marL="3200720" indent="0">
              <a:buNone/>
              <a:defRPr sz="2000"/>
            </a:lvl8pPr>
            <a:lvl9pPr marL="3657966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039" y="1010720"/>
            <a:ext cx="3694756" cy="2163521"/>
          </a:xfrm>
        </p:spPr>
        <p:txBody>
          <a:bodyPr anchor="b"/>
          <a:lstStyle>
            <a:lvl1pPr marL="182898" indent="-182898">
              <a:buFont typeface="Georgia" pitchFamily="18" charset="0"/>
              <a:buChar char="*"/>
              <a:defRPr sz="1600"/>
            </a:lvl1pPr>
            <a:lvl2pPr marL="457246" indent="0">
              <a:buNone/>
              <a:defRPr sz="1200"/>
            </a:lvl2pPr>
            <a:lvl3pPr marL="914491" indent="0">
              <a:buNone/>
              <a:defRPr sz="1000"/>
            </a:lvl3pPr>
            <a:lvl4pPr marL="1371737" indent="0">
              <a:buNone/>
              <a:defRPr sz="900"/>
            </a:lvl4pPr>
            <a:lvl5pPr marL="1828983" indent="0">
              <a:buNone/>
              <a:defRPr sz="900"/>
            </a:lvl5pPr>
            <a:lvl6pPr marL="2286229" indent="0">
              <a:buNone/>
              <a:defRPr sz="900"/>
            </a:lvl6pPr>
            <a:lvl7pPr marL="2743474" indent="0">
              <a:buNone/>
              <a:defRPr sz="900"/>
            </a:lvl7pPr>
            <a:lvl8pPr marL="3200720" indent="0">
              <a:buNone/>
              <a:defRPr sz="900"/>
            </a:lvl8pPr>
            <a:lvl9pPr marL="365796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94" y="4465455"/>
            <a:ext cx="6384647" cy="1143265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6582"/>
            <a:ext cx="9145588" cy="1753006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5588" cy="510658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9177"/>
            <a:ext cx="9145588" cy="228652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571"/>
            <a:ext cx="9145588" cy="510658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601" y="4373180"/>
            <a:ext cx="6513642" cy="1143265"/>
          </a:xfrm>
          <a:prstGeom prst="rect">
            <a:avLst/>
          </a:prstGeom>
          <a:effectLst/>
        </p:spPr>
        <p:txBody>
          <a:bodyPr vert="horz" lIns="91449" tIns="45725" rIns="91449" bIns="45725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198" y="732429"/>
            <a:ext cx="6401912" cy="3475525"/>
          </a:xfrm>
          <a:prstGeom prst="rect">
            <a:avLst/>
          </a:prstGeom>
        </p:spPr>
        <p:txBody>
          <a:bodyPr vert="horz" lIns="91449" tIns="45725" rIns="91449" bIns="4572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3272" y="6173629"/>
            <a:ext cx="2515037" cy="365210"/>
          </a:xfrm>
          <a:prstGeom prst="rect">
            <a:avLst/>
          </a:prstGeom>
        </p:spPr>
        <p:txBody>
          <a:bodyPr vert="horz" lIns="91449" tIns="45725" rIns="91449" bIns="45725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79" y="6173629"/>
            <a:ext cx="3353383" cy="365210"/>
          </a:xfrm>
          <a:prstGeom prst="rect">
            <a:avLst/>
          </a:prstGeom>
        </p:spPr>
        <p:txBody>
          <a:bodyPr vert="horz" lIns="91449" tIns="45725" rIns="91449" bIns="45725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661" y="6173629"/>
            <a:ext cx="1829118" cy="365210"/>
          </a:xfrm>
          <a:prstGeom prst="rect">
            <a:avLst/>
          </a:prstGeom>
        </p:spPr>
        <p:txBody>
          <a:bodyPr vert="horz" lIns="91449" tIns="45725" rIns="91449" bIns="45725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iming>
    <p:tnLst>
      <p:par>
        <p:cTn id="1" dur="indefinite" restart="never" nodeType="tmRoot"/>
      </p:par>
    </p:tnLst>
  </p:timing>
  <p:txStyles>
    <p:titleStyle>
      <a:lvl1pPr marL="320072" indent="-320072" algn="r" defTabSz="914491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23" indent="-182898" algn="l" defTabSz="914491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95" indent="-182898" algn="l" defTabSz="914491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3042" indent="-182898" algn="l" defTabSz="914491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390" indent="-182898" algn="l" defTabSz="914491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27" indent="-182898" algn="l" defTabSz="914491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74" indent="-182898" algn="l" defTabSz="914491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6157" indent="-182898" algn="l" defTabSz="914491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229" indent="-182898" algn="l" defTabSz="914491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8011" indent="-182898" algn="l" defTabSz="914491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9.jpeg"/><Relationship Id="rId17" Type="http://schemas.openxmlformats.org/officeDocument/2006/relationships/image" Target="../media/image12.png"/><Relationship Id="rId2" Type="http://schemas.openxmlformats.org/officeDocument/2006/relationships/image" Target="../media/image1.jpeg"/><Relationship Id="rId16" Type="http://schemas.microsoft.com/office/2007/relationships/hdphoto" Target="../media/hdphoto4.wd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11" Type="http://schemas.microsoft.com/office/2007/relationships/hdphoto" Target="../media/hdphoto2.wdp"/><Relationship Id="rId5" Type="http://schemas.openxmlformats.org/officeDocument/2006/relationships/image" Target="../media/image4.jpe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85431" y="2786946"/>
            <a:ext cx="44672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       Граждане 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Российской Федерации, проживающие на территории Ульяновской области, величина среднедушевого дохода членов семей которых (совокупного дохода в случае одинокого проживания граждан) по независящим от них причинам, не превышает величину прожиточного минимума на душу населения</a:t>
            </a:r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</a:p>
          <a:p>
            <a:pPr lvl="0" algn="just"/>
            <a:r>
              <a:rPr lang="ru-RU" b="1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      Размер </a:t>
            </a:r>
            <a:r>
              <a:rPr lang="ru-RU" b="1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величины прожиточного минимума на душу населения в 2026г. составляет </a:t>
            </a:r>
            <a:r>
              <a:rPr lang="ru-RU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16856₽.</a:t>
            </a:r>
          </a:p>
          <a:p>
            <a:pPr algn="just"/>
            <a:endParaRPr lang="ru-RU" b="1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/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        Расчёт 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среднедушевого дохода семьи и дохода одиноко проживающего гражданина производится исходя из суммы доходов членов семьи или одиноко проживающего гражданина за 3 последних календарных месяца, предшествующих одному календарному месяцу перед месяцем подачи заявления</a:t>
            </a:r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</a:p>
          <a:p>
            <a:pPr algn="just"/>
            <a:endParaRPr lang="ru-RU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20" name="Рисунок 19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018" y="6261380"/>
            <a:ext cx="780514" cy="407755"/>
          </a:xfrm>
          <a:prstGeom prst="rect">
            <a:avLst/>
          </a:prstGeom>
        </p:spPr>
      </p:pic>
      <p:sp>
        <p:nvSpPr>
          <p:cNvPr id="21" name="object 3"/>
          <p:cNvSpPr txBox="1"/>
          <p:nvPr/>
        </p:nvSpPr>
        <p:spPr>
          <a:xfrm>
            <a:off x="136823" y="892654"/>
            <a:ext cx="4374918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СОЦИАЛЬНЫЙ КОНТРАКТ ПОИСК  РАБОТЫ: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2" name="object 3"/>
          <p:cNvSpPr txBox="1"/>
          <p:nvPr/>
        </p:nvSpPr>
        <p:spPr>
          <a:xfrm>
            <a:off x="4702333" y="892654"/>
            <a:ext cx="4374918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СОЦИАЛЬНЫЙ КОНТРАКТ ПОИСК  РАБОТЫ: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645723"/>
              </p:ext>
            </p:extLst>
          </p:nvPr>
        </p:nvGraphicFramePr>
        <p:xfrm>
          <a:off x="4785528" y="2264658"/>
          <a:ext cx="4360060" cy="308909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360060"/>
              </a:tblGrid>
              <a:tr h="387264">
                <a:tc>
                  <a:txBody>
                    <a:bodyPr/>
                    <a:lstStyle/>
                    <a:p>
                      <a:pPr marL="112395" algn="l">
                        <a:spcAft>
                          <a:spcPts val="0"/>
                        </a:spcAft>
                        <a:tabLst>
                          <a:tab pos="3027680" algn="l"/>
                          <a:tab pos="6553835" algn="l"/>
                        </a:tabLst>
                      </a:pPr>
                      <a:r>
                        <a:rPr lang="ru-RU" sz="1800" b="1" kern="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ОБЯЗАТЕЛЬСТВА ГРАЖДАНИНА </a:t>
                      </a:r>
                      <a:r>
                        <a:rPr lang="ru-RU" sz="1800" b="1" kern="0" dirty="0" smtClean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:</a:t>
                      </a:r>
                      <a:endParaRPr lang="ru-RU" sz="1800" b="1" kern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Calibri"/>
                      </a:endParaRPr>
                    </a:p>
                  </a:txBody>
                  <a:tcPr marL="44752" marR="44752" marT="0" marB="0" anchor="ctr"/>
                </a:tc>
              </a:tr>
              <a:tr h="2701827">
                <a:tc>
                  <a:txBody>
                    <a:bodyPr/>
                    <a:lstStyle/>
                    <a:p>
                      <a:pPr marL="342900" marR="109220" lvl="0" indent="-342900" algn="just"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653415" algn="l"/>
                          <a:tab pos="6553835" algn="l"/>
                        </a:tabLst>
                      </a:pPr>
                      <a:r>
                        <a:rPr lang="ru-RU" sz="1200" b="1" kern="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Регистрация в органах занятости населения в качестве безработного или ищущего работу (зарегистрироваться на единой цифровой платформе «Работа в России» www.trudvsem.ru);</a:t>
                      </a:r>
                    </a:p>
                    <a:p>
                      <a:pPr marL="342900" marR="109220" lvl="0" indent="-342900" algn="just"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653415" algn="l"/>
                          <a:tab pos="6553835" algn="l"/>
                        </a:tabLst>
                      </a:pPr>
                      <a:r>
                        <a:rPr lang="ru-RU" sz="1200" b="1" kern="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Осуществление поиска работы с последующим заключением трудового договора в период действия социального контракта;</a:t>
                      </a:r>
                    </a:p>
                    <a:p>
                      <a:pPr marL="342900" marR="109220" lvl="0" indent="-342900" algn="just"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653415" algn="l"/>
                          <a:tab pos="6553835" algn="l"/>
                        </a:tabLst>
                      </a:pPr>
                      <a:r>
                        <a:rPr lang="ru-RU" sz="1200" b="1" kern="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Повышение денежного дохода гражданина (семьи гражданина)  по истечении срока действия контракта;</a:t>
                      </a:r>
                    </a:p>
                    <a:p>
                      <a:pPr marL="342900" marR="109220" lvl="0" indent="-342900" algn="just"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653415" algn="l"/>
                          <a:tab pos="6553835" algn="l"/>
                        </a:tabLst>
                      </a:pPr>
                      <a:r>
                        <a:rPr lang="ru-RU" sz="1200" b="1" kern="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Осуществление</a:t>
                      </a:r>
                      <a:r>
                        <a:rPr lang="ru-RU" sz="1200" b="1" kern="0" baseline="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трудовой деятельности не менее чем в течение 12 месяцев после завершения срока действия социального контракта</a:t>
                      </a:r>
                      <a:endParaRPr lang="ru-RU" sz="1200" b="1" kern="0" dirty="0" smtClean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44752" marR="44752" marT="0" marB="0"/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4874999" y="5553016"/>
            <a:ext cx="4201872" cy="1015663"/>
          </a:xfrm>
          <a:prstGeom prst="rect">
            <a:avLst/>
          </a:prstGeom>
          <a:ln w="9525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За 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консультацией по заключению </a:t>
            </a:r>
            <a:r>
              <a:rPr lang="ru-RU" b="1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соцконтракта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можно </a:t>
            </a:r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обратиться: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 учреждения социальной защиты по месту жительства </a:t>
            </a:r>
            <a:endParaRPr lang="ru-RU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Единый центр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приёма документов (г. Ульяновск ул. Карла Маркса д.19), а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также по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телефонам :+7(8422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) 416692 (доб. 9690, 9691, 9692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),</a:t>
            </a:r>
          </a:p>
          <a:p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    +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7(8422) 44-96-84 (доб.9571, 9560, 9561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).  Подробная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информация об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         условиях, формах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,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документах на сайте:  СоцГарантия73 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6519" y="5246475"/>
            <a:ext cx="44793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Предоставляется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первый месяц с даты заключения социального контракта и в течение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трёх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месяцев с момента подтверждения факта трудоустройства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заявителя (не более 4-х выплат).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6531" y="6157550"/>
            <a:ext cx="375618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*Обучение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(повышение квалификации или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переквалификация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)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 до </a:t>
            </a:r>
            <a:r>
              <a:rPr lang="ru-RU" sz="11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30 000 </a:t>
            </a:r>
            <a:r>
              <a:rPr lang="ru-RU" sz="1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₽</a:t>
            </a:r>
            <a:r>
              <a:rPr lang="ru-RU" sz="11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+ стипендия </a:t>
            </a:r>
            <a:r>
              <a:rPr lang="ru-RU" sz="11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9186,50 </a:t>
            </a:r>
            <a: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₽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 (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срок до 3 месяцев)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985" y="4725938"/>
            <a:ext cx="722151" cy="80239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062" y="1612057"/>
            <a:ext cx="732189" cy="73218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506" y="6011202"/>
            <a:ext cx="877243" cy="657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223065" y="4938916"/>
            <a:ext cx="4266218" cy="2539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РАЗМЕР ПРЕДОСТАВЛЯЕМОЙ ПОМОЩИ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: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99311" y="5171734"/>
            <a:ext cx="1630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18373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₽</a:t>
            </a:r>
            <a:r>
              <a:rPr lang="ru-RU" sz="24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10619" y="2565698"/>
            <a:ext cx="4378663" cy="2539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КТО МОЖЕТ ПОЛУЧИТЬ СОЦКОНТРАКТ?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720" y="1413570"/>
            <a:ext cx="1161480" cy="87447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0" y="4821439"/>
            <a:ext cx="611388" cy="611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7" name="Таблица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269306"/>
              </p:ext>
            </p:extLst>
          </p:nvPr>
        </p:nvGraphicFramePr>
        <p:xfrm>
          <a:off x="154103" y="1543258"/>
          <a:ext cx="4441725" cy="11734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441725"/>
              </a:tblGrid>
              <a:tr h="121208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3027680" algn="l"/>
                          <a:tab pos="6553835" algn="l"/>
                        </a:tabLst>
                      </a:pPr>
                      <a:r>
                        <a:rPr lang="ru-RU" sz="1200" b="1" kern="0" dirty="0" smtClean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haroni" panose="02010803020104030203" pitchFamily="2" charset="-79"/>
                        </a:rPr>
                        <a:t>СОЦИАЛЬНЫЙ КОНТРАКТ -</a:t>
                      </a:r>
                      <a:endParaRPr lang="ru-RU" sz="1200" b="1" kern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Aharoni" panose="02010803020104030203" pitchFamily="2" charset="-79"/>
                      </a:endParaRPr>
                    </a:p>
                  </a:txBody>
                  <a:tcPr marL="44752" marR="44752" marT="0" marB="0" anchor="ctr"/>
                </a:tc>
              </a:tr>
              <a:tr h="845627">
                <a:tc>
                  <a:txBody>
                    <a:bodyPr/>
                    <a:lstStyle/>
                    <a:p>
                      <a:pPr marL="0" marR="109220" lvl="0" indent="0" algn="just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53415" algn="l"/>
                          <a:tab pos="6553835" algn="l"/>
                        </a:tabLst>
                        <a:defRPr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это соглашение, которое заключается между малоимущей семьей или одиноко проживающим гражданином и органами социальной защиты населения,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в рамках которого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, государство безвозмездно предоставляет денежные средства, а граждане берут на себя обязательства улучшить материальное благополучие своей семьи и выполнить все мероприятия программы социальной 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адаптации,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предприняв активные действия по поиску работы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  <a:endParaRPr lang="ru-RU" sz="900" kern="1200" dirty="0" smtClean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  <a:p>
                      <a:pPr marL="342900" marR="109220" lvl="0" indent="-342900" algn="just"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653415" algn="l"/>
                          <a:tab pos="6553835" algn="l"/>
                        </a:tabLst>
                      </a:pPr>
                      <a:endParaRPr lang="ru-RU" sz="1100" b="1" i="1" kern="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44752" marR="44752" marT="0" marB="0"/>
                </a:tc>
              </a:tr>
            </a:tbl>
          </a:graphicData>
        </a:graphic>
      </p:graphicFrame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537" y="167556"/>
            <a:ext cx="608388" cy="57960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220" y="269939"/>
            <a:ext cx="447736" cy="50858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82" y="208895"/>
            <a:ext cx="591785" cy="59178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438"/>
          <a:stretch/>
        </p:blipFill>
        <p:spPr>
          <a:xfrm>
            <a:off x="2981272" y="269939"/>
            <a:ext cx="542786" cy="54887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62" y="99024"/>
            <a:ext cx="537644" cy="71429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393" y="222664"/>
            <a:ext cx="608388" cy="57960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026" y="325047"/>
            <a:ext cx="447736" cy="50858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645" y="264004"/>
            <a:ext cx="591785" cy="59178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438"/>
          <a:stretch/>
        </p:blipFill>
        <p:spPr>
          <a:xfrm>
            <a:off x="7563603" y="325047"/>
            <a:ext cx="542786" cy="54887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096" y="167555"/>
            <a:ext cx="530530" cy="704846"/>
          </a:xfrm>
          <a:prstGeom prst="rect">
            <a:avLst/>
          </a:prstGeom>
        </p:spPr>
      </p:pic>
      <p:sp>
        <p:nvSpPr>
          <p:cNvPr id="49" name="AutoShape 2" descr="Изображения Carpentry Workshop | Бесплатные векторы, стоковые фото и PS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4" descr="Изображения Carpentry Workshop | Бесплатные векторы, стоковые фото и PS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67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0" advClick="0" advTm="11000"/>
    </mc:Choice>
    <mc:Fallback xmlns="">
      <p:transition spd="slow" advClick="0" advTm="11000"/>
    </mc:Fallback>
  </mc:AlternateContent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2447</TotalTime>
  <Words>361</Words>
  <Application>Microsoft Office PowerPoint</Application>
  <PresentationFormat>Произвольный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10" baseType="lpstr">
      <vt:lpstr>Arial</vt:lpstr>
      <vt:lpstr>PT Astra Serif</vt:lpstr>
      <vt:lpstr>Aharoni</vt:lpstr>
      <vt:lpstr>Calibri</vt:lpstr>
      <vt:lpstr>Trebuchet MS</vt:lpstr>
      <vt:lpstr>Georgia</vt:lpstr>
      <vt:lpstr>Wingdings</vt:lpstr>
      <vt:lpstr>Times New Roman</vt:lpstr>
      <vt:lpstr>Воздушный поток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Филиппова Анна Ивановна</cp:lastModifiedBy>
  <cp:revision>171</cp:revision>
  <cp:lastPrinted>2026-01-22T05:40:08Z</cp:lastPrinted>
  <dcterms:created xsi:type="dcterms:W3CDTF">2021-03-23T07:29:09Z</dcterms:created>
  <dcterms:modified xsi:type="dcterms:W3CDTF">2026-02-03T06:43:59Z</dcterms:modified>
</cp:coreProperties>
</file>