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2" r:id="rId1"/>
  </p:sldMasterIdLst>
  <p:sldIdLst>
    <p:sldId id="284" r:id="rId2"/>
  </p:sldIdLst>
  <p:sldSz cx="9145588" cy="6859588"/>
  <p:notesSz cx="18288000" cy="102743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PT Astra Serif" panose="020A0603040505020204" pitchFamily="18" charset="-52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Aharoni" panose="02010803020104030203" pitchFamily="2" charset="-79"/>
      <p:bold r:id="rId19"/>
    </p:embeddedFont>
  </p:embeddedFontLst>
  <p:defaultTextStyle>
    <a:defPPr>
      <a:defRPr lang="ru-RU"/>
    </a:defPPr>
    <a:lvl1pPr marL="0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743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5488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3230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30974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8718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6462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4205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61949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086" autoAdjust="0"/>
  </p:normalViewPr>
  <p:slideViewPr>
    <p:cSldViewPr>
      <p:cViewPr>
        <p:scale>
          <a:sx n="96" d="100"/>
          <a:sy n="96" d="100"/>
        </p:scale>
        <p:origin x="-2844" y="-564"/>
      </p:cViewPr>
      <p:guideLst>
        <p:guide orient="horz" pos="2115"/>
        <p:guide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viewProps" Target="view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7815"/>
            <a:ext cx="9145588" cy="29917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558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925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051" y="5053716"/>
            <a:ext cx="5637989" cy="88232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24" y="3133016"/>
            <a:ext cx="7176597" cy="1793582"/>
          </a:xfrm>
          <a:effectLst/>
        </p:spPr>
        <p:txBody>
          <a:bodyPr>
            <a:noAutofit/>
          </a:bodyPr>
          <a:lstStyle>
            <a:lvl1pPr marL="640144" indent="-457246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331" y="731688"/>
            <a:ext cx="6401912" cy="3475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959" y="376605"/>
            <a:ext cx="2057757" cy="52395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691" y="731689"/>
            <a:ext cx="4830126" cy="4895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188867" y="1642063"/>
            <a:ext cx="3399587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1000"/>
    </mc:Choice>
    <mc:Fallback xmlns="">
      <p:transition spd="slow" advClick="0"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198" y="731689"/>
            <a:ext cx="6401912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7815"/>
            <a:ext cx="9145588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558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925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48" y="2173151"/>
            <a:ext cx="5967702" cy="242390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789" y="4608578"/>
            <a:ext cx="5971531" cy="835653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198" y="731688"/>
            <a:ext cx="3347285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959" y="731689"/>
            <a:ext cx="3347285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199" y="731689"/>
            <a:ext cx="3347285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648" y="1400651"/>
            <a:ext cx="3347285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109" y="731689"/>
            <a:ext cx="3347285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marL="0" lvl="0" indent="0" algn="ctr" defTabSz="914491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2" y="1399356"/>
            <a:ext cx="3347285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41" y="2210312"/>
            <a:ext cx="3636716" cy="1258784"/>
          </a:xfrm>
          <a:effectLst/>
        </p:spPr>
        <p:txBody>
          <a:bodyPr anchor="b">
            <a:noAutofit/>
          </a:bodyPr>
          <a:lstStyle>
            <a:lvl1pPr marL="228623" indent="-228623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313" y="731690"/>
            <a:ext cx="4017783" cy="4895863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952" y="3498612"/>
            <a:ext cx="3389248" cy="2140013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7815"/>
            <a:ext cx="9145588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558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925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952" y="1143265"/>
            <a:ext cx="4115515" cy="312853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46" indent="0">
              <a:buNone/>
              <a:defRPr sz="2800"/>
            </a:lvl2pPr>
            <a:lvl3pPr marL="914491" indent="0">
              <a:buNone/>
              <a:defRPr sz="2400"/>
            </a:lvl3pPr>
            <a:lvl4pPr marL="1371737" indent="0">
              <a:buNone/>
              <a:defRPr sz="2000"/>
            </a:lvl4pPr>
            <a:lvl5pPr marL="1828983" indent="0">
              <a:buNone/>
              <a:defRPr sz="2000"/>
            </a:lvl5pPr>
            <a:lvl6pPr marL="2286229" indent="0">
              <a:buNone/>
              <a:defRPr sz="2000"/>
            </a:lvl6pPr>
            <a:lvl7pPr marL="2743474" indent="0">
              <a:buNone/>
              <a:defRPr sz="2000"/>
            </a:lvl7pPr>
            <a:lvl8pPr marL="3200720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039" y="1010720"/>
            <a:ext cx="3694756" cy="2163521"/>
          </a:xfrm>
        </p:spPr>
        <p:txBody>
          <a:bodyPr anchor="b"/>
          <a:lstStyle>
            <a:lvl1pPr marL="182898" indent="-182898">
              <a:buFont typeface="Georgia" pitchFamily="18" charset="0"/>
              <a:buChar char="*"/>
              <a:defRPr sz="16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94" y="4465455"/>
            <a:ext cx="6384647" cy="1143265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6582"/>
            <a:ext cx="9145588" cy="17530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5588" cy="51065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9177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601" y="4373180"/>
            <a:ext cx="6513642" cy="1143265"/>
          </a:xfrm>
          <a:prstGeom prst="rect">
            <a:avLst/>
          </a:prstGeom>
          <a:effectLst/>
        </p:spPr>
        <p:txBody>
          <a:bodyPr vert="horz" lIns="91449" tIns="45725" rIns="91449" bIns="45725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198" y="732429"/>
            <a:ext cx="6401912" cy="3475525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3272" y="6173629"/>
            <a:ext cx="2515037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79" y="6173629"/>
            <a:ext cx="3353383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661" y="6173629"/>
            <a:ext cx="1829118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marL="320072" indent="-320072" algn="r" defTabSz="914491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23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95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3042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390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27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74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6157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229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8011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0.png"/><Relationship Id="rId10" Type="http://schemas.openxmlformats.org/officeDocument/2006/relationships/image" Target="../media/image7.jpeg"/><Relationship Id="rId4" Type="http://schemas.openxmlformats.org/officeDocument/2006/relationships/image" Target="../media/image3.jp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20" y="4916552"/>
            <a:ext cx="1618121" cy="1818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26" y="5151732"/>
            <a:ext cx="1534222" cy="1534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1432">
            <a:off x="324391" y="2544813"/>
            <a:ext cx="7974468" cy="1585606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18" y="6261380"/>
            <a:ext cx="780514" cy="407755"/>
          </a:xfrm>
          <a:prstGeom prst="rect">
            <a:avLst/>
          </a:prstGeom>
        </p:spPr>
      </p:pic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91839"/>
              </p:ext>
            </p:extLst>
          </p:nvPr>
        </p:nvGraphicFramePr>
        <p:xfrm>
          <a:off x="154103" y="574235"/>
          <a:ext cx="8695659" cy="17506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695659"/>
              </a:tblGrid>
              <a:tr h="83323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r>
                        <a:rPr lang="ru-RU" sz="5400" b="1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haroni" panose="02010803020104030203" pitchFamily="2" charset="-79"/>
                        </a:rPr>
                        <a:t>    Внимание выпускники!</a:t>
                      </a:r>
                      <a:endParaRPr lang="ru-RU" sz="54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marL="44752" marR="44752" marT="0" marB="0" anchor="ctr"/>
                </a:tc>
              </a:tr>
              <a:tr h="582163">
                <a:tc>
                  <a:txBody>
                    <a:bodyPr/>
                    <a:lstStyle/>
                    <a:p>
                      <a:pPr marL="0" marR="109220" lvl="0" indent="0" algn="ctr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600" b="1" i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Планируете трудоустройство – СОЦИАЛЬНЫЙ</a:t>
                      </a:r>
                      <a:r>
                        <a:rPr lang="ru-RU" sz="1600" b="1" i="1" kern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КОНТРАКТ Вам поможет!</a:t>
                      </a:r>
                      <a:endParaRPr lang="ru-RU" sz="1600" b="1" i="1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4752" marR="44752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109220" lvl="0" indent="0" algn="just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653415" algn="l"/>
                          <a:tab pos="6553835" algn="l"/>
                        </a:tabLst>
                      </a:pPr>
                      <a:endParaRPr lang="ru-RU" sz="1100" b="1" i="1" kern="0" baseline="0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L="0" marR="109220" lvl="0" indent="0" algn="just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653415" algn="l"/>
                          <a:tab pos="6553835" algn="l"/>
                        </a:tabLst>
                      </a:pPr>
                      <a:endParaRPr lang="ru-RU" sz="1100" b="1" i="1" kern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4752" marR="44752" marT="0" marB="0"/>
                </a:tc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37" y="167556"/>
            <a:ext cx="608388" cy="57960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20" y="269939"/>
            <a:ext cx="447736" cy="50858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2" y="208895"/>
            <a:ext cx="591785" cy="59178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2981272" y="269939"/>
            <a:ext cx="542786" cy="5488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2" y="99024"/>
            <a:ext cx="537644" cy="71429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93" y="222664"/>
            <a:ext cx="608388" cy="57960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26" y="325047"/>
            <a:ext cx="447736" cy="50858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45" y="264004"/>
            <a:ext cx="591785" cy="59178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7563603" y="325047"/>
            <a:ext cx="542786" cy="54887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96" y="167555"/>
            <a:ext cx="530530" cy="704846"/>
          </a:xfrm>
          <a:prstGeom prst="rect">
            <a:avLst/>
          </a:prstGeom>
        </p:spPr>
      </p:pic>
      <p:sp>
        <p:nvSpPr>
          <p:cNvPr id="49" name="AutoShape 2" descr="Изображения Carpentry Workshop | Бесплатные векторы, стоковые фото и PS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4" descr="Изображения Carpentry Workshop | Бесплатные векторы, стоковые фото и PS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76247"/>
              </p:ext>
            </p:extLst>
          </p:nvPr>
        </p:nvGraphicFramePr>
        <p:xfrm>
          <a:off x="305008" y="4958376"/>
          <a:ext cx="2163530" cy="150688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63530"/>
              </a:tblGrid>
              <a:tr h="127602">
                <a:tc>
                  <a:txBody>
                    <a:bodyPr/>
                    <a:lstStyle/>
                    <a:p>
                      <a:pPr marL="112395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endParaRPr lang="ru-RU" sz="18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 anchor="ctr"/>
                </a:tc>
              </a:tr>
              <a:tr h="1232561">
                <a:tc>
                  <a:txBody>
                    <a:bodyPr/>
                    <a:lstStyle/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200" b="1" i="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1.Зарегистрируйся в органах</a:t>
                      </a:r>
                      <a:r>
                        <a:rPr lang="ru-RU" sz="1200" b="1" i="0" kern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200" b="1" i="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службы занятости в качестве безработного или ищущего работу </a:t>
                      </a:r>
                    </a:p>
                  </a:txBody>
                  <a:tcPr marL="44752" marR="44752" marT="0" marB="0"/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09896"/>
              </p:ext>
            </p:extLst>
          </p:nvPr>
        </p:nvGraphicFramePr>
        <p:xfrm>
          <a:off x="3519516" y="3513661"/>
          <a:ext cx="2163530" cy="14308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63530"/>
              </a:tblGrid>
              <a:tr h="247831">
                <a:tc>
                  <a:txBody>
                    <a:bodyPr/>
                    <a:lstStyle/>
                    <a:p>
                      <a:pPr marL="112395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endParaRPr lang="ru-RU" sz="18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 anchor="ctr"/>
                </a:tc>
              </a:tr>
              <a:tr h="1156546">
                <a:tc>
                  <a:txBody>
                    <a:bodyPr/>
                    <a:lstStyle/>
                    <a:p>
                      <a:pPr marL="342900" marR="10922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2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2. Подай заявление через Портал государственных  услуг или</a:t>
                      </a:r>
                      <a:r>
                        <a:rPr lang="ru-RU" sz="1200" b="1" kern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</a:t>
                      </a:r>
                      <a:r>
                        <a:rPr lang="ru-RU" sz="12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братись в социальную защиту по месту жительства </a:t>
                      </a:r>
                    </a:p>
                  </a:txBody>
                  <a:tcPr marL="44752" marR="44752" marT="0" marB="0"/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765983"/>
              </p:ext>
            </p:extLst>
          </p:nvPr>
        </p:nvGraphicFramePr>
        <p:xfrm>
          <a:off x="6084962" y="2185616"/>
          <a:ext cx="2908570" cy="26978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8570"/>
              </a:tblGrid>
              <a:tr h="340866">
                <a:tc>
                  <a:txBody>
                    <a:bodyPr/>
                    <a:lstStyle/>
                    <a:p>
                      <a:pPr marL="112395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endParaRPr lang="ru-RU" sz="18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 anchor="ctr"/>
                </a:tc>
              </a:tr>
              <a:tr h="2357004">
                <a:tc>
                  <a:txBody>
                    <a:bodyPr/>
                    <a:lstStyle/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2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3.  Получи до </a:t>
                      </a:r>
                      <a:r>
                        <a:rPr lang="ru-RU" sz="1800" b="1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73 492,00 руб.</a:t>
                      </a:r>
                    </a:p>
                    <a:p>
                      <a:pPr marL="0" marR="109220" lvl="0" indent="0" algn="just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200" b="1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*18 373,00 руб. </a:t>
                      </a:r>
                      <a:r>
                        <a:rPr lang="ru-RU" sz="12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предоставляется в первый месяц с даты заключения социального контракта и в течении </a:t>
                      </a:r>
                      <a:br>
                        <a:rPr lang="ru-RU" sz="12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2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3-х месяцев с момента подтверждения факта трудоустройства заявителя (не более 4-х выплат)</a:t>
                      </a:r>
                    </a:p>
                    <a:p>
                      <a:pPr marL="0" marR="109220" lvl="0" indent="0" algn="just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200" b="1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До</a:t>
                      </a:r>
                      <a:r>
                        <a:rPr lang="ru-RU" sz="1200" b="1" kern="0" baseline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200" b="1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30 000,00 руб. </a:t>
                      </a:r>
                      <a:r>
                        <a:rPr lang="ru-RU" sz="12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 прохождение</a:t>
                      </a:r>
                      <a:r>
                        <a:rPr lang="ru-RU" sz="1200" b="1" kern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обучения (в случае необходимости)</a:t>
                      </a:r>
                    </a:p>
                    <a:p>
                      <a:pPr marL="0" marR="109220" lvl="0" indent="0" algn="just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200" b="1" kern="0" baseline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200" b="1" kern="0" baseline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+</a:t>
                      </a:r>
                      <a:r>
                        <a:rPr lang="ru-RU" sz="1200" b="1" kern="0" baseline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9186,50 </a:t>
                      </a:r>
                      <a:r>
                        <a:rPr lang="ru-RU" sz="1200" b="1" kern="0" baseline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руб. </a:t>
                      </a:r>
                      <a:r>
                        <a:rPr lang="ru-RU" sz="1200" b="1" kern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стипендия на период прохождения обучения (не более 3-х месяцев)</a:t>
                      </a:r>
                      <a:endParaRPr lang="ru-RU" sz="1200" b="1" kern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4752" marR="44752" marT="0" marB="0"/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718055"/>
              </p:ext>
            </p:extLst>
          </p:nvPr>
        </p:nvGraphicFramePr>
        <p:xfrm>
          <a:off x="5194436" y="4639043"/>
          <a:ext cx="3988690" cy="20162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88690"/>
              </a:tblGrid>
              <a:tr h="257335">
                <a:tc>
                  <a:txBody>
                    <a:bodyPr/>
                    <a:lstStyle/>
                    <a:p>
                      <a:pPr marL="112395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endParaRPr lang="ru-RU" sz="1800" b="1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 anchor="ctr"/>
                </a:tc>
              </a:tr>
              <a:tr h="17419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За консультацией можно  обратиться: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учреждения социальной защиты по месту жительства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Единый центр приёма документов (г. Ульяновск ул. Карла Маркса д.19), а также по телефонам :+7(8422) 416692 (доб. 9690, 9691, 9692), +7(8422) 44-96-84 (доб.9571, 9560, 9561).  Подробная информация об  условиях, формах, документах на сайте: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СоцГарантия73 </a:t>
                      </a:r>
                    </a:p>
                    <a:p>
                      <a:pPr marL="0" marR="109220" lvl="0" indent="0" algn="just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653415" algn="l"/>
                          <a:tab pos="6553835" algn="l"/>
                        </a:tabLst>
                      </a:pPr>
                      <a:endParaRPr lang="ru-RU" sz="1200" b="1" kern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4752" marR="44752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036">
            <a:off x="925377" y="2205795"/>
            <a:ext cx="2855426" cy="1275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22" y="1701602"/>
            <a:ext cx="1274808" cy="8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1703</TotalTime>
  <Words>131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Georgia</vt:lpstr>
      <vt:lpstr>Wingdings</vt:lpstr>
      <vt:lpstr>PT Astra Serif</vt:lpstr>
      <vt:lpstr>Trebuchet MS</vt:lpstr>
      <vt:lpstr>Aharoni</vt:lpstr>
      <vt:lpstr>Воздушный поток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Малашина Кристина Алексеевна</cp:lastModifiedBy>
  <cp:revision>147</cp:revision>
  <dcterms:created xsi:type="dcterms:W3CDTF">2021-03-23T07:29:09Z</dcterms:created>
  <dcterms:modified xsi:type="dcterms:W3CDTF">2026-02-04T12:55:15Z</dcterms:modified>
</cp:coreProperties>
</file>