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75" r:id="rId3"/>
    <p:sldId id="257" r:id="rId4"/>
    <p:sldId id="258" r:id="rId5"/>
    <p:sldId id="259" r:id="rId6"/>
    <p:sldId id="263" r:id="rId7"/>
    <p:sldId id="261" r:id="rId8"/>
    <p:sldId id="262" r:id="rId9"/>
    <p:sldId id="264" r:id="rId10"/>
    <p:sldId id="267" r:id="rId11"/>
    <p:sldId id="268" r:id="rId12"/>
    <p:sldId id="269" r:id="rId13"/>
    <p:sldId id="270" r:id="rId14"/>
    <p:sldId id="271" r:id="rId15"/>
    <p:sldId id="273" r:id="rId16"/>
    <p:sldId id="274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&#1050;&#1085;&#1080;&#1075;&#1072;1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 b="1" i="1" u="none" strike="noStrike" baseline="0">
                <a:effectLst/>
              </a:rPr>
              <a:t>Успеваемость абсолютная – 94,3 %</a:t>
            </a:r>
            <a:endParaRPr lang="ru-RU" sz="200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Лист1!$A$1:$G$1</c:f>
              <c:strCache>
                <c:ptCount val="7"/>
                <c:pt idx="0">
                  <c:v>2018/19</c:v>
                </c:pt>
                <c:pt idx="1">
                  <c:v>2019/20</c:v>
                </c:pt>
                <c:pt idx="2">
                  <c:v>2020/21</c:v>
                </c:pt>
                <c:pt idx="3">
                  <c:v>2021/22</c:v>
                </c:pt>
                <c:pt idx="4">
                  <c:v>2022/23</c:v>
                </c:pt>
                <c:pt idx="5">
                  <c:v>2023/24</c:v>
                </c:pt>
                <c:pt idx="6">
                  <c:v>2024/25</c:v>
                </c:pt>
              </c:strCache>
            </c:strRef>
          </c:cat>
          <c:val>
            <c:numRef>
              <c:f>Лист1!$A$2:$G$2</c:f>
              <c:numCache>
                <c:formatCode>General</c:formatCode>
                <c:ptCount val="7"/>
                <c:pt idx="0">
                  <c:v>84.7</c:v>
                </c:pt>
                <c:pt idx="1">
                  <c:v>83.1</c:v>
                </c:pt>
                <c:pt idx="2">
                  <c:v>91.3</c:v>
                </c:pt>
                <c:pt idx="3">
                  <c:v>98.3</c:v>
                </c:pt>
                <c:pt idx="4">
                  <c:v>98.5</c:v>
                </c:pt>
                <c:pt idx="5">
                  <c:v>94.6</c:v>
                </c:pt>
                <c:pt idx="6">
                  <c:v>94.3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B4F-430C-AFD5-C76319FB01E2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096706559"/>
        <c:axId val="1096706143"/>
      </c:lineChart>
      <c:catAx>
        <c:axId val="10967065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96706143"/>
        <c:crosses val="autoZero"/>
        <c:auto val="1"/>
        <c:lblAlgn val="ctr"/>
        <c:lblOffset val="100"/>
        <c:noMultiLvlLbl val="0"/>
      </c:catAx>
      <c:valAx>
        <c:axId val="109670614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967065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000" b="1" i="1" u="none" strike="noStrike" baseline="0">
                <a:effectLst/>
              </a:rPr>
              <a:t>Успеваемость качественная –47 % </a:t>
            </a:r>
            <a:endParaRPr lang="ru-RU" sz="2000"/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Лист1!$A$16:$G$16</c:f>
              <c:strCache>
                <c:ptCount val="7"/>
                <c:pt idx="0">
                  <c:v>2018/19</c:v>
                </c:pt>
                <c:pt idx="1">
                  <c:v>2019/20</c:v>
                </c:pt>
                <c:pt idx="2">
                  <c:v>2020/21</c:v>
                </c:pt>
                <c:pt idx="3">
                  <c:v>2021/22</c:v>
                </c:pt>
                <c:pt idx="4">
                  <c:v>2022/23</c:v>
                </c:pt>
                <c:pt idx="5">
                  <c:v>2023/24</c:v>
                </c:pt>
                <c:pt idx="6">
                  <c:v>2024/25</c:v>
                </c:pt>
              </c:strCache>
            </c:strRef>
          </c:cat>
          <c:val>
            <c:numRef>
              <c:f>Лист1!$A$17:$G$17</c:f>
              <c:numCache>
                <c:formatCode>General</c:formatCode>
                <c:ptCount val="7"/>
                <c:pt idx="0">
                  <c:v>43.7</c:v>
                </c:pt>
                <c:pt idx="1">
                  <c:v>46.7</c:v>
                </c:pt>
                <c:pt idx="2">
                  <c:v>45.7</c:v>
                </c:pt>
                <c:pt idx="3">
                  <c:v>50.4</c:v>
                </c:pt>
                <c:pt idx="4">
                  <c:v>45</c:v>
                </c:pt>
                <c:pt idx="5">
                  <c:v>46.2</c:v>
                </c:pt>
                <c:pt idx="6">
                  <c:v>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FBA-44A4-A9C7-CBAAE04A0777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098165759"/>
        <c:axId val="1098162015"/>
      </c:lineChart>
      <c:catAx>
        <c:axId val="10981657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98162015"/>
        <c:crosses val="autoZero"/>
        <c:auto val="1"/>
        <c:lblAlgn val="ctr"/>
        <c:lblOffset val="100"/>
        <c:noMultiLvlLbl val="0"/>
      </c:catAx>
      <c:valAx>
        <c:axId val="10981620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0981657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/>
              <a:t>Колическтво отличников</a:t>
            </a:r>
          </a:p>
        </c:rich>
      </c:tx>
      <c:layout>
        <c:manualLayout>
          <c:xMode val="edge"/>
          <c:yMode val="edge"/>
          <c:x val="0.39705363255877085"/>
          <c:y val="1.851851851851851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Лист1!$A$2:$A$37</c:f>
              <c:strCache>
                <c:ptCount val="36"/>
                <c:pt idx="0">
                  <c:v>К-1</c:v>
                </c:pt>
                <c:pt idx="1">
                  <c:v>К-2</c:v>
                </c:pt>
                <c:pt idx="2">
                  <c:v>К-21</c:v>
                </c:pt>
                <c:pt idx="3">
                  <c:v>К-22</c:v>
                </c:pt>
                <c:pt idx="4">
                  <c:v>К-31</c:v>
                </c:pt>
                <c:pt idx="5">
                  <c:v>К-32</c:v>
                </c:pt>
                <c:pt idx="6">
                  <c:v>К-41</c:v>
                </c:pt>
                <c:pt idx="7">
                  <c:v>К-42</c:v>
                </c:pt>
                <c:pt idx="8">
                  <c:v>П-1</c:v>
                </c:pt>
                <c:pt idx="9">
                  <c:v>П-21</c:v>
                </c:pt>
                <c:pt idx="10">
                  <c:v>Пд-1</c:v>
                </c:pt>
                <c:pt idx="11">
                  <c:v>Пд-2</c:v>
                </c:pt>
                <c:pt idx="12">
                  <c:v>Пд-3</c:v>
                </c:pt>
                <c:pt idx="13">
                  <c:v>Пд-21</c:v>
                </c:pt>
                <c:pt idx="14">
                  <c:v>Пд-22</c:v>
                </c:pt>
                <c:pt idx="15">
                  <c:v>Пд-23</c:v>
                </c:pt>
                <c:pt idx="16">
                  <c:v>Пд-31</c:v>
                </c:pt>
                <c:pt idx="17">
                  <c:v>Пд-32</c:v>
                </c:pt>
                <c:pt idx="18">
                  <c:v>Пд-34</c:v>
                </c:pt>
                <c:pt idx="19">
                  <c:v>Пд-33</c:v>
                </c:pt>
                <c:pt idx="20">
                  <c:v>Пд-41</c:v>
                </c:pt>
                <c:pt idx="21">
                  <c:v>Пд-42</c:v>
                </c:pt>
                <c:pt idx="22">
                  <c:v>Т-1</c:v>
                </c:pt>
                <c:pt idx="23">
                  <c:v>Т-2</c:v>
                </c:pt>
                <c:pt idx="24">
                  <c:v>Т-21</c:v>
                </c:pt>
                <c:pt idx="25">
                  <c:v>Т-31</c:v>
                </c:pt>
                <c:pt idx="26">
                  <c:v>Тд-1</c:v>
                </c:pt>
                <c:pt idx="27">
                  <c:v>Тв-21</c:v>
                </c:pt>
                <c:pt idx="28">
                  <c:v>Тв-31</c:v>
                </c:pt>
                <c:pt idx="29">
                  <c:v>Тв-32</c:v>
                </c:pt>
                <c:pt idx="30">
                  <c:v>Бд-1</c:v>
                </c:pt>
                <c:pt idx="31">
                  <c:v>Бд-21</c:v>
                </c:pt>
                <c:pt idx="32">
                  <c:v>Бд-31</c:v>
                </c:pt>
                <c:pt idx="33">
                  <c:v>Л-1</c:v>
                </c:pt>
                <c:pt idx="34">
                  <c:v>Л-2</c:v>
                </c:pt>
                <c:pt idx="35">
                  <c:v>Л-21</c:v>
                </c:pt>
              </c:strCache>
            </c:strRef>
          </c:cat>
          <c:val>
            <c:numRef>
              <c:f>Лист1!$B$2:$B$37</c:f>
              <c:numCache>
                <c:formatCode>General</c:formatCode>
                <c:ptCount val="36"/>
                <c:pt idx="0">
                  <c:v>0</c:v>
                </c:pt>
                <c:pt idx="1">
                  <c:v>2</c:v>
                </c:pt>
                <c:pt idx="2">
                  <c:v>3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3</c:v>
                </c:pt>
                <c:pt idx="8">
                  <c:v>0</c:v>
                </c:pt>
                <c:pt idx="9">
                  <c:v>1</c:v>
                </c:pt>
                <c:pt idx="10">
                  <c:v>8</c:v>
                </c:pt>
                <c:pt idx="11">
                  <c:v>3</c:v>
                </c:pt>
                <c:pt idx="12">
                  <c:v>4</c:v>
                </c:pt>
                <c:pt idx="13">
                  <c:v>2</c:v>
                </c:pt>
                <c:pt idx="14">
                  <c:v>0</c:v>
                </c:pt>
                <c:pt idx="15">
                  <c:v>1</c:v>
                </c:pt>
                <c:pt idx="16">
                  <c:v>2</c:v>
                </c:pt>
                <c:pt idx="17">
                  <c:v>5</c:v>
                </c:pt>
                <c:pt idx="18">
                  <c:v>0</c:v>
                </c:pt>
                <c:pt idx="19">
                  <c:v>5</c:v>
                </c:pt>
                <c:pt idx="20">
                  <c:v>5</c:v>
                </c:pt>
                <c:pt idx="21">
                  <c:v>10</c:v>
                </c:pt>
                <c:pt idx="22">
                  <c:v>2</c:v>
                </c:pt>
                <c:pt idx="23">
                  <c:v>0</c:v>
                </c:pt>
                <c:pt idx="24">
                  <c:v>1</c:v>
                </c:pt>
                <c:pt idx="25">
                  <c:v>2</c:v>
                </c:pt>
                <c:pt idx="26">
                  <c:v>0</c:v>
                </c:pt>
                <c:pt idx="27">
                  <c:v>5</c:v>
                </c:pt>
                <c:pt idx="28">
                  <c:v>3</c:v>
                </c:pt>
                <c:pt idx="29">
                  <c:v>1</c:v>
                </c:pt>
                <c:pt idx="30">
                  <c:v>3</c:v>
                </c:pt>
                <c:pt idx="31">
                  <c:v>3</c:v>
                </c:pt>
                <c:pt idx="32">
                  <c:v>5</c:v>
                </c:pt>
                <c:pt idx="33">
                  <c:v>1</c:v>
                </c:pt>
                <c:pt idx="34">
                  <c:v>0</c:v>
                </c:pt>
                <c:pt idx="35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262-4F0A-A24F-EC5F5E8E0FA2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223547663"/>
        <c:axId val="1223553487"/>
      </c:lineChart>
      <c:catAx>
        <c:axId val="12235476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23553487"/>
        <c:crosses val="autoZero"/>
        <c:auto val="1"/>
        <c:lblAlgn val="ctr"/>
        <c:lblOffset val="100"/>
        <c:noMultiLvlLbl val="0"/>
      </c:catAx>
      <c:valAx>
        <c:axId val="12235534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2235476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b="1"/>
              <a:t>Количество ударников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Лист1!$F$2:$F$37</c:f>
              <c:strCache>
                <c:ptCount val="36"/>
                <c:pt idx="0">
                  <c:v>К-1</c:v>
                </c:pt>
                <c:pt idx="1">
                  <c:v>К-2</c:v>
                </c:pt>
                <c:pt idx="2">
                  <c:v>К-21</c:v>
                </c:pt>
                <c:pt idx="3">
                  <c:v>К-22</c:v>
                </c:pt>
                <c:pt idx="4">
                  <c:v>К-31</c:v>
                </c:pt>
                <c:pt idx="5">
                  <c:v>К-32</c:v>
                </c:pt>
                <c:pt idx="6">
                  <c:v>К-41</c:v>
                </c:pt>
                <c:pt idx="7">
                  <c:v>К-42</c:v>
                </c:pt>
                <c:pt idx="8">
                  <c:v>П-1</c:v>
                </c:pt>
                <c:pt idx="9">
                  <c:v>П-21</c:v>
                </c:pt>
                <c:pt idx="10">
                  <c:v>Пд-1</c:v>
                </c:pt>
                <c:pt idx="11">
                  <c:v>Пд-2</c:v>
                </c:pt>
                <c:pt idx="12">
                  <c:v>Пд-3</c:v>
                </c:pt>
                <c:pt idx="13">
                  <c:v>Пд-21</c:v>
                </c:pt>
                <c:pt idx="14">
                  <c:v>Пд-22</c:v>
                </c:pt>
                <c:pt idx="15">
                  <c:v>Пд-23</c:v>
                </c:pt>
                <c:pt idx="16">
                  <c:v>Пд-31</c:v>
                </c:pt>
                <c:pt idx="17">
                  <c:v>Пд-32</c:v>
                </c:pt>
                <c:pt idx="18">
                  <c:v>Пд-34</c:v>
                </c:pt>
                <c:pt idx="19">
                  <c:v>Пд-33</c:v>
                </c:pt>
                <c:pt idx="20">
                  <c:v>Пд-41</c:v>
                </c:pt>
                <c:pt idx="21">
                  <c:v>Пд-42</c:v>
                </c:pt>
                <c:pt idx="22">
                  <c:v>Т-1</c:v>
                </c:pt>
                <c:pt idx="23">
                  <c:v>Т-2</c:v>
                </c:pt>
                <c:pt idx="24">
                  <c:v>Т-21</c:v>
                </c:pt>
                <c:pt idx="25">
                  <c:v>Т-31</c:v>
                </c:pt>
                <c:pt idx="26">
                  <c:v>Тд-1</c:v>
                </c:pt>
                <c:pt idx="27">
                  <c:v>Тв-21</c:v>
                </c:pt>
                <c:pt idx="28">
                  <c:v>Тв-31</c:v>
                </c:pt>
                <c:pt idx="29">
                  <c:v>Тв-32</c:v>
                </c:pt>
                <c:pt idx="30">
                  <c:v>Бд-1</c:v>
                </c:pt>
                <c:pt idx="31">
                  <c:v>Бд-21</c:v>
                </c:pt>
                <c:pt idx="32">
                  <c:v>Бд-31</c:v>
                </c:pt>
                <c:pt idx="33">
                  <c:v>Л-1</c:v>
                </c:pt>
                <c:pt idx="34">
                  <c:v>Л-2</c:v>
                </c:pt>
                <c:pt idx="35">
                  <c:v>Л-21</c:v>
                </c:pt>
              </c:strCache>
            </c:strRef>
          </c:cat>
          <c:val>
            <c:numRef>
              <c:f>Лист1!$G$2:$G$37</c:f>
              <c:numCache>
                <c:formatCode>General</c:formatCode>
                <c:ptCount val="36"/>
                <c:pt idx="0">
                  <c:v>9</c:v>
                </c:pt>
                <c:pt idx="1">
                  <c:v>8</c:v>
                </c:pt>
                <c:pt idx="2">
                  <c:v>3</c:v>
                </c:pt>
                <c:pt idx="3">
                  <c:v>5</c:v>
                </c:pt>
                <c:pt idx="4">
                  <c:v>12</c:v>
                </c:pt>
                <c:pt idx="5">
                  <c:v>19</c:v>
                </c:pt>
                <c:pt idx="6">
                  <c:v>9</c:v>
                </c:pt>
                <c:pt idx="7">
                  <c:v>13</c:v>
                </c:pt>
                <c:pt idx="8">
                  <c:v>5</c:v>
                </c:pt>
                <c:pt idx="9">
                  <c:v>5</c:v>
                </c:pt>
                <c:pt idx="10">
                  <c:v>17</c:v>
                </c:pt>
                <c:pt idx="11">
                  <c:v>9</c:v>
                </c:pt>
                <c:pt idx="12">
                  <c:v>3</c:v>
                </c:pt>
                <c:pt idx="13">
                  <c:v>15</c:v>
                </c:pt>
                <c:pt idx="14">
                  <c:v>4</c:v>
                </c:pt>
                <c:pt idx="15">
                  <c:v>8</c:v>
                </c:pt>
                <c:pt idx="16">
                  <c:v>7</c:v>
                </c:pt>
                <c:pt idx="17">
                  <c:v>10</c:v>
                </c:pt>
                <c:pt idx="18">
                  <c:v>2</c:v>
                </c:pt>
                <c:pt idx="19">
                  <c:v>1</c:v>
                </c:pt>
                <c:pt idx="20">
                  <c:v>7</c:v>
                </c:pt>
                <c:pt idx="21">
                  <c:v>10</c:v>
                </c:pt>
                <c:pt idx="22">
                  <c:v>7</c:v>
                </c:pt>
                <c:pt idx="23">
                  <c:v>1</c:v>
                </c:pt>
                <c:pt idx="24">
                  <c:v>10</c:v>
                </c:pt>
                <c:pt idx="25">
                  <c:v>5</c:v>
                </c:pt>
                <c:pt idx="26">
                  <c:v>11</c:v>
                </c:pt>
                <c:pt idx="27">
                  <c:v>9</c:v>
                </c:pt>
                <c:pt idx="28">
                  <c:v>11</c:v>
                </c:pt>
                <c:pt idx="29">
                  <c:v>2</c:v>
                </c:pt>
                <c:pt idx="30">
                  <c:v>11</c:v>
                </c:pt>
                <c:pt idx="31">
                  <c:v>0</c:v>
                </c:pt>
                <c:pt idx="32">
                  <c:v>7</c:v>
                </c:pt>
                <c:pt idx="33">
                  <c:v>17</c:v>
                </c:pt>
                <c:pt idx="34">
                  <c:v>4</c:v>
                </c:pt>
                <c:pt idx="35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3ED-4584-AB51-DC434B124511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302879183"/>
        <c:axId val="1302879599"/>
      </c:lineChart>
      <c:catAx>
        <c:axId val="13028791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02879599"/>
        <c:crosses val="autoZero"/>
        <c:auto val="1"/>
        <c:lblAlgn val="ctr"/>
        <c:lblOffset val="100"/>
        <c:noMultiLvlLbl val="0"/>
      </c:catAx>
      <c:valAx>
        <c:axId val="130287959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3028791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sz="1600" b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одной "3"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Лист2!$A$1:$A$36</c:f>
              <c:strCache>
                <c:ptCount val="36"/>
                <c:pt idx="0">
                  <c:v>К-1</c:v>
                </c:pt>
                <c:pt idx="1">
                  <c:v>К-2</c:v>
                </c:pt>
                <c:pt idx="2">
                  <c:v>К-21</c:v>
                </c:pt>
                <c:pt idx="3">
                  <c:v>К-22</c:v>
                </c:pt>
                <c:pt idx="4">
                  <c:v>К-31</c:v>
                </c:pt>
                <c:pt idx="5">
                  <c:v>К-32</c:v>
                </c:pt>
                <c:pt idx="6">
                  <c:v>К-41</c:v>
                </c:pt>
                <c:pt idx="7">
                  <c:v>К-42</c:v>
                </c:pt>
                <c:pt idx="8">
                  <c:v>П-1</c:v>
                </c:pt>
                <c:pt idx="9">
                  <c:v>П-21</c:v>
                </c:pt>
                <c:pt idx="10">
                  <c:v>Пд-1</c:v>
                </c:pt>
                <c:pt idx="11">
                  <c:v>Пд-2</c:v>
                </c:pt>
                <c:pt idx="12">
                  <c:v>Пд-3</c:v>
                </c:pt>
                <c:pt idx="13">
                  <c:v>Пд-21</c:v>
                </c:pt>
                <c:pt idx="14">
                  <c:v>Пд-22</c:v>
                </c:pt>
                <c:pt idx="15">
                  <c:v>Пд-23</c:v>
                </c:pt>
                <c:pt idx="16">
                  <c:v>Пд-31</c:v>
                </c:pt>
                <c:pt idx="17">
                  <c:v>Пд-32</c:v>
                </c:pt>
                <c:pt idx="18">
                  <c:v>Пд-34</c:v>
                </c:pt>
                <c:pt idx="19">
                  <c:v>Пд-33</c:v>
                </c:pt>
                <c:pt idx="20">
                  <c:v>Пд-41</c:v>
                </c:pt>
                <c:pt idx="21">
                  <c:v>Пд-42</c:v>
                </c:pt>
                <c:pt idx="22">
                  <c:v>Т-1</c:v>
                </c:pt>
                <c:pt idx="23">
                  <c:v>Т-2</c:v>
                </c:pt>
                <c:pt idx="24">
                  <c:v>Т-21</c:v>
                </c:pt>
                <c:pt idx="25">
                  <c:v>Т-31</c:v>
                </c:pt>
                <c:pt idx="26">
                  <c:v>Тд-1</c:v>
                </c:pt>
                <c:pt idx="27">
                  <c:v>Тв-21</c:v>
                </c:pt>
                <c:pt idx="28">
                  <c:v>Тв-31</c:v>
                </c:pt>
                <c:pt idx="29">
                  <c:v>Тв-32</c:v>
                </c:pt>
                <c:pt idx="30">
                  <c:v>Бд-1</c:v>
                </c:pt>
                <c:pt idx="31">
                  <c:v>Бд-21</c:v>
                </c:pt>
                <c:pt idx="32">
                  <c:v>Бд-31</c:v>
                </c:pt>
                <c:pt idx="33">
                  <c:v>Л-1</c:v>
                </c:pt>
                <c:pt idx="34">
                  <c:v>Л-2</c:v>
                </c:pt>
                <c:pt idx="35">
                  <c:v>Л-21</c:v>
                </c:pt>
              </c:strCache>
            </c:strRef>
          </c:cat>
          <c:val>
            <c:numRef>
              <c:f>Лист2!$B$1:$B$36</c:f>
              <c:numCache>
                <c:formatCode>General</c:formatCode>
                <c:ptCount val="36"/>
                <c:pt idx="0">
                  <c:v>4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0</c:v>
                </c:pt>
                <c:pt idx="5">
                  <c:v>1</c:v>
                </c:pt>
                <c:pt idx="6">
                  <c:v>6</c:v>
                </c:pt>
                <c:pt idx="7">
                  <c:v>2</c:v>
                </c:pt>
                <c:pt idx="8">
                  <c:v>0</c:v>
                </c:pt>
                <c:pt idx="9">
                  <c:v>2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2</c:v>
                </c:pt>
                <c:pt idx="15">
                  <c:v>2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2</c:v>
                </c:pt>
                <c:pt idx="20">
                  <c:v>0</c:v>
                </c:pt>
                <c:pt idx="21">
                  <c:v>1</c:v>
                </c:pt>
                <c:pt idx="22">
                  <c:v>10</c:v>
                </c:pt>
                <c:pt idx="23">
                  <c:v>0</c:v>
                </c:pt>
                <c:pt idx="24">
                  <c:v>1</c:v>
                </c:pt>
                <c:pt idx="25">
                  <c:v>1</c:v>
                </c:pt>
                <c:pt idx="26">
                  <c:v>2</c:v>
                </c:pt>
                <c:pt idx="27">
                  <c:v>3</c:v>
                </c:pt>
                <c:pt idx="28">
                  <c:v>1</c:v>
                </c:pt>
                <c:pt idx="29">
                  <c:v>1</c:v>
                </c:pt>
                <c:pt idx="30">
                  <c:v>0</c:v>
                </c:pt>
                <c:pt idx="31">
                  <c:v>1</c:v>
                </c:pt>
                <c:pt idx="32">
                  <c:v>1</c:v>
                </c:pt>
                <c:pt idx="33">
                  <c:v>3</c:v>
                </c:pt>
                <c:pt idx="34">
                  <c:v>1</c:v>
                </c:pt>
                <c:pt idx="35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41-4165-A4E1-B76E21D6C7CC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106049391"/>
        <c:axId val="1106052303"/>
      </c:lineChart>
      <c:catAx>
        <c:axId val="11060493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06052303"/>
        <c:crosses val="autoZero"/>
        <c:auto val="1"/>
        <c:lblAlgn val="ctr"/>
        <c:lblOffset val="100"/>
        <c:noMultiLvlLbl val="0"/>
      </c:catAx>
      <c:valAx>
        <c:axId val="11060523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0604939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ru-RU" b="1">
                <a:solidFill>
                  <a:schemeClr val="tx1"/>
                </a:solidFill>
              </a:rPr>
              <a:t>Неуспевающие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Лист1!$A$1:$A$36</c:f>
              <c:strCache>
                <c:ptCount val="36"/>
                <c:pt idx="0">
                  <c:v>К-1</c:v>
                </c:pt>
                <c:pt idx="1">
                  <c:v>К-2</c:v>
                </c:pt>
                <c:pt idx="2">
                  <c:v>К-21</c:v>
                </c:pt>
                <c:pt idx="3">
                  <c:v>К-22</c:v>
                </c:pt>
                <c:pt idx="4">
                  <c:v>К-31</c:v>
                </c:pt>
                <c:pt idx="5">
                  <c:v>К-32</c:v>
                </c:pt>
                <c:pt idx="6">
                  <c:v>К-41</c:v>
                </c:pt>
                <c:pt idx="7">
                  <c:v>К-42</c:v>
                </c:pt>
                <c:pt idx="8">
                  <c:v>П-1</c:v>
                </c:pt>
                <c:pt idx="9">
                  <c:v>П-21</c:v>
                </c:pt>
                <c:pt idx="10">
                  <c:v>Пд-1</c:v>
                </c:pt>
                <c:pt idx="11">
                  <c:v>Пд-2</c:v>
                </c:pt>
                <c:pt idx="12">
                  <c:v>Пд-3</c:v>
                </c:pt>
                <c:pt idx="13">
                  <c:v>Пд-21</c:v>
                </c:pt>
                <c:pt idx="14">
                  <c:v>Пд-22</c:v>
                </c:pt>
                <c:pt idx="15">
                  <c:v>Пд-23</c:v>
                </c:pt>
                <c:pt idx="16">
                  <c:v>Пд-31</c:v>
                </c:pt>
                <c:pt idx="17">
                  <c:v>Пд-32</c:v>
                </c:pt>
                <c:pt idx="18">
                  <c:v>Пд-34</c:v>
                </c:pt>
                <c:pt idx="19">
                  <c:v>Пд-33</c:v>
                </c:pt>
                <c:pt idx="20">
                  <c:v>Пд-41</c:v>
                </c:pt>
                <c:pt idx="21">
                  <c:v>Пд-42</c:v>
                </c:pt>
                <c:pt idx="22">
                  <c:v>Т-1</c:v>
                </c:pt>
                <c:pt idx="23">
                  <c:v>Т-2</c:v>
                </c:pt>
                <c:pt idx="24">
                  <c:v>Т-21</c:v>
                </c:pt>
                <c:pt idx="25">
                  <c:v>Т-31</c:v>
                </c:pt>
                <c:pt idx="26">
                  <c:v>Тд-1</c:v>
                </c:pt>
                <c:pt idx="27">
                  <c:v>Тв-21</c:v>
                </c:pt>
                <c:pt idx="28">
                  <c:v>Тв-31</c:v>
                </c:pt>
                <c:pt idx="29">
                  <c:v>Тв-32</c:v>
                </c:pt>
                <c:pt idx="30">
                  <c:v>Бд-1</c:v>
                </c:pt>
                <c:pt idx="31">
                  <c:v>Бд-21</c:v>
                </c:pt>
                <c:pt idx="32">
                  <c:v>Бд-31</c:v>
                </c:pt>
                <c:pt idx="33">
                  <c:v>Л-1</c:v>
                </c:pt>
                <c:pt idx="34">
                  <c:v>Л-2</c:v>
                </c:pt>
                <c:pt idx="35">
                  <c:v>Л-21</c:v>
                </c:pt>
              </c:strCache>
            </c:strRef>
          </c:cat>
          <c:val>
            <c:numRef>
              <c:f>Лист1!$B$1:$B$36</c:f>
              <c:numCache>
                <c:formatCode>General</c:formatCode>
                <c:ptCount val="36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3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541-4029-A195-0E5039112196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125002048"/>
        <c:axId val="2125005792"/>
      </c:lineChart>
      <c:catAx>
        <c:axId val="2125002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25005792"/>
        <c:crosses val="autoZero"/>
        <c:auto val="1"/>
        <c:lblAlgn val="ctr"/>
        <c:lblOffset val="100"/>
        <c:noMultiLvlLbl val="0"/>
      </c:catAx>
      <c:valAx>
        <c:axId val="2125005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1250020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Оапрос родителей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10BC-4FBA-BF38-A4E5879C52EC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10BC-4FBA-BF38-A4E5879C52EC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10BC-4FBA-BF38-A4E5879C52EC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10BC-4FBA-BF38-A4E5879C52EC}"/>
              </c:ext>
            </c:extLst>
          </c:dPt>
          <c:dLbls>
            <c:dLbl>
              <c:idx val="0"/>
              <c:layout>
                <c:manualLayout>
                  <c:x val="-3.7677602799650045E-2"/>
                  <c:y val="-0.1040029892096822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10BC-4FBA-BF38-A4E5879C52EC}"/>
                </c:ext>
              </c:extLst>
            </c:dLbl>
            <c:dLbl>
              <c:idx val="1"/>
              <c:layout>
                <c:manualLayout>
                  <c:x val="1.7345973882902675E-2"/>
                  <c:y val="0.16908944100814585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10BC-4FBA-BF38-A4E5879C52EC}"/>
                </c:ext>
              </c:extLst>
            </c:dLbl>
            <c:dLbl>
              <c:idx val="2"/>
              <c:layout>
                <c:manualLayout>
                  <c:x val="-5.8365733514272697E-2"/>
                  <c:y val="0.1170107809999716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10BC-4FBA-BF38-A4E5879C52EC}"/>
                </c:ext>
              </c:extLst>
            </c:dLbl>
            <c:dLbl>
              <c:idx val="3"/>
              <c:layout>
                <c:manualLayout>
                  <c:x val="9.6828013328030232E-2"/>
                  <c:y val="0.11400584386724899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10BC-4FBA-BF38-A4E5879C52EC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Лист1!$A$3:$A$6</c:f>
              <c:strCache>
                <c:ptCount val="4"/>
                <c:pt idx="0">
                  <c:v>Полностью удовлеворены работой ОО</c:v>
                </c:pt>
                <c:pt idx="1">
                  <c:v>Частично удовлетворены</c:v>
                </c:pt>
                <c:pt idx="2">
                  <c:v>Не могут дать определенный ответ</c:v>
                </c:pt>
                <c:pt idx="3">
                  <c:v>Не удовлетворены работой ОО</c:v>
                </c:pt>
              </c:strCache>
            </c:strRef>
          </c:cat>
          <c:val>
            <c:numRef>
              <c:f>Лист1!$B$3:$B$6</c:f>
              <c:numCache>
                <c:formatCode>0.00%</c:formatCode>
                <c:ptCount val="4"/>
                <c:pt idx="0">
                  <c:v>0.71399999999999997</c:v>
                </c:pt>
                <c:pt idx="1">
                  <c:v>0.214</c:v>
                </c:pt>
                <c:pt idx="2">
                  <c:v>6.6000000000000003E-2</c:v>
                </c:pt>
                <c:pt idx="3">
                  <c:v>6.0000000000000001E-3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0BC-4FBA-BF38-A4E5879C52E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6075529903966268"/>
          <c:y val="0.13703673614860085"/>
          <c:w val="0.32929086324164414"/>
          <c:h val="0.8292343010487806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Опрос преподавателей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850A-4992-B389-39D617E8B23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850A-4992-B389-39D617E8B23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850A-4992-B389-39D617E8B23D}"/>
              </c:ext>
            </c:extLst>
          </c:dPt>
          <c:dLbls>
            <c:dLbl>
              <c:idx val="0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50A-4992-B389-39D617E8B23D}"/>
                </c:ext>
              </c:extLst>
            </c:dLbl>
            <c:dLbl>
              <c:idx val="1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50A-4992-B389-39D617E8B23D}"/>
                </c:ext>
              </c:extLst>
            </c:dLbl>
            <c:dLbl>
              <c:idx val="2"/>
              <c:layout/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850A-4992-B389-39D617E8B23D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Лист1!$A$1:$A$3</c:f>
              <c:strCache>
                <c:ptCount val="3"/>
                <c:pt idx="0">
                  <c:v>Полностью удовлетворены обеспечением комфортных условий в техникуме </c:v>
                </c:pt>
                <c:pt idx="1">
                  <c:v>В основном удовлетворены</c:v>
                </c:pt>
                <c:pt idx="2">
                  <c:v>Частично удовлетворены</c:v>
                </c:pt>
              </c:strCache>
            </c:strRef>
          </c:cat>
          <c:val>
            <c:numRef>
              <c:f>Лист1!$B$1:$B$3</c:f>
              <c:numCache>
                <c:formatCode>0%</c:formatCode>
                <c:ptCount val="3"/>
                <c:pt idx="0">
                  <c:v>0.41</c:v>
                </c:pt>
                <c:pt idx="1">
                  <c:v>0.52</c:v>
                </c:pt>
                <c:pt idx="2">
                  <c:v>7.0000000000000007E-2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50A-4992-B389-39D617E8B23D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3E63C81-E03D-4AD7-A8CA-F8D54BCC8090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292CE8D1-28BF-4F66-A8F4-44ECED167461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dirty="0" smtClean="0"/>
            <a:t>«Персонализация учебной деятельности»</a:t>
          </a:r>
          <a:endParaRPr lang="ru-RU" sz="2000" b="1" dirty="0"/>
        </a:p>
      </dgm:t>
    </dgm:pt>
    <dgm:pt modelId="{EBFEFB3D-5E0C-497F-B717-1B552EB606FB}" type="parTrans" cxnId="{2AE3BDCA-05BC-4B0A-9B3B-F67D1E1051A1}">
      <dgm:prSet/>
      <dgm:spPr/>
      <dgm:t>
        <a:bodyPr/>
        <a:lstStyle/>
        <a:p>
          <a:endParaRPr lang="ru-RU" sz="2000" b="1"/>
        </a:p>
      </dgm:t>
    </dgm:pt>
    <dgm:pt modelId="{79AC5B69-9D1D-4E47-87DE-3DEF0D1E323B}" type="sibTrans" cxnId="{2AE3BDCA-05BC-4B0A-9B3B-F67D1E1051A1}">
      <dgm:prSet/>
      <dgm:spPr/>
      <dgm:t>
        <a:bodyPr/>
        <a:lstStyle/>
        <a:p>
          <a:endParaRPr lang="ru-RU" sz="2000" b="1"/>
        </a:p>
      </dgm:t>
    </dgm:pt>
    <dgm:pt modelId="{8AF46D4A-4DCC-4789-90E9-43B479407B4D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dirty="0" smtClean="0"/>
            <a:t>«Информационно-образовательная платформа «</a:t>
          </a:r>
          <a:r>
            <a:rPr lang="en-US" sz="2000" b="1" dirty="0" err="1" smtClean="0"/>
            <a:t>Moodl</a:t>
          </a:r>
          <a:r>
            <a:rPr lang="ru-RU" sz="2000" b="1" dirty="0" smtClean="0"/>
            <a:t>»</a:t>
          </a:r>
          <a:endParaRPr lang="ru-RU" sz="2000" b="1" dirty="0"/>
        </a:p>
      </dgm:t>
    </dgm:pt>
    <dgm:pt modelId="{457FD7E5-D303-4828-9436-C0E73975D877}" type="parTrans" cxnId="{F16C88C8-39B5-4E01-AD0A-9C96BCEEA4BF}">
      <dgm:prSet/>
      <dgm:spPr/>
      <dgm:t>
        <a:bodyPr/>
        <a:lstStyle/>
        <a:p>
          <a:endParaRPr lang="ru-RU" sz="2000" b="1"/>
        </a:p>
      </dgm:t>
    </dgm:pt>
    <dgm:pt modelId="{0265A83C-3FAC-4008-8428-2C781F0FCC2C}" type="sibTrans" cxnId="{F16C88C8-39B5-4E01-AD0A-9C96BCEEA4BF}">
      <dgm:prSet/>
      <dgm:spPr/>
      <dgm:t>
        <a:bodyPr/>
        <a:lstStyle/>
        <a:p>
          <a:endParaRPr lang="ru-RU" sz="2000" b="1"/>
        </a:p>
      </dgm:t>
    </dgm:pt>
    <dgm:pt modelId="{D35506C2-51A1-4F11-B396-0E97DAE16930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dirty="0" smtClean="0"/>
            <a:t>«Управление качеством образовательных результатов» </a:t>
          </a:r>
        </a:p>
        <a:p>
          <a:pPr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1" dirty="0"/>
        </a:p>
      </dgm:t>
    </dgm:pt>
    <dgm:pt modelId="{C4CB9BB6-A070-4943-91E6-5895C57D5878}" type="parTrans" cxnId="{5AC8328C-22E9-448B-88AA-DD831A4585E7}">
      <dgm:prSet/>
      <dgm:spPr/>
      <dgm:t>
        <a:bodyPr/>
        <a:lstStyle/>
        <a:p>
          <a:endParaRPr lang="ru-RU" sz="2000" b="1"/>
        </a:p>
      </dgm:t>
    </dgm:pt>
    <dgm:pt modelId="{7668D7CA-E6BD-4E65-BD80-67959F65566D}" type="sibTrans" cxnId="{5AC8328C-22E9-448B-88AA-DD831A4585E7}">
      <dgm:prSet/>
      <dgm:spPr/>
      <dgm:t>
        <a:bodyPr/>
        <a:lstStyle/>
        <a:p>
          <a:endParaRPr lang="ru-RU" sz="2000" b="1"/>
        </a:p>
      </dgm:t>
    </dgm:pt>
    <dgm:pt modelId="{A3469F44-1AD6-42CD-A69D-4FCB46C93A19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dirty="0" smtClean="0"/>
            <a:t>«Ключ к успеху»</a:t>
          </a:r>
        </a:p>
        <a:p>
          <a:pPr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1" dirty="0"/>
        </a:p>
      </dgm:t>
    </dgm:pt>
    <dgm:pt modelId="{05C0A437-8E12-4171-B148-96CC73E9B87A}" type="parTrans" cxnId="{F5009343-43F5-49CC-9C7C-780233AB43B3}">
      <dgm:prSet/>
      <dgm:spPr/>
      <dgm:t>
        <a:bodyPr/>
        <a:lstStyle/>
        <a:p>
          <a:endParaRPr lang="ru-RU" sz="2000" b="1"/>
        </a:p>
      </dgm:t>
    </dgm:pt>
    <dgm:pt modelId="{EF1F45D4-89DE-4CB7-8815-EC0DA639EA3E}" type="sibTrans" cxnId="{F5009343-43F5-49CC-9C7C-780233AB43B3}">
      <dgm:prSet/>
      <dgm:spPr/>
      <dgm:t>
        <a:bodyPr/>
        <a:lstStyle/>
        <a:p>
          <a:endParaRPr lang="ru-RU" sz="2000" b="1"/>
        </a:p>
      </dgm:t>
    </dgm:pt>
    <dgm:pt modelId="{AF0CD9E9-635E-466D-A965-713AE163AED8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dirty="0" smtClean="0"/>
            <a:t>«Эффективный учебный план» </a:t>
          </a:r>
        </a:p>
        <a:p>
          <a:pPr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1" dirty="0"/>
        </a:p>
      </dgm:t>
    </dgm:pt>
    <dgm:pt modelId="{4F47F5A8-476E-4DF6-8139-5AB76758C3FE}" type="parTrans" cxnId="{83FB7BEA-5026-45D0-95A9-139491F52600}">
      <dgm:prSet/>
      <dgm:spPr/>
      <dgm:t>
        <a:bodyPr/>
        <a:lstStyle/>
        <a:p>
          <a:endParaRPr lang="ru-RU"/>
        </a:p>
      </dgm:t>
    </dgm:pt>
    <dgm:pt modelId="{CA4E20DF-6ECB-4E5E-AD1C-DECAF153A9BF}" type="sibTrans" cxnId="{83FB7BEA-5026-45D0-95A9-139491F52600}">
      <dgm:prSet/>
      <dgm:spPr/>
      <dgm:t>
        <a:bodyPr/>
        <a:lstStyle/>
        <a:p>
          <a:endParaRPr lang="ru-RU"/>
        </a:p>
      </dgm:t>
    </dgm:pt>
    <dgm:pt modelId="{6E24757E-CA71-421D-9DF7-4454CAD124CC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dirty="0" smtClean="0"/>
            <a:t>«Смешанное обучение»</a:t>
          </a:r>
          <a:endParaRPr lang="ru-RU" sz="2000" b="1" dirty="0"/>
        </a:p>
      </dgm:t>
    </dgm:pt>
    <dgm:pt modelId="{B9BD5441-27AB-4F05-A4F5-6F3E239FE812}" type="parTrans" cxnId="{C0F5B644-69D4-459C-9538-0B559A21A862}">
      <dgm:prSet/>
      <dgm:spPr/>
      <dgm:t>
        <a:bodyPr/>
        <a:lstStyle/>
        <a:p>
          <a:endParaRPr lang="ru-RU"/>
        </a:p>
      </dgm:t>
    </dgm:pt>
    <dgm:pt modelId="{65D49BAF-97D4-4613-B72F-AE04BD760511}" type="sibTrans" cxnId="{C0F5B644-69D4-459C-9538-0B559A21A862}">
      <dgm:prSet/>
      <dgm:spPr/>
      <dgm:t>
        <a:bodyPr/>
        <a:lstStyle/>
        <a:p>
          <a:endParaRPr lang="ru-RU"/>
        </a:p>
      </dgm:t>
    </dgm:pt>
    <dgm:pt modelId="{0A835311-5B07-4BA4-96E1-7823B6139B84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dirty="0" smtClean="0"/>
            <a:t>«Перевернутые обучения»</a:t>
          </a:r>
        </a:p>
        <a:p>
          <a:pPr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1" dirty="0"/>
        </a:p>
      </dgm:t>
    </dgm:pt>
    <dgm:pt modelId="{61B04EDE-4279-4B2D-A667-B71D501F6BB0}" type="parTrans" cxnId="{B6EAD98B-CBA2-4323-93CD-6880B721C274}">
      <dgm:prSet/>
      <dgm:spPr/>
      <dgm:t>
        <a:bodyPr/>
        <a:lstStyle/>
        <a:p>
          <a:endParaRPr lang="ru-RU"/>
        </a:p>
      </dgm:t>
    </dgm:pt>
    <dgm:pt modelId="{A2945FCD-FB9B-46FA-BEDB-7DF115333BCA}" type="sibTrans" cxnId="{B6EAD98B-CBA2-4323-93CD-6880B721C274}">
      <dgm:prSet/>
      <dgm:spPr/>
      <dgm:t>
        <a:bodyPr/>
        <a:lstStyle/>
        <a:p>
          <a:endParaRPr lang="ru-RU"/>
        </a:p>
      </dgm:t>
    </dgm:pt>
    <dgm:pt modelId="{A1F82DB2-46BE-4552-BE14-FFCE293E062E}" type="pres">
      <dgm:prSet presAssocID="{F3E63C81-E03D-4AD7-A8CA-F8D54BCC8090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B3DEEC1-E5C6-4B27-94F0-2C76C88139D1}" type="pres">
      <dgm:prSet presAssocID="{292CE8D1-28BF-4F66-A8F4-44ECED167461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FAC81E-A995-45EF-BA3F-FAD1BE1BA6D0}" type="pres">
      <dgm:prSet presAssocID="{79AC5B69-9D1D-4E47-87DE-3DEF0D1E323B}" presName="sibTrans" presStyleCnt="0"/>
      <dgm:spPr/>
    </dgm:pt>
    <dgm:pt modelId="{A59714BF-3414-4CC6-B5BF-00DA38BD8489}" type="pres">
      <dgm:prSet presAssocID="{AF0CD9E9-635E-466D-A965-713AE163AED8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1BFBB52-C215-4FE7-942E-491F56ECDC68}" type="pres">
      <dgm:prSet presAssocID="{CA4E20DF-6ECB-4E5E-AD1C-DECAF153A9BF}" presName="sibTrans" presStyleCnt="0"/>
      <dgm:spPr/>
    </dgm:pt>
    <dgm:pt modelId="{83D757E5-8CE2-4A15-85C2-AC9CE974EF39}" type="pres">
      <dgm:prSet presAssocID="{8AF46D4A-4DCC-4789-90E9-43B479407B4D}" presName="node" presStyleLbl="node1" presStyleIdx="2" presStyleCnt="7" custScaleX="1158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DB9145-636C-4797-835B-B67EBC1F9138}" type="pres">
      <dgm:prSet presAssocID="{0265A83C-3FAC-4008-8428-2C781F0FCC2C}" presName="sibTrans" presStyleCnt="0"/>
      <dgm:spPr/>
    </dgm:pt>
    <dgm:pt modelId="{444FE85F-ACEF-42E3-9C51-25A44ECC63D0}" type="pres">
      <dgm:prSet presAssocID="{6E24757E-CA71-421D-9DF7-4454CAD124CC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F8CDDF5-9B4E-4045-B5CE-9FFC4AFE54A2}" type="pres">
      <dgm:prSet presAssocID="{65D49BAF-97D4-4613-B72F-AE04BD760511}" presName="sibTrans" presStyleCnt="0"/>
      <dgm:spPr/>
    </dgm:pt>
    <dgm:pt modelId="{0BE8C57C-BB09-4CF7-8373-C0F4342C8596}" type="pres">
      <dgm:prSet presAssocID="{0A835311-5B07-4BA4-96E1-7823B6139B84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92F882-FA8D-4C0C-8377-41BF6159824F}" type="pres">
      <dgm:prSet presAssocID="{A2945FCD-FB9B-46FA-BEDB-7DF115333BCA}" presName="sibTrans" presStyleCnt="0"/>
      <dgm:spPr/>
    </dgm:pt>
    <dgm:pt modelId="{0AAAC5E0-D92F-4EB9-ADCB-E2F52430289E}" type="pres">
      <dgm:prSet presAssocID="{D35506C2-51A1-4F11-B396-0E97DAE16930}" presName="node" presStyleLbl="node1" presStyleIdx="5" presStyleCnt="7" custScaleX="1176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8D8C3A-D1FF-40E3-ADA1-77ABDC1CC713}" type="pres">
      <dgm:prSet presAssocID="{7668D7CA-E6BD-4E65-BD80-67959F65566D}" presName="sibTrans" presStyleCnt="0"/>
      <dgm:spPr/>
    </dgm:pt>
    <dgm:pt modelId="{382DE10A-2B4A-4E3D-B5D1-415233D4A5F1}" type="pres">
      <dgm:prSet presAssocID="{A3469F44-1AD6-42CD-A69D-4FCB46C93A19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6EAD98B-CBA2-4323-93CD-6880B721C274}" srcId="{F3E63C81-E03D-4AD7-A8CA-F8D54BCC8090}" destId="{0A835311-5B07-4BA4-96E1-7823B6139B84}" srcOrd="4" destOrd="0" parTransId="{61B04EDE-4279-4B2D-A667-B71D501F6BB0}" sibTransId="{A2945FCD-FB9B-46FA-BEDB-7DF115333BCA}"/>
    <dgm:cxn modelId="{E55B6224-2ED9-4606-85A1-4DB6B642A3B3}" type="presOf" srcId="{AF0CD9E9-635E-466D-A965-713AE163AED8}" destId="{A59714BF-3414-4CC6-B5BF-00DA38BD8489}" srcOrd="0" destOrd="0" presId="urn:microsoft.com/office/officeart/2005/8/layout/default"/>
    <dgm:cxn modelId="{F5009343-43F5-49CC-9C7C-780233AB43B3}" srcId="{F3E63C81-E03D-4AD7-A8CA-F8D54BCC8090}" destId="{A3469F44-1AD6-42CD-A69D-4FCB46C93A19}" srcOrd="6" destOrd="0" parTransId="{05C0A437-8E12-4171-B148-96CC73E9B87A}" sibTransId="{EF1F45D4-89DE-4CB7-8815-EC0DA639EA3E}"/>
    <dgm:cxn modelId="{C0F5B644-69D4-459C-9538-0B559A21A862}" srcId="{F3E63C81-E03D-4AD7-A8CA-F8D54BCC8090}" destId="{6E24757E-CA71-421D-9DF7-4454CAD124CC}" srcOrd="3" destOrd="0" parTransId="{B9BD5441-27AB-4F05-A4F5-6F3E239FE812}" sibTransId="{65D49BAF-97D4-4613-B72F-AE04BD760511}"/>
    <dgm:cxn modelId="{2AE3BDCA-05BC-4B0A-9B3B-F67D1E1051A1}" srcId="{F3E63C81-E03D-4AD7-A8CA-F8D54BCC8090}" destId="{292CE8D1-28BF-4F66-A8F4-44ECED167461}" srcOrd="0" destOrd="0" parTransId="{EBFEFB3D-5E0C-497F-B717-1B552EB606FB}" sibTransId="{79AC5B69-9D1D-4E47-87DE-3DEF0D1E323B}"/>
    <dgm:cxn modelId="{6286B214-B988-4CA2-A618-72F92ACDF4DA}" type="presOf" srcId="{6E24757E-CA71-421D-9DF7-4454CAD124CC}" destId="{444FE85F-ACEF-42E3-9C51-25A44ECC63D0}" srcOrd="0" destOrd="0" presId="urn:microsoft.com/office/officeart/2005/8/layout/default"/>
    <dgm:cxn modelId="{8A49D739-34F7-4A34-931F-DF6A0CB90785}" type="presOf" srcId="{8AF46D4A-4DCC-4789-90E9-43B479407B4D}" destId="{83D757E5-8CE2-4A15-85C2-AC9CE974EF39}" srcOrd="0" destOrd="0" presId="urn:microsoft.com/office/officeart/2005/8/layout/default"/>
    <dgm:cxn modelId="{E2D4302D-2102-4053-98EF-F21BB0C1C3DB}" type="presOf" srcId="{0A835311-5B07-4BA4-96E1-7823B6139B84}" destId="{0BE8C57C-BB09-4CF7-8373-C0F4342C8596}" srcOrd="0" destOrd="0" presId="urn:microsoft.com/office/officeart/2005/8/layout/default"/>
    <dgm:cxn modelId="{ED5B8D49-822C-45E3-889F-84E2953E61C7}" type="presOf" srcId="{D35506C2-51A1-4F11-B396-0E97DAE16930}" destId="{0AAAC5E0-D92F-4EB9-ADCB-E2F52430289E}" srcOrd="0" destOrd="0" presId="urn:microsoft.com/office/officeart/2005/8/layout/default"/>
    <dgm:cxn modelId="{F16C88C8-39B5-4E01-AD0A-9C96BCEEA4BF}" srcId="{F3E63C81-E03D-4AD7-A8CA-F8D54BCC8090}" destId="{8AF46D4A-4DCC-4789-90E9-43B479407B4D}" srcOrd="2" destOrd="0" parTransId="{457FD7E5-D303-4828-9436-C0E73975D877}" sibTransId="{0265A83C-3FAC-4008-8428-2C781F0FCC2C}"/>
    <dgm:cxn modelId="{E2C72A04-393F-40F7-9704-638ABD60E0B6}" type="presOf" srcId="{A3469F44-1AD6-42CD-A69D-4FCB46C93A19}" destId="{382DE10A-2B4A-4E3D-B5D1-415233D4A5F1}" srcOrd="0" destOrd="0" presId="urn:microsoft.com/office/officeart/2005/8/layout/default"/>
    <dgm:cxn modelId="{83FB7BEA-5026-45D0-95A9-139491F52600}" srcId="{F3E63C81-E03D-4AD7-A8CA-F8D54BCC8090}" destId="{AF0CD9E9-635E-466D-A965-713AE163AED8}" srcOrd="1" destOrd="0" parTransId="{4F47F5A8-476E-4DF6-8139-5AB76758C3FE}" sibTransId="{CA4E20DF-6ECB-4E5E-AD1C-DECAF153A9BF}"/>
    <dgm:cxn modelId="{5AC8328C-22E9-448B-88AA-DD831A4585E7}" srcId="{F3E63C81-E03D-4AD7-A8CA-F8D54BCC8090}" destId="{D35506C2-51A1-4F11-B396-0E97DAE16930}" srcOrd="5" destOrd="0" parTransId="{C4CB9BB6-A070-4943-91E6-5895C57D5878}" sibTransId="{7668D7CA-E6BD-4E65-BD80-67959F65566D}"/>
    <dgm:cxn modelId="{AD04D36D-96E5-44F1-AE12-C8C9DDBBD936}" type="presOf" srcId="{292CE8D1-28BF-4F66-A8F4-44ECED167461}" destId="{AB3DEEC1-E5C6-4B27-94F0-2C76C88139D1}" srcOrd="0" destOrd="0" presId="urn:microsoft.com/office/officeart/2005/8/layout/default"/>
    <dgm:cxn modelId="{3FED77DF-0A29-4EC7-BD3B-88F049ABD910}" type="presOf" srcId="{F3E63C81-E03D-4AD7-A8CA-F8D54BCC8090}" destId="{A1F82DB2-46BE-4552-BE14-FFCE293E062E}" srcOrd="0" destOrd="0" presId="urn:microsoft.com/office/officeart/2005/8/layout/default"/>
    <dgm:cxn modelId="{AD5E3998-560A-4A7C-9F8D-06E512FF508F}" type="presParOf" srcId="{A1F82DB2-46BE-4552-BE14-FFCE293E062E}" destId="{AB3DEEC1-E5C6-4B27-94F0-2C76C88139D1}" srcOrd="0" destOrd="0" presId="urn:microsoft.com/office/officeart/2005/8/layout/default"/>
    <dgm:cxn modelId="{6234F83D-BDE2-49C1-B426-105542ADC1C4}" type="presParOf" srcId="{A1F82DB2-46BE-4552-BE14-FFCE293E062E}" destId="{01FAC81E-A995-45EF-BA3F-FAD1BE1BA6D0}" srcOrd="1" destOrd="0" presId="urn:microsoft.com/office/officeart/2005/8/layout/default"/>
    <dgm:cxn modelId="{A5991050-2146-412F-BB81-DFA495E7F9CD}" type="presParOf" srcId="{A1F82DB2-46BE-4552-BE14-FFCE293E062E}" destId="{A59714BF-3414-4CC6-B5BF-00DA38BD8489}" srcOrd="2" destOrd="0" presId="urn:microsoft.com/office/officeart/2005/8/layout/default"/>
    <dgm:cxn modelId="{1EAC7EE0-4FC2-4989-A36F-1713ECB4C555}" type="presParOf" srcId="{A1F82DB2-46BE-4552-BE14-FFCE293E062E}" destId="{E1BFBB52-C215-4FE7-942E-491F56ECDC68}" srcOrd="3" destOrd="0" presId="urn:microsoft.com/office/officeart/2005/8/layout/default"/>
    <dgm:cxn modelId="{519BA043-4B31-45CA-999B-BC1DF9166C0C}" type="presParOf" srcId="{A1F82DB2-46BE-4552-BE14-FFCE293E062E}" destId="{83D757E5-8CE2-4A15-85C2-AC9CE974EF39}" srcOrd="4" destOrd="0" presId="urn:microsoft.com/office/officeart/2005/8/layout/default"/>
    <dgm:cxn modelId="{EB1A6CDE-E506-483D-A5AA-2D15565BB51D}" type="presParOf" srcId="{A1F82DB2-46BE-4552-BE14-FFCE293E062E}" destId="{8BDB9145-636C-4797-835B-B67EBC1F9138}" srcOrd="5" destOrd="0" presId="urn:microsoft.com/office/officeart/2005/8/layout/default"/>
    <dgm:cxn modelId="{A2DF6DC7-4BDB-4018-BC4D-16103ED3413A}" type="presParOf" srcId="{A1F82DB2-46BE-4552-BE14-FFCE293E062E}" destId="{444FE85F-ACEF-42E3-9C51-25A44ECC63D0}" srcOrd="6" destOrd="0" presId="urn:microsoft.com/office/officeart/2005/8/layout/default"/>
    <dgm:cxn modelId="{092CD0BC-E548-49D3-98FE-97574616CA25}" type="presParOf" srcId="{A1F82DB2-46BE-4552-BE14-FFCE293E062E}" destId="{6F8CDDF5-9B4E-4045-B5CE-9FFC4AFE54A2}" srcOrd="7" destOrd="0" presId="urn:microsoft.com/office/officeart/2005/8/layout/default"/>
    <dgm:cxn modelId="{296E2008-2B5D-4ABD-9745-107B7443B05F}" type="presParOf" srcId="{A1F82DB2-46BE-4552-BE14-FFCE293E062E}" destId="{0BE8C57C-BB09-4CF7-8373-C0F4342C8596}" srcOrd="8" destOrd="0" presId="urn:microsoft.com/office/officeart/2005/8/layout/default"/>
    <dgm:cxn modelId="{71886255-2255-484D-A0B9-9B3D92B22618}" type="presParOf" srcId="{A1F82DB2-46BE-4552-BE14-FFCE293E062E}" destId="{BB92F882-FA8D-4C0C-8377-41BF6159824F}" srcOrd="9" destOrd="0" presId="urn:microsoft.com/office/officeart/2005/8/layout/default"/>
    <dgm:cxn modelId="{04F80E64-A8BF-4CB0-B242-2B2E735A4641}" type="presParOf" srcId="{A1F82DB2-46BE-4552-BE14-FFCE293E062E}" destId="{0AAAC5E0-D92F-4EB9-ADCB-E2F52430289E}" srcOrd="10" destOrd="0" presId="urn:microsoft.com/office/officeart/2005/8/layout/default"/>
    <dgm:cxn modelId="{537870AF-A769-4348-8777-43F95E7F325C}" type="presParOf" srcId="{A1F82DB2-46BE-4552-BE14-FFCE293E062E}" destId="{F78D8C3A-D1FF-40E3-ADA1-77ABDC1CC713}" srcOrd="11" destOrd="0" presId="urn:microsoft.com/office/officeart/2005/8/layout/default"/>
    <dgm:cxn modelId="{117F51EA-89D9-4037-8044-FE59757F8B83}" type="presParOf" srcId="{A1F82DB2-46BE-4552-BE14-FFCE293E062E}" destId="{382DE10A-2B4A-4E3D-B5D1-415233D4A5F1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3E63C81-E03D-4AD7-A8CA-F8D54BCC8090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292CE8D1-28BF-4F66-A8F4-44ECED167461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dirty="0" smtClean="0"/>
            <a:t>«Персонализация учебной деятельности» </a:t>
          </a:r>
        </a:p>
        <a:p>
          <a:pPr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1" dirty="0"/>
        </a:p>
      </dgm:t>
    </dgm:pt>
    <dgm:pt modelId="{EBFEFB3D-5E0C-497F-B717-1B552EB606FB}" type="parTrans" cxnId="{2AE3BDCA-05BC-4B0A-9B3B-F67D1E1051A1}">
      <dgm:prSet/>
      <dgm:spPr/>
      <dgm:t>
        <a:bodyPr/>
        <a:lstStyle/>
        <a:p>
          <a:endParaRPr lang="ru-RU" sz="2000" b="1"/>
        </a:p>
      </dgm:t>
    </dgm:pt>
    <dgm:pt modelId="{79AC5B69-9D1D-4E47-87DE-3DEF0D1E323B}" type="sibTrans" cxnId="{2AE3BDCA-05BC-4B0A-9B3B-F67D1E1051A1}">
      <dgm:prSet/>
      <dgm:spPr/>
      <dgm:t>
        <a:bodyPr/>
        <a:lstStyle/>
        <a:p>
          <a:endParaRPr lang="ru-RU" sz="2000" b="1"/>
        </a:p>
      </dgm:t>
    </dgm:pt>
    <dgm:pt modelId="{8AF46D4A-4DCC-4789-90E9-43B479407B4D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dirty="0" smtClean="0"/>
            <a:t>«Информационно-образовательная платформа «</a:t>
          </a:r>
          <a:r>
            <a:rPr lang="en-US" sz="2000" b="1" dirty="0" err="1" smtClean="0"/>
            <a:t>Moodl</a:t>
          </a:r>
          <a:r>
            <a:rPr lang="ru-RU" sz="2000" b="1" dirty="0" smtClean="0"/>
            <a:t>»</a:t>
          </a:r>
        </a:p>
        <a:p>
          <a:pPr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1" dirty="0"/>
        </a:p>
      </dgm:t>
    </dgm:pt>
    <dgm:pt modelId="{457FD7E5-D303-4828-9436-C0E73975D877}" type="parTrans" cxnId="{F16C88C8-39B5-4E01-AD0A-9C96BCEEA4BF}">
      <dgm:prSet/>
      <dgm:spPr/>
      <dgm:t>
        <a:bodyPr/>
        <a:lstStyle/>
        <a:p>
          <a:endParaRPr lang="ru-RU" sz="2000" b="1"/>
        </a:p>
      </dgm:t>
    </dgm:pt>
    <dgm:pt modelId="{0265A83C-3FAC-4008-8428-2C781F0FCC2C}" type="sibTrans" cxnId="{F16C88C8-39B5-4E01-AD0A-9C96BCEEA4BF}">
      <dgm:prSet/>
      <dgm:spPr/>
      <dgm:t>
        <a:bodyPr/>
        <a:lstStyle/>
        <a:p>
          <a:endParaRPr lang="ru-RU" sz="2000" b="1"/>
        </a:p>
      </dgm:t>
    </dgm:pt>
    <dgm:pt modelId="{D35506C2-51A1-4F11-B396-0E97DAE16930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dirty="0" smtClean="0"/>
            <a:t>«Управление качеством образовательных результатов» </a:t>
          </a:r>
        </a:p>
        <a:p>
          <a:pPr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1" dirty="0"/>
        </a:p>
      </dgm:t>
    </dgm:pt>
    <dgm:pt modelId="{C4CB9BB6-A070-4943-91E6-5895C57D5878}" type="parTrans" cxnId="{5AC8328C-22E9-448B-88AA-DD831A4585E7}">
      <dgm:prSet/>
      <dgm:spPr/>
      <dgm:t>
        <a:bodyPr/>
        <a:lstStyle/>
        <a:p>
          <a:endParaRPr lang="ru-RU" sz="2000" b="1"/>
        </a:p>
      </dgm:t>
    </dgm:pt>
    <dgm:pt modelId="{7668D7CA-E6BD-4E65-BD80-67959F65566D}" type="sibTrans" cxnId="{5AC8328C-22E9-448B-88AA-DD831A4585E7}">
      <dgm:prSet/>
      <dgm:spPr/>
      <dgm:t>
        <a:bodyPr/>
        <a:lstStyle/>
        <a:p>
          <a:endParaRPr lang="ru-RU" sz="2000" b="1"/>
        </a:p>
      </dgm:t>
    </dgm:pt>
    <dgm:pt modelId="{A3469F44-1AD6-42CD-A69D-4FCB46C93A19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dirty="0" smtClean="0"/>
            <a:t>«Ключ к успеху»</a:t>
          </a:r>
        </a:p>
        <a:p>
          <a:pPr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1" dirty="0"/>
        </a:p>
      </dgm:t>
    </dgm:pt>
    <dgm:pt modelId="{05C0A437-8E12-4171-B148-96CC73E9B87A}" type="parTrans" cxnId="{F5009343-43F5-49CC-9C7C-780233AB43B3}">
      <dgm:prSet/>
      <dgm:spPr/>
      <dgm:t>
        <a:bodyPr/>
        <a:lstStyle/>
        <a:p>
          <a:endParaRPr lang="ru-RU" sz="2000" b="1"/>
        </a:p>
      </dgm:t>
    </dgm:pt>
    <dgm:pt modelId="{EF1F45D4-89DE-4CB7-8815-EC0DA639EA3E}" type="sibTrans" cxnId="{F5009343-43F5-49CC-9C7C-780233AB43B3}">
      <dgm:prSet/>
      <dgm:spPr/>
      <dgm:t>
        <a:bodyPr/>
        <a:lstStyle/>
        <a:p>
          <a:endParaRPr lang="ru-RU" sz="2000" b="1"/>
        </a:p>
      </dgm:t>
    </dgm:pt>
    <dgm:pt modelId="{2D14BD35-E74F-4E29-8901-2799E7264296}">
      <dgm:prSet phldrT="[Текст]" custT="1"/>
      <dgm:spPr/>
      <dgm:t>
        <a:bodyPr/>
        <a:lstStyle/>
        <a:p>
          <a:r>
            <a:rPr lang="ru-RU" sz="2000" b="1" dirty="0" smtClean="0"/>
            <a:t>«Кадровый ресурс»</a:t>
          </a:r>
          <a:endParaRPr lang="ru-RU" sz="2000" b="1" dirty="0"/>
        </a:p>
      </dgm:t>
    </dgm:pt>
    <dgm:pt modelId="{270BE611-40CF-4D44-97E8-1CF4075B038E}" type="parTrans" cxnId="{CFD8F93D-F802-4AD0-B9F8-EFC759CDDC50}">
      <dgm:prSet/>
      <dgm:spPr/>
      <dgm:t>
        <a:bodyPr/>
        <a:lstStyle/>
        <a:p>
          <a:endParaRPr lang="ru-RU" sz="2000" b="1"/>
        </a:p>
      </dgm:t>
    </dgm:pt>
    <dgm:pt modelId="{3E860E91-C0D7-4DEE-8D4E-14356B8340FF}" type="sibTrans" cxnId="{CFD8F93D-F802-4AD0-B9F8-EFC759CDDC50}">
      <dgm:prSet/>
      <dgm:spPr/>
      <dgm:t>
        <a:bodyPr/>
        <a:lstStyle/>
        <a:p>
          <a:endParaRPr lang="ru-RU" sz="2000" b="1"/>
        </a:p>
      </dgm:t>
    </dgm:pt>
    <dgm:pt modelId="{A1F82DB2-46BE-4552-BE14-FFCE293E062E}" type="pres">
      <dgm:prSet presAssocID="{F3E63C81-E03D-4AD7-A8CA-F8D54BCC8090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B3DEEC1-E5C6-4B27-94F0-2C76C88139D1}" type="pres">
      <dgm:prSet presAssocID="{292CE8D1-28BF-4F66-A8F4-44ECED167461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FAC81E-A995-45EF-BA3F-FAD1BE1BA6D0}" type="pres">
      <dgm:prSet presAssocID="{79AC5B69-9D1D-4E47-87DE-3DEF0D1E323B}" presName="sibTrans" presStyleCnt="0"/>
      <dgm:spPr/>
    </dgm:pt>
    <dgm:pt modelId="{83D757E5-8CE2-4A15-85C2-AC9CE974EF39}" type="pres">
      <dgm:prSet presAssocID="{8AF46D4A-4DCC-4789-90E9-43B479407B4D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DB9145-636C-4797-835B-B67EBC1F9138}" type="pres">
      <dgm:prSet presAssocID="{0265A83C-3FAC-4008-8428-2C781F0FCC2C}" presName="sibTrans" presStyleCnt="0"/>
      <dgm:spPr/>
    </dgm:pt>
    <dgm:pt modelId="{0AAAC5E0-D92F-4EB9-ADCB-E2F52430289E}" type="pres">
      <dgm:prSet presAssocID="{D35506C2-51A1-4F11-B396-0E97DAE16930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78D8C3A-D1FF-40E3-ADA1-77ABDC1CC713}" type="pres">
      <dgm:prSet presAssocID="{7668D7CA-E6BD-4E65-BD80-67959F65566D}" presName="sibTrans" presStyleCnt="0"/>
      <dgm:spPr/>
    </dgm:pt>
    <dgm:pt modelId="{382DE10A-2B4A-4E3D-B5D1-415233D4A5F1}" type="pres">
      <dgm:prSet presAssocID="{A3469F44-1AD6-42CD-A69D-4FCB46C93A19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3EAD7A-744E-4AD3-B974-00623990B818}" type="pres">
      <dgm:prSet presAssocID="{EF1F45D4-89DE-4CB7-8815-EC0DA639EA3E}" presName="sibTrans" presStyleCnt="0"/>
      <dgm:spPr/>
    </dgm:pt>
    <dgm:pt modelId="{7E02D8CB-311D-4F86-825D-15B0A60D4559}" type="pres">
      <dgm:prSet presAssocID="{2D14BD35-E74F-4E29-8901-2799E7264296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A49D739-34F7-4A34-931F-DF6A0CB90785}" type="presOf" srcId="{8AF46D4A-4DCC-4789-90E9-43B479407B4D}" destId="{83D757E5-8CE2-4A15-85C2-AC9CE974EF39}" srcOrd="0" destOrd="0" presId="urn:microsoft.com/office/officeart/2005/8/layout/default"/>
    <dgm:cxn modelId="{2AE3BDCA-05BC-4B0A-9B3B-F67D1E1051A1}" srcId="{F3E63C81-E03D-4AD7-A8CA-F8D54BCC8090}" destId="{292CE8D1-28BF-4F66-A8F4-44ECED167461}" srcOrd="0" destOrd="0" parTransId="{EBFEFB3D-5E0C-497F-B717-1B552EB606FB}" sibTransId="{79AC5B69-9D1D-4E47-87DE-3DEF0D1E323B}"/>
    <dgm:cxn modelId="{ED5B8D49-822C-45E3-889F-84E2953E61C7}" type="presOf" srcId="{D35506C2-51A1-4F11-B396-0E97DAE16930}" destId="{0AAAC5E0-D92F-4EB9-ADCB-E2F52430289E}" srcOrd="0" destOrd="0" presId="urn:microsoft.com/office/officeart/2005/8/layout/default"/>
    <dgm:cxn modelId="{AD04D36D-96E5-44F1-AE12-C8C9DDBBD936}" type="presOf" srcId="{292CE8D1-28BF-4F66-A8F4-44ECED167461}" destId="{AB3DEEC1-E5C6-4B27-94F0-2C76C88139D1}" srcOrd="0" destOrd="0" presId="urn:microsoft.com/office/officeart/2005/8/layout/default"/>
    <dgm:cxn modelId="{CFD8F93D-F802-4AD0-B9F8-EFC759CDDC50}" srcId="{F3E63C81-E03D-4AD7-A8CA-F8D54BCC8090}" destId="{2D14BD35-E74F-4E29-8901-2799E7264296}" srcOrd="4" destOrd="0" parTransId="{270BE611-40CF-4D44-97E8-1CF4075B038E}" sibTransId="{3E860E91-C0D7-4DEE-8D4E-14356B8340FF}"/>
    <dgm:cxn modelId="{E2C72A04-393F-40F7-9704-638ABD60E0B6}" type="presOf" srcId="{A3469F44-1AD6-42CD-A69D-4FCB46C93A19}" destId="{382DE10A-2B4A-4E3D-B5D1-415233D4A5F1}" srcOrd="0" destOrd="0" presId="urn:microsoft.com/office/officeart/2005/8/layout/default"/>
    <dgm:cxn modelId="{5AC8328C-22E9-448B-88AA-DD831A4585E7}" srcId="{F3E63C81-E03D-4AD7-A8CA-F8D54BCC8090}" destId="{D35506C2-51A1-4F11-B396-0E97DAE16930}" srcOrd="2" destOrd="0" parTransId="{C4CB9BB6-A070-4943-91E6-5895C57D5878}" sibTransId="{7668D7CA-E6BD-4E65-BD80-67959F65566D}"/>
    <dgm:cxn modelId="{F16C88C8-39B5-4E01-AD0A-9C96BCEEA4BF}" srcId="{F3E63C81-E03D-4AD7-A8CA-F8D54BCC8090}" destId="{8AF46D4A-4DCC-4789-90E9-43B479407B4D}" srcOrd="1" destOrd="0" parTransId="{457FD7E5-D303-4828-9436-C0E73975D877}" sibTransId="{0265A83C-3FAC-4008-8428-2C781F0FCC2C}"/>
    <dgm:cxn modelId="{1CE35C6E-86A1-4BBA-8127-1CD3DD1BCE56}" type="presOf" srcId="{2D14BD35-E74F-4E29-8901-2799E7264296}" destId="{7E02D8CB-311D-4F86-825D-15B0A60D4559}" srcOrd="0" destOrd="0" presId="urn:microsoft.com/office/officeart/2005/8/layout/default"/>
    <dgm:cxn modelId="{3FED77DF-0A29-4EC7-BD3B-88F049ABD910}" type="presOf" srcId="{F3E63C81-E03D-4AD7-A8CA-F8D54BCC8090}" destId="{A1F82DB2-46BE-4552-BE14-FFCE293E062E}" srcOrd="0" destOrd="0" presId="urn:microsoft.com/office/officeart/2005/8/layout/default"/>
    <dgm:cxn modelId="{F5009343-43F5-49CC-9C7C-780233AB43B3}" srcId="{F3E63C81-E03D-4AD7-A8CA-F8D54BCC8090}" destId="{A3469F44-1AD6-42CD-A69D-4FCB46C93A19}" srcOrd="3" destOrd="0" parTransId="{05C0A437-8E12-4171-B148-96CC73E9B87A}" sibTransId="{EF1F45D4-89DE-4CB7-8815-EC0DA639EA3E}"/>
    <dgm:cxn modelId="{AD5E3998-560A-4A7C-9F8D-06E512FF508F}" type="presParOf" srcId="{A1F82DB2-46BE-4552-BE14-FFCE293E062E}" destId="{AB3DEEC1-E5C6-4B27-94F0-2C76C88139D1}" srcOrd="0" destOrd="0" presId="urn:microsoft.com/office/officeart/2005/8/layout/default"/>
    <dgm:cxn modelId="{6234F83D-BDE2-49C1-B426-105542ADC1C4}" type="presParOf" srcId="{A1F82DB2-46BE-4552-BE14-FFCE293E062E}" destId="{01FAC81E-A995-45EF-BA3F-FAD1BE1BA6D0}" srcOrd="1" destOrd="0" presId="urn:microsoft.com/office/officeart/2005/8/layout/default"/>
    <dgm:cxn modelId="{519BA043-4B31-45CA-999B-BC1DF9166C0C}" type="presParOf" srcId="{A1F82DB2-46BE-4552-BE14-FFCE293E062E}" destId="{83D757E5-8CE2-4A15-85C2-AC9CE974EF39}" srcOrd="2" destOrd="0" presId="urn:microsoft.com/office/officeart/2005/8/layout/default"/>
    <dgm:cxn modelId="{EB1A6CDE-E506-483D-A5AA-2D15565BB51D}" type="presParOf" srcId="{A1F82DB2-46BE-4552-BE14-FFCE293E062E}" destId="{8BDB9145-636C-4797-835B-B67EBC1F9138}" srcOrd="3" destOrd="0" presId="urn:microsoft.com/office/officeart/2005/8/layout/default"/>
    <dgm:cxn modelId="{04F80E64-A8BF-4CB0-B242-2B2E735A4641}" type="presParOf" srcId="{A1F82DB2-46BE-4552-BE14-FFCE293E062E}" destId="{0AAAC5E0-D92F-4EB9-ADCB-E2F52430289E}" srcOrd="4" destOrd="0" presId="urn:microsoft.com/office/officeart/2005/8/layout/default"/>
    <dgm:cxn modelId="{537870AF-A769-4348-8777-43F95E7F325C}" type="presParOf" srcId="{A1F82DB2-46BE-4552-BE14-FFCE293E062E}" destId="{F78D8C3A-D1FF-40E3-ADA1-77ABDC1CC713}" srcOrd="5" destOrd="0" presId="urn:microsoft.com/office/officeart/2005/8/layout/default"/>
    <dgm:cxn modelId="{117F51EA-89D9-4037-8044-FE59757F8B83}" type="presParOf" srcId="{A1F82DB2-46BE-4552-BE14-FFCE293E062E}" destId="{382DE10A-2B4A-4E3D-B5D1-415233D4A5F1}" srcOrd="6" destOrd="0" presId="urn:microsoft.com/office/officeart/2005/8/layout/default"/>
    <dgm:cxn modelId="{E5CC77CE-0FAD-4FE0-A4FD-7657B7507EEB}" type="presParOf" srcId="{A1F82DB2-46BE-4552-BE14-FFCE293E062E}" destId="{403EAD7A-744E-4AD3-B974-00623990B818}" srcOrd="7" destOrd="0" presId="urn:microsoft.com/office/officeart/2005/8/layout/default"/>
    <dgm:cxn modelId="{7677DF1F-5342-4501-BB02-145C763943B3}" type="presParOf" srcId="{A1F82DB2-46BE-4552-BE14-FFCE293E062E}" destId="{7E02D8CB-311D-4F86-825D-15B0A60D4559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3DEEC1-E5C6-4B27-94F0-2C76C88139D1}">
      <dsp:nvSpPr>
        <dsp:cNvPr id="0" name=""/>
        <dsp:cNvSpPr/>
      </dsp:nvSpPr>
      <dsp:spPr>
        <a:xfrm>
          <a:off x="4048" y="385857"/>
          <a:ext cx="2240615" cy="134436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kern="1200" dirty="0" smtClean="0"/>
            <a:t>«Персонализация учебной деятельности»</a:t>
          </a:r>
          <a:endParaRPr lang="ru-RU" sz="2000" b="1" kern="1200" dirty="0"/>
        </a:p>
      </dsp:txBody>
      <dsp:txXfrm>
        <a:off x="4048" y="385857"/>
        <a:ext cx="2240615" cy="1344369"/>
      </dsp:txXfrm>
    </dsp:sp>
    <dsp:sp modelId="{A59714BF-3414-4CC6-B5BF-00DA38BD8489}">
      <dsp:nvSpPr>
        <dsp:cNvPr id="0" name=""/>
        <dsp:cNvSpPr/>
      </dsp:nvSpPr>
      <dsp:spPr>
        <a:xfrm>
          <a:off x="2468725" y="385857"/>
          <a:ext cx="2240615" cy="134436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kern="1200" dirty="0" smtClean="0"/>
            <a:t>«Эффективный учебный план»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1" kern="1200" dirty="0"/>
        </a:p>
      </dsp:txBody>
      <dsp:txXfrm>
        <a:off x="2468725" y="385857"/>
        <a:ext cx="2240615" cy="1344369"/>
      </dsp:txXfrm>
    </dsp:sp>
    <dsp:sp modelId="{83D757E5-8CE2-4A15-85C2-AC9CE974EF39}">
      <dsp:nvSpPr>
        <dsp:cNvPr id="0" name=""/>
        <dsp:cNvSpPr/>
      </dsp:nvSpPr>
      <dsp:spPr>
        <a:xfrm>
          <a:off x="4933401" y="385857"/>
          <a:ext cx="2595214" cy="1344369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kern="1200" dirty="0" smtClean="0"/>
            <a:t>«Информационно-образовательная платформа «</a:t>
          </a:r>
          <a:r>
            <a:rPr lang="en-US" sz="2000" b="1" kern="1200" dirty="0" err="1" smtClean="0"/>
            <a:t>Moodl</a:t>
          </a:r>
          <a:r>
            <a:rPr lang="ru-RU" sz="2000" b="1" kern="1200" dirty="0" smtClean="0"/>
            <a:t>»</a:t>
          </a:r>
          <a:endParaRPr lang="ru-RU" sz="2000" b="1" kern="1200" dirty="0"/>
        </a:p>
      </dsp:txBody>
      <dsp:txXfrm>
        <a:off x="4933401" y="385857"/>
        <a:ext cx="2595214" cy="1344369"/>
      </dsp:txXfrm>
    </dsp:sp>
    <dsp:sp modelId="{444FE85F-ACEF-42E3-9C51-25A44ECC63D0}">
      <dsp:nvSpPr>
        <dsp:cNvPr id="0" name=""/>
        <dsp:cNvSpPr/>
      </dsp:nvSpPr>
      <dsp:spPr>
        <a:xfrm>
          <a:off x="7752678" y="385857"/>
          <a:ext cx="2240615" cy="1344369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kern="1200" dirty="0" smtClean="0"/>
            <a:t>«Смешанное обучение»</a:t>
          </a:r>
          <a:endParaRPr lang="ru-RU" sz="2000" b="1" kern="1200" dirty="0"/>
        </a:p>
      </dsp:txBody>
      <dsp:txXfrm>
        <a:off x="7752678" y="385857"/>
        <a:ext cx="2240615" cy="1344369"/>
      </dsp:txXfrm>
    </dsp:sp>
    <dsp:sp modelId="{0BE8C57C-BB09-4CF7-8373-C0F4342C8596}">
      <dsp:nvSpPr>
        <dsp:cNvPr id="0" name=""/>
        <dsp:cNvSpPr/>
      </dsp:nvSpPr>
      <dsp:spPr>
        <a:xfrm>
          <a:off x="1215504" y="1954287"/>
          <a:ext cx="2240615" cy="134436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kern="1200" dirty="0" smtClean="0"/>
            <a:t>«Перевернутые обучения»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1" kern="1200" dirty="0"/>
        </a:p>
      </dsp:txBody>
      <dsp:txXfrm>
        <a:off x="1215504" y="1954287"/>
        <a:ext cx="2240615" cy="1344369"/>
      </dsp:txXfrm>
    </dsp:sp>
    <dsp:sp modelId="{0AAAC5E0-D92F-4EB9-ADCB-E2F52430289E}">
      <dsp:nvSpPr>
        <dsp:cNvPr id="0" name=""/>
        <dsp:cNvSpPr/>
      </dsp:nvSpPr>
      <dsp:spPr>
        <a:xfrm>
          <a:off x="3680180" y="1954287"/>
          <a:ext cx="2636980" cy="134436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kern="1200" dirty="0" smtClean="0"/>
            <a:t>«Управление качеством образовательных результатов»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1" kern="1200" dirty="0"/>
        </a:p>
      </dsp:txBody>
      <dsp:txXfrm>
        <a:off x="3680180" y="1954287"/>
        <a:ext cx="2636980" cy="1344369"/>
      </dsp:txXfrm>
    </dsp:sp>
    <dsp:sp modelId="{382DE10A-2B4A-4E3D-B5D1-415233D4A5F1}">
      <dsp:nvSpPr>
        <dsp:cNvPr id="0" name=""/>
        <dsp:cNvSpPr/>
      </dsp:nvSpPr>
      <dsp:spPr>
        <a:xfrm>
          <a:off x="6541222" y="1954287"/>
          <a:ext cx="2240615" cy="1344369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kern="1200" dirty="0" smtClean="0"/>
            <a:t>«Ключ к успеху»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1" kern="1200" dirty="0"/>
        </a:p>
      </dsp:txBody>
      <dsp:txXfrm>
        <a:off x="6541222" y="1954287"/>
        <a:ext cx="2240615" cy="134436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3DEEC1-E5C6-4B27-94F0-2C76C88139D1}">
      <dsp:nvSpPr>
        <dsp:cNvPr id="0" name=""/>
        <dsp:cNvSpPr/>
      </dsp:nvSpPr>
      <dsp:spPr>
        <a:xfrm>
          <a:off x="318373" y="714"/>
          <a:ext cx="2833141" cy="1699885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kern="1200" dirty="0" smtClean="0"/>
            <a:t>«Персонализация учебной деятельности»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1" kern="1200" dirty="0"/>
        </a:p>
      </dsp:txBody>
      <dsp:txXfrm>
        <a:off x="318373" y="714"/>
        <a:ext cx="2833141" cy="1699885"/>
      </dsp:txXfrm>
    </dsp:sp>
    <dsp:sp modelId="{83D757E5-8CE2-4A15-85C2-AC9CE974EF39}">
      <dsp:nvSpPr>
        <dsp:cNvPr id="0" name=""/>
        <dsp:cNvSpPr/>
      </dsp:nvSpPr>
      <dsp:spPr>
        <a:xfrm>
          <a:off x="3434829" y="714"/>
          <a:ext cx="2833141" cy="1699885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kern="1200" dirty="0" smtClean="0"/>
            <a:t>«Информационно-образовательная платформа «</a:t>
          </a:r>
          <a:r>
            <a:rPr lang="en-US" sz="2000" b="1" kern="1200" dirty="0" err="1" smtClean="0"/>
            <a:t>Moodl</a:t>
          </a:r>
          <a:r>
            <a:rPr lang="ru-RU" sz="2000" b="1" kern="1200" dirty="0" smtClean="0"/>
            <a:t>»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1" kern="1200" dirty="0"/>
        </a:p>
      </dsp:txBody>
      <dsp:txXfrm>
        <a:off x="3434829" y="714"/>
        <a:ext cx="2833141" cy="1699885"/>
      </dsp:txXfrm>
    </dsp:sp>
    <dsp:sp modelId="{0AAAC5E0-D92F-4EB9-ADCB-E2F52430289E}">
      <dsp:nvSpPr>
        <dsp:cNvPr id="0" name=""/>
        <dsp:cNvSpPr/>
      </dsp:nvSpPr>
      <dsp:spPr>
        <a:xfrm>
          <a:off x="6551285" y="714"/>
          <a:ext cx="2833141" cy="169988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kern="1200" dirty="0" smtClean="0"/>
            <a:t>«Управление качеством образовательных результатов»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1" kern="1200" dirty="0"/>
        </a:p>
      </dsp:txBody>
      <dsp:txXfrm>
        <a:off x="6551285" y="714"/>
        <a:ext cx="2833141" cy="1699885"/>
      </dsp:txXfrm>
    </dsp:sp>
    <dsp:sp modelId="{382DE10A-2B4A-4E3D-B5D1-415233D4A5F1}">
      <dsp:nvSpPr>
        <dsp:cNvPr id="0" name=""/>
        <dsp:cNvSpPr/>
      </dsp:nvSpPr>
      <dsp:spPr>
        <a:xfrm>
          <a:off x="1876601" y="1983914"/>
          <a:ext cx="2833141" cy="1699885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000" b="1" kern="1200" dirty="0" smtClean="0"/>
            <a:t>«Ключ к успеху»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b="1" kern="1200" dirty="0"/>
        </a:p>
      </dsp:txBody>
      <dsp:txXfrm>
        <a:off x="1876601" y="1983914"/>
        <a:ext cx="2833141" cy="1699885"/>
      </dsp:txXfrm>
    </dsp:sp>
    <dsp:sp modelId="{7E02D8CB-311D-4F86-825D-15B0A60D4559}">
      <dsp:nvSpPr>
        <dsp:cNvPr id="0" name=""/>
        <dsp:cNvSpPr/>
      </dsp:nvSpPr>
      <dsp:spPr>
        <a:xfrm>
          <a:off x="4993057" y="1983914"/>
          <a:ext cx="2833141" cy="1699885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/>
            <a:t>«Кадровый ресурс»</a:t>
          </a:r>
          <a:endParaRPr lang="ru-RU" sz="2000" b="1" kern="1200" dirty="0"/>
        </a:p>
      </dsp:txBody>
      <dsp:txXfrm>
        <a:off x="4993057" y="1983914"/>
        <a:ext cx="2833141" cy="16998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82799ADC-0103-4786-93C7-17FFD6653D21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2D0C6A1A-F222-43F7-84E0-6874570E12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3545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99ADC-0103-4786-93C7-17FFD6653D21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C6A1A-F222-43F7-84E0-6874570E12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5479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2799ADC-0103-4786-93C7-17FFD6653D21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2D0C6A1A-F222-43F7-84E0-6874570E12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8738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99ADC-0103-4786-93C7-17FFD6653D21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C6A1A-F222-43F7-84E0-6874570E12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6787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99ADC-0103-4786-93C7-17FFD6653D21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C6A1A-F222-43F7-84E0-6874570E12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2679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99ADC-0103-4786-93C7-17FFD6653D21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C6A1A-F222-43F7-84E0-6874570E12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119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99ADC-0103-4786-93C7-17FFD6653D21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C6A1A-F222-43F7-84E0-6874570E12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20646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99ADC-0103-4786-93C7-17FFD6653D21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C6A1A-F222-43F7-84E0-6874570E12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9974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99ADC-0103-4786-93C7-17FFD6653D21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C6A1A-F222-43F7-84E0-6874570E12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9315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99ADC-0103-4786-93C7-17FFD6653D21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C6A1A-F222-43F7-84E0-6874570E12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78689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2799ADC-0103-4786-93C7-17FFD6653D21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2D0C6A1A-F222-43F7-84E0-6874570E12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04043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2799ADC-0103-4786-93C7-17FFD6653D21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2D0C6A1A-F222-43F7-84E0-6874570E1281}" type="slidenum">
              <a:rPr lang="ru-RU" smtClean="0"/>
              <a:t>‹#›</a:t>
            </a:fld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593628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2799ADC-0103-4786-93C7-17FFD6653D21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2D0C6A1A-F222-43F7-84E0-6874570E12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556157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99ADC-0103-4786-93C7-17FFD6653D21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C6A1A-F222-43F7-84E0-6874570E12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34979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99ADC-0103-4786-93C7-17FFD6653D21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C6A1A-F222-43F7-84E0-6874570E12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94315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99ADC-0103-4786-93C7-17FFD6653D21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0C6A1A-F222-43F7-84E0-6874570E12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08674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82799ADC-0103-4786-93C7-17FFD6653D21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2D0C6A1A-F222-43F7-84E0-6874570E12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2673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799ADC-0103-4786-93C7-17FFD6653D21}" type="datetimeFigureOut">
              <a:rPr lang="ru-RU" smtClean="0"/>
              <a:t>30.09.2026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0C6A1A-F222-43F7-84E0-6874570E128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255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399" y="1691822"/>
            <a:ext cx="10243038" cy="302183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Мониторинг качества образования </a:t>
            </a:r>
            <a:br>
              <a:rPr lang="ru-RU" dirty="0"/>
            </a:br>
            <a:r>
              <a:rPr lang="ru-RU" dirty="0"/>
              <a:t>за </a:t>
            </a:r>
            <a:r>
              <a:rPr lang="ru-RU" dirty="0" smtClean="0"/>
              <a:t>202</a:t>
            </a:r>
            <a:r>
              <a:rPr lang="ru-RU" dirty="0"/>
              <a:t>4</a:t>
            </a:r>
            <a:r>
              <a:rPr lang="ru-RU" dirty="0" smtClean="0"/>
              <a:t> </a:t>
            </a:r>
            <a:r>
              <a:rPr lang="ru-RU" dirty="0"/>
              <a:t>– </a:t>
            </a:r>
            <a:r>
              <a:rPr lang="ru-RU" dirty="0" smtClean="0"/>
              <a:t>202</a:t>
            </a:r>
            <a:r>
              <a:rPr lang="ru-RU" dirty="0"/>
              <a:t>5</a:t>
            </a:r>
            <a:r>
              <a:rPr lang="ru-RU" dirty="0" smtClean="0"/>
              <a:t> </a:t>
            </a:r>
            <a:r>
              <a:rPr lang="ru-RU" dirty="0"/>
              <a:t>учебный год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50730" y="475762"/>
            <a:ext cx="9448800" cy="1054099"/>
          </a:xfrm>
        </p:spPr>
        <p:txBody>
          <a:bodyPr>
            <a:normAutofit fontScale="47500" lnSpcReduction="20000"/>
          </a:bodyPr>
          <a:lstStyle/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ru-RU" sz="4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Областное государственное бюджетное </a:t>
            </a:r>
          </a:p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ru-RU" sz="4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профессиональное образовательное учреждение </a:t>
            </a:r>
          </a:p>
          <a:p>
            <a:pPr algn="ctr">
              <a:lnSpc>
                <a:spcPct val="120000"/>
              </a:lnSpc>
              <a:spcBef>
                <a:spcPts val="0"/>
              </a:spcBef>
            </a:pPr>
            <a:r>
              <a:rPr lang="ru-RU" sz="4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«Ульяновский техникум питания и торговли»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182972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03584" y="386304"/>
            <a:ext cx="9211408" cy="129302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Проекты службы теоретического обучения в 2024-2025 учебном году</a:t>
            </a:r>
            <a:endParaRPr lang="ru-RU" b="1" dirty="0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950675228"/>
              </p:ext>
            </p:extLst>
          </p:nvPr>
        </p:nvGraphicFramePr>
        <p:xfrm>
          <a:off x="1245089" y="1972869"/>
          <a:ext cx="9997342" cy="36845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79727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959590"/>
          </a:xfrm>
        </p:spPr>
        <p:txBody>
          <a:bodyPr>
            <a:normAutofit/>
          </a:bodyPr>
          <a:lstStyle/>
          <a:p>
            <a:r>
              <a:rPr lang="ru-RU" b="1" dirty="0"/>
              <a:t>Анализ успеваемости по годам</a:t>
            </a:r>
            <a:endParaRPr lang="ru-RU" dirty="0"/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3991176"/>
              </p:ext>
            </p:extLst>
          </p:nvPr>
        </p:nvGraphicFramePr>
        <p:xfrm>
          <a:off x="660323" y="1494692"/>
          <a:ext cx="11029616" cy="22420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25344733"/>
              </p:ext>
            </p:extLst>
          </p:nvPr>
        </p:nvGraphicFramePr>
        <p:xfrm>
          <a:off x="794239" y="3974123"/>
          <a:ext cx="10816569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909919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1838" y="474227"/>
            <a:ext cx="10908323" cy="1293028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Результаты качественных показателей по специальностям/профессиям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7381574"/>
              </p:ext>
            </p:extLst>
          </p:nvPr>
        </p:nvGraphicFramePr>
        <p:xfrm>
          <a:off x="483090" y="1547158"/>
          <a:ext cx="11298602" cy="472760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038125">
                  <a:extLst>
                    <a:ext uri="{9D8B030D-6E8A-4147-A177-3AD203B41FA5}">
                      <a16:colId xmlns:a16="http://schemas.microsoft.com/office/drawing/2014/main" val="1168934696"/>
                    </a:ext>
                  </a:extLst>
                </a:gridCol>
                <a:gridCol w="1223437">
                  <a:extLst>
                    <a:ext uri="{9D8B030D-6E8A-4147-A177-3AD203B41FA5}">
                      <a16:colId xmlns:a16="http://schemas.microsoft.com/office/drawing/2014/main" val="3860563155"/>
                    </a:ext>
                  </a:extLst>
                </a:gridCol>
                <a:gridCol w="1068200">
                  <a:extLst>
                    <a:ext uri="{9D8B030D-6E8A-4147-A177-3AD203B41FA5}">
                      <a16:colId xmlns:a16="http://schemas.microsoft.com/office/drawing/2014/main" val="19930379"/>
                    </a:ext>
                  </a:extLst>
                </a:gridCol>
                <a:gridCol w="997040">
                  <a:extLst>
                    <a:ext uri="{9D8B030D-6E8A-4147-A177-3AD203B41FA5}">
                      <a16:colId xmlns:a16="http://schemas.microsoft.com/office/drawing/2014/main" val="627159443"/>
                    </a:ext>
                  </a:extLst>
                </a:gridCol>
                <a:gridCol w="836487">
                  <a:extLst>
                    <a:ext uri="{9D8B030D-6E8A-4147-A177-3AD203B41FA5}">
                      <a16:colId xmlns:a16="http://schemas.microsoft.com/office/drawing/2014/main" val="2920802235"/>
                    </a:ext>
                  </a:extLst>
                </a:gridCol>
                <a:gridCol w="1064943">
                  <a:extLst>
                    <a:ext uri="{9D8B030D-6E8A-4147-A177-3AD203B41FA5}">
                      <a16:colId xmlns:a16="http://schemas.microsoft.com/office/drawing/2014/main" val="1788006445"/>
                    </a:ext>
                  </a:extLst>
                </a:gridCol>
                <a:gridCol w="1070370">
                  <a:extLst>
                    <a:ext uri="{9D8B030D-6E8A-4147-A177-3AD203B41FA5}">
                      <a16:colId xmlns:a16="http://schemas.microsoft.com/office/drawing/2014/main" val="3605228692"/>
                    </a:ext>
                  </a:extLst>
                </a:gridCol>
              </a:tblGrid>
              <a:tr h="226856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Специальность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1369" marR="61369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Успеваемость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1369" marR="61369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Качество</a:t>
                      </a:r>
                      <a:endParaRPr lang="ru-RU" sz="9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знаний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1369" marR="61369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СОУ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1369" marR="61369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Средний балл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1369" marR="61369" marT="0" marB="0"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Коэффициент</a:t>
                      </a:r>
                      <a:endParaRPr lang="ru-RU" sz="9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знаний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1369" marR="61369" marT="0" marB="0"/>
                </a:tc>
                <a:extLst>
                  <a:ext uri="{0D108BD9-81ED-4DB2-BD59-A6C34878D82A}">
                    <a16:rowId xmlns:a16="http://schemas.microsoft.com/office/drawing/2014/main" val="3537249679"/>
                  </a:ext>
                </a:extLst>
              </a:tr>
              <a:tr h="8744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Абсолютная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1369" marR="6136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Качественная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1369" marR="61369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6643985"/>
                  </a:ext>
                </a:extLst>
              </a:tr>
              <a:tr h="4372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43.02.15 Поварское и кондитерское дело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1369" marR="61369" marT="0" marB="0" anchor="ctr"/>
                </a:tc>
                <a:tc>
                  <a:txBody>
                    <a:bodyPr/>
                    <a:lstStyle/>
                    <a:p>
                      <a:pPr indent="203835"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9" marR="61369" marT="0" marB="0"/>
                </a:tc>
                <a:tc>
                  <a:txBody>
                    <a:bodyPr/>
                    <a:lstStyle/>
                    <a:p>
                      <a:pPr indent="2038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59,6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9" marR="61369" marT="0" marB="0"/>
                </a:tc>
                <a:tc>
                  <a:txBody>
                    <a:bodyPr/>
                    <a:lstStyle/>
                    <a:p>
                      <a:pPr indent="203835"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82,9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9" marR="61369" marT="0" marB="0"/>
                </a:tc>
                <a:tc>
                  <a:txBody>
                    <a:bodyPr/>
                    <a:lstStyle/>
                    <a:p>
                      <a:pPr indent="203835"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77,3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9" marR="61369" marT="0" marB="0"/>
                </a:tc>
                <a:tc>
                  <a:txBody>
                    <a:bodyPr/>
                    <a:lstStyle/>
                    <a:p>
                      <a:pPr indent="203835"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9" marR="61369" marT="0" marB="0"/>
                </a:tc>
                <a:tc>
                  <a:txBody>
                    <a:bodyPr/>
                    <a:lstStyle/>
                    <a:p>
                      <a:pPr indent="203835"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76,5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9" marR="61369" marT="0" marB="0"/>
                </a:tc>
                <a:extLst>
                  <a:ext uri="{0D108BD9-81ED-4DB2-BD59-A6C34878D82A}">
                    <a16:rowId xmlns:a16="http://schemas.microsoft.com/office/drawing/2014/main" val="285470467"/>
                  </a:ext>
                </a:extLst>
              </a:tr>
              <a:tr h="4309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43.02.16 Туризм и гостеприимство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1369" marR="61369" marT="0" marB="0" anchor="ctr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85,3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9" marR="61369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39,5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9" marR="61369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74,9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9" marR="61369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69,6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9" marR="61369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4,1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9" marR="61369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67,5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9" marR="61369" marT="0" marB="0"/>
                </a:tc>
                <a:extLst>
                  <a:ext uri="{0D108BD9-81ED-4DB2-BD59-A6C34878D82A}">
                    <a16:rowId xmlns:a16="http://schemas.microsoft.com/office/drawing/2014/main" val="1950155915"/>
                  </a:ext>
                </a:extLst>
              </a:tr>
              <a:tr h="4372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38.02.03 Операционная деятельность в логистике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1369" marR="61369" marT="0" marB="0" anchor="ctr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94,9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9" marR="61369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45,8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9" marR="61369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80,6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9" marR="61369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73,4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9" marR="61369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4,2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9" marR="61369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72,8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9" marR="61369" marT="0" marB="0"/>
                </a:tc>
                <a:extLst>
                  <a:ext uri="{0D108BD9-81ED-4DB2-BD59-A6C34878D82A}">
                    <a16:rowId xmlns:a16="http://schemas.microsoft.com/office/drawing/2014/main" val="3541601087"/>
                  </a:ext>
                </a:extLst>
              </a:tr>
              <a:tr h="65585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38.02.05 Товароведение и экспертиза качества потребительских товаров/ 38.02.08 Торговое дело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1369" marR="61369" marT="0" marB="0" anchor="ctr"/>
                </a:tc>
                <a:tc>
                  <a:txBody>
                    <a:bodyPr/>
                    <a:lstStyle/>
                    <a:p>
                      <a:pPr indent="153035"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9" marR="61369" marT="0" marB="0"/>
                </a:tc>
                <a:tc>
                  <a:txBody>
                    <a:bodyPr/>
                    <a:lstStyle/>
                    <a:p>
                      <a:pPr indent="153035"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51,3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9" marR="61369" marT="0" marB="0"/>
                </a:tc>
                <a:tc>
                  <a:txBody>
                    <a:bodyPr/>
                    <a:lstStyle/>
                    <a:p>
                      <a:pPr indent="1530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86,5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9" marR="61369" marT="0" marB="0"/>
                </a:tc>
                <a:tc>
                  <a:txBody>
                    <a:bodyPr/>
                    <a:lstStyle/>
                    <a:p>
                      <a:pPr indent="153035"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75,5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9" marR="61369" marT="0" marB="0"/>
                </a:tc>
                <a:tc>
                  <a:txBody>
                    <a:bodyPr/>
                    <a:lstStyle/>
                    <a:p>
                      <a:pPr indent="153035"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9" marR="61369" marT="0" marB="0"/>
                </a:tc>
                <a:tc>
                  <a:txBody>
                    <a:bodyPr/>
                    <a:lstStyle/>
                    <a:p>
                      <a:pPr indent="153035"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77,7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9" marR="61369" marT="0" marB="0"/>
                </a:tc>
                <a:extLst>
                  <a:ext uri="{0D108BD9-81ED-4DB2-BD59-A6C34878D82A}">
                    <a16:rowId xmlns:a16="http://schemas.microsoft.com/office/drawing/2014/main" val="1179370658"/>
                  </a:ext>
                </a:extLst>
              </a:tr>
              <a:tr h="4309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38.02.07 Банковское дело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1369" marR="61369" marT="0" marB="0" anchor="ctr"/>
                </a:tc>
                <a:tc>
                  <a:txBody>
                    <a:bodyPr/>
                    <a:lstStyle/>
                    <a:p>
                      <a:pPr indent="1530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9" marR="61369" marT="0" marB="0"/>
                </a:tc>
                <a:tc>
                  <a:txBody>
                    <a:bodyPr/>
                    <a:lstStyle/>
                    <a:p>
                      <a:pPr indent="1530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47,3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9" marR="61369" marT="0" marB="0"/>
                </a:tc>
                <a:tc>
                  <a:txBody>
                    <a:bodyPr/>
                    <a:lstStyle/>
                    <a:p>
                      <a:pPr indent="1530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78,2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9" marR="61369" marT="0" marB="0"/>
                </a:tc>
                <a:tc>
                  <a:txBody>
                    <a:bodyPr/>
                    <a:lstStyle/>
                    <a:p>
                      <a:pPr indent="1530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79,7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9" marR="61369" marT="0" marB="0"/>
                </a:tc>
                <a:tc>
                  <a:txBody>
                    <a:bodyPr/>
                    <a:lstStyle/>
                    <a:p>
                      <a:pPr indent="1530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4,2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9" marR="61369" marT="0" marB="0"/>
                </a:tc>
                <a:tc>
                  <a:txBody>
                    <a:bodyPr/>
                    <a:lstStyle/>
                    <a:p>
                      <a:pPr indent="1530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70,5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9" marR="61369" marT="0" marB="0"/>
                </a:tc>
                <a:extLst>
                  <a:ext uri="{0D108BD9-81ED-4DB2-BD59-A6C34878D82A}">
                    <a16:rowId xmlns:a16="http://schemas.microsoft.com/office/drawing/2014/main" val="1527203920"/>
                  </a:ext>
                </a:extLst>
              </a:tr>
              <a:tr h="4309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43.01.09  Повар, кондитер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1369" marR="61369" marT="0" marB="0" anchor="ctr"/>
                </a:tc>
                <a:tc>
                  <a:txBody>
                    <a:bodyPr/>
                    <a:lstStyle/>
                    <a:p>
                      <a:pPr indent="1530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94,8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9" marR="61369" marT="0" marB="0"/>
                </a:tc>
                <a:tc>
                  <a:txBody>
                    <a:bodyPr/>
                    <a:lstStyle/>
                    <a:p>
                      <a:pPr indent="153035"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48,9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9" marR="61369" marT="0" marB="0"/>
                </a:tc>
                <a:tc>
                  <a:txBody>
                    <a:bodyPr/>
                    <a:lstStyle/>
                    <a:p>
                      <a:pPr indent="1530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83,5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9" marR="61369" marT="0" marB="0"/>
                </a:tc>
                <a:tc>
                  <a:txBody>
                    <a:bodyPr/>
                    <a:lstStyle/>
                    <a:p>
                      <a:pPr indent="153035"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73,7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9" marR="61369" marT="0" marB="0"/>
                </a:tc>
                <a:tc>
                  <a:txBody>
                    <a:bodyPr/>
                    <a:lstStyle/>
                    <a:p>
                      <a:pPr indent="153035"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4,3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9" marR="61369" marT="0" marB="0"/>
                </a:tc>
                <a:tc>
                  <a:txBody>
                    <a:bodyPr/>
                    <a:lstStyle/>
                    <a:p>
                      <a:pPr indent="153035"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74,9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9" marR="61369" marT="0" marB="0"/>
                </a:tc>
                <a:extLst>
                  <a:ext uri="{0D108BD9-81ED-4DB2-BD59-A6C34878D82A}">
                    <a16:rowId xmlns:a16="http://schemas.microsoft.com/office/drawing/2014/main" val="1656360974"/>
                  </a:ext>
                </a:extLst>
              </a:tr>
              <a:tr h="43723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38.01.02 Продавец, контролер-кассир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1369" marR="61369" marT="0" marB="0" anchor="ctr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90,7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9" marR="61369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36,3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9" marR="61369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79,4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9" marR="61369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70,8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9" marR="61369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4,1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9" marR="61369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70,6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9" marR="61369" marT="0" marB="0"/>
                </a:tc>
                <a:extLst>
                  <a:ext uri="{0D108BD9-81ED-4DB2-BD59-A6C34878D82A}">
                    <a16:rowId xmlns:a16="http://schemas.microsoft.com/office/drawing/2014/main" val="2193998329"/>
                  </a:ext>
                </a:extLst>
              </a:tr>
              <a:tr h="25440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Итого по техникуму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1369" marR="61369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94,3</a:t>
                      </a:r>
                      <a:endParaRPr lang="ru-RU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9" marR="61369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ru-RU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9" marR="61369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80,9</a:t>
                      </a:r>
                      <a:endParaRPr lang="ru-RU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9" marR="61369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74,3</a:t>
                      </a:r>
                      <a:endParaRPr lang="ru-RU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9" marR="61369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4,2</a:t>
                      </a:r>
                      <a:endParaRPr lang="ru-RU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9" marR="61369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72,9</a:t>
                      </a:r>
                      <a:endParaRPr lang="ru-RU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1369" marR="61369" marT="0" marB="0" anchor="b"/>
                </a:tc>
                <a:extLst>
                  <a:ext uri="{0D108BD9-81ED-4DB2-BD59-A6C34878D82A}">
                    <a16:rowId xmlns:a16="http://schemas.microsoft.com/office/drawing/2014/main" val="12447044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2591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1693" y="281355"/>
            <a:ext cx="11623430" cy="1503484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Мониторинг абсолютной и качественной </a:t>
            </a:r>
            <a:r>
              <a:rPr lang="ru-RU" b="1" dirty="0" smtClean="0"/>
              <a:t>успеваемости</a:t>
            </a:r>
            <a:r>
              <a:rPr lang="ru-RU" dirty="0"/>
              <a:t> </a:t>
            </a:r>
            <a:r>
              <a:rPr lang="ru-RU" b="1" dirty="0" smtClean="0"/>
              <a:t>по </a:t>
            </a:r>
            <a:r>
              <a:rPr lang="ru-RU" b="1" dirty="0"/>
              <a:t>специальностям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за </a:t>
            </a:r>
            <a:r>
              <a:rPr lang="ru-RU" b="1" dirty="0"/>
              <a:t>2 п/г 2023-2024 и 2 п/г 2024-2025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3278207"/>
              </p:ext>
            </p:extLst>
          </p:nvPr>
        </p:nvGraphicFramePr>
        <p:xfrm>
          <a:off x="351693" y="1784839"/>
          <a:ext cx="11386038" cy="499778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690611">
                  <a:extLst>
                    <a:ext uri="{9D8B030D-6E8A-4147-A177-3AD203B41FA5}">
                      <a16:colId xmlns:a16="http://schemas.microsoft.com/office/drawing/2014/main" val="1949012978"/>
                    </a:ext>
                  </a:extLst>
                </a:gridCol>
                <a:gridCol w="1565339">
                  <a:extLst>
                    <a:ext uri="{9D8B030D-6E8A-4147-A177-3AD203B41FA5}">
                      <a16:colId xmlns:a16="http://schemas.microsoft.com/office/drawing/2014/main" val="299514192"/>
                    </a:ext>
                  </a:extLst>
                </a:gridCol>
                <a:gridCol w="1367866">
                  <a:extLst>
                    <a:ext uri="{9D8B030D-6E8A-4147-A177-3AD203B41FA5}">
                      <a16:colId xmlns:a16="http://schemas.microsoft.com/office/drawing/2014/main" val="527484800"/>
                    </a:ext>
                  </a:extLst>
                </a:gridCol>
                <a:gridCol w="1381111">
                  <a:extLst>
                    <a:ext uri="{9D8B030D-6E8A-4147-A177-3AD203B41FA5}">
                      <a16:colId xmlns:a16="http://schemas.microsoft.com/office/drawing/2014/main" val="2009828631"/>
                    </a:ext>
                  </a:extLst>
                </a:gridCol>
                <a:gridCol w="1381111">
                  <a:extLst>
                    <a:ext uri="{9D8B030D-6E8A-4147-A177-3AD203B41FA5}">
                      <a16:colId xmlns:a16="http://schemas.microsoft.com/office/drawing/2014/main" val="1944117778"/>
                    </a:ext>
                  </a:extLst>
                </a:gridCol>
              </a:tblGrid>
              <a:tr h="258868"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Специальность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Успеваемость, 1 п/г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089798"/>
                  </a:ext>
                </a:extLst>
              </a:tr>
              <a:tr h="2588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Абсолютная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Качественная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295323"/>
                  </a:ext>
                </a:extLst>
              </a:tr>
              <a:tr h="2367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13289694"/>
                  </a:ext>
                </a:extLst>
              </a:tr>
              <a:tr h="36525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43.01.09 Повар, кондитер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30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94,8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30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97,3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3035"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48,9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3035"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42,5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93847565"/>
                  </a:ext>
                </a:extLst>
              </a:tr>
              <a:tr h="5106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38.01.02  Продавец, контролер- кассир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90,7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93,8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36,3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37,5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69884814"/>
                  </a:ext>
                </a:extLst>
              </a:tr>
              <a:tr h="5106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43.02.15 Поварское и кондитерское дело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03835"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93,7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038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59,6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60,5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68106443"/>
                  </a:ext>
                </a:extLst>
              </a:tr>
              <a:tr h="3067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43.02.16 Туризм и гостеприимство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85,3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83,8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39,5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37,5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26004226"/>
                  </a:ext>
                </a:extLst>
              </a:tr>
              <a:tr h="51064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38.02.03 Операционная деятельность в логистике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94,9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95,4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45,8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45,5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54577858"/>
                  </a:ext>
                </a:extLst>
              </a:tr>
              <a:tr h="102128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38.02.05 Товароведение и экспертиза качества потребительских товаров/ 38.02.08 Торговое дело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3035"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3035"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93,0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3035" algn="ctr"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51,3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3035"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53,2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48162282"/>
                  </a:ext>
                </a:extLst>
              </a:tr>
              <a:tr h="36170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38.02.07 Банковское дело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30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30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30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47,3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30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30,3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85948617"/>
                  </a:ext>
                </a:extLst>
              </a:tr>
              <a:tr h="353728">
                <a:tc>
                  <a:txBody>
                    <a:bodyPr/>
                    <a:lstStyle/>
                    <a:p>
                      <a:pPr indent="127635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 по техникуму: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94,3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94,6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46,2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415320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63984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6331" y="175289"/>
            <a:ext cx="11128131" cy="1257858"/>
          </a:xfrm>
        </p:spPr>
        <p:txBody>
          <a:bodyPr>
            <a:normAutofit fontScale="90000"/>
          </a:bodyPr>
          <a:lstStyle/>
          <a:p>
            <a:r>
              <a:rPr lang="ru-RU" sz="2700" b="1" dirty="0"/>
              <a:t>Результаты качественных показателей по специальности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/>
              <a:t>43.02.15 Поварское и кондитерское дело 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5268602"/>
              </p:ext>
            </p:extLst>
          </p:nvPr>
        </p:nvGraphicFramePr>
        <p:xfrm>
          <a:off x="893333" y="1328124"/>
          <a:ext cx="10414125" cy="520274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61334">
                  <a:extLst>
                    <a:ext uri="{9D8B030D-6E8A-4147-A177-3AD203B41FA5}">
                      <a16:colId xmlns:a16="http://schemas.microsoft.com/office/drawing/2014/main" val="273961321"/>
                    </a:ext>
                  </a:extLst>
                </a:gridCol>
                <a:gridCol w="1863418">
                  <a:extLst>
                    <a:ext uri="{9D8B030D-6E8A-4147-A177-3AD203B41FA5}">
                      <a16:colId xmlns:a16="http://schemas.microsoft.com/office/drawing/2014/main" val="1875212284"/>
                    </a:ext>
                  </a:extLst>
                </a:gridCol>
                <a:gridCol w="1872761">
                  <a:extLst>
                    <a:ext uri="{9D8B030D-6E8A-4147-A177-3AD203B41FA5}">
                      <a16:colId xmlns:a16="http://schemas.microsoft.com/office/drawing/2014/main" val="1186920155"/>
                    </a:ext>
                  </a:extLst>
                </a:gridCol>
                <a:gridCol w="1380392">
                  <a:extLst>
                    <a:ext uri="{9D8B030D-6E8A-4147-A177-3AD203B41FA5}">
                      <a16:colId xmlns:a16="http://schemas.microsoft.com/office/drawing/2014/main" val="185768500"/>
                    </a:ext>
                  </a:extLst>
                </a:gridCol>
                <a:gridCol w="1184510">
                  <a:extLst>
                    <a:ext uri="{9D8B030D-6E8A-4147-A177-3AD203B41FA5}">
                      <a16:colId xmlns:a16="http://schemas.microsoft.com/office/drawing/2014/main" val="2522131008"/>
                    </a:ext>
                  </a:extLst>
                </a:gridCol>
                <a:gridCol w="1262378">
                  <a:extLst>
                    <a:ext uri="{9D8B030D-6E8A-4147-A177-3AD203B41FA5}">
                      <a16:colId xmlns:a16="http://schemas.microsoft.com/office/drawing/2014/main" val="2770962343"/>
                    </a:ext>
                  </a:extLst>
                </a:gridCol>
                <a:gridCol w="1589332">
                  <a:extLst>
                    <a:ext uri="{9D8B030D-6E8A-4147-A177-3AD203B41FA5}">
                      <a16:colId xmlns:a16="http://schemas.microsoft.com/office/drawing/2014/main" val="4187896080"/>
                    </a:ext>
                  </a:extLst>
                </a:gridCol>
              </a:tblGrid>
              <a:tr h="109152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Группы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Абсолютная успеваемость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Качественная успеваемость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Качество знаний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СОУ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Средний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балл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Коэффициент знаний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13069131"/>
                  </a:ext>
                </a:extLst>
              </a:tr>
              <a:tr h="278984">
                <a:tc>
                  <a:txBody>
                    <a:bodyPr/>
                    <a:lstStyle/>
                    <a:p>
                      <a:pPr marL="21590" indent="153035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Пд-1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100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100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100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91,9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4,8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95,5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13588036"/>
                  </a:ext>
                </a:extLst>
              </a:tr>
              <a:tr h="278984">
                <a:tc>
                  <a:txBody>
                    <a:bodyPr/>
                    <a:lstStyle/>
                    <a:p>
                      <a:pPr marL="21590" indent="153035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Пд-2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84,4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37,5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73,5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69,6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4,1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4478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66,1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6388746"/>
                  </a:ext>
                </a:extLst>
              </a:tr>
              <a:tr h="278984">
                <a:tc>
                  <a:txBody>
                    <a:bodyPr/>
                    <a:lstStyle/>
                    <a:p>
                      <a:pPr marL="21590" indent="153035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Пд-21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100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85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95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84,3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4,6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R="14478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88,1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86301656"/>
                  </a:ext>
                </a:extLst>
              </a:tr>
              <a:tr h="278984">
                <a:tc>
                  <a:txBody>
                    <a:bodyPr/>
                    <a:lstStyle/>
                    <a:p>
                      <a:pPr marL="21590" indent="153035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Пд-22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73,9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67,4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4,0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66,2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54575241"/>
                  </a:ext>
                </a:extLst>
              </a:tr>
              <a:tr h="278984">
                <a:tc>
                  <a:txBody>
                    <a:bodyPr/>
                    <a:lstStyle/>
                    <a:p>
                      <a:pPr marL="21590" indent="153035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Пд-31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100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71,7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68,7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4,1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64,3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7954184"/>
                  </a:ext>
                </a:extLst>
              </a:tr>
              <a:tr h="278984">
                <a:tc>
                  <a:txBody>
                    <a:bodyPr/>
                    <a:lstStyle/>
                    <a:p>
                      <a:pPr marL="21590" indent="153035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Пд-32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100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78,9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91,4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80,1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4,4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83,4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61462504"/>
                  </a:ext>
                </a:extLst>
              </a:tr>
              <a:tr h="278984">
                <a:tc>
                  <a:txBody>
                    <a:bodyPr/>
                    <a:lstStyle/>
                    <a:p>
                      <a:pPr marL="21590" indent="153035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Пд-34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18,2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57,3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61,8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3,8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51,5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8401625"/>
                  </a:ext>
                </a:extLst>
              </a:tr>
              <a:tr h="278984">
                <a:tc>
                  <a:txBody>
                    <a:bodyPr/>
                    <a:lstStyle/>
                    <a:p>
                      <a:pPr marL="21590" indent="153035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Пд-41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100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57,9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79,4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76,5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4,3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73,7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22908943"/>
                  </a:ext>
                </a:extLst>
              </a:tr>
              <a:tr h="278984">
                <a:tc>
                  <a:txBody>
                    <a:bodyPr/>
                    <a:lstStyle/>
                    <a:p>
                      <a:pPr marL="21590" indent="153035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Пд-42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100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95,3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99,3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91,7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4,8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95,0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54346721"/>
                  </a:ext>
                </a:extLst>
              </a:tr>
              <a:tr h="278984">
                <a:tc>
                  <a:txBody>
                    <a:bodyPr/>
                    <a:lstStyle/>
                    <a:p>
                      <a:pPr marL="21590" indent="153035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Пд-3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88,9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66,7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79,1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80,0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4,4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75,7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22579718"/>
                  </a:ext>
                </a:extLst>
              </a:tr>
              <a:tr h="278984">
                <a:tc>
                  <a:txBody>
                    <a:bodyPr/>
                    <a:lstStyle/>
                    <a:p>
                      <a:pPr marL="21590" indent="153035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Пд-23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73,4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84,0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72,2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4,2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75,1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66136417"/>
                  </a:ext>
                </a:extLst>
              </a:tr>
              <a:tr h="278984">
                <a:tc>
                  <a:txBody>
                    <a:bodyPr/>
                    <a:lstStyle/>
                    <a:p>
                      <a:pPr marL="21590" indent="153035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Пд-33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100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46,2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90,0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82,8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4,5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84,0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57128525"/>
                  </a:ext>
                </a:extLst>
              </a:tr>
              <a:tr h="325604">
                <a:tc>
                  <a:txBody>
                    <a:bodyPr/>
                    <a:lstStyle/>
                    <a:p>
                      <a:pPr indent="203835" algn="ctr"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Итого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203835" algn="ctr"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94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038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59,6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03835" algn="ctr"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82,9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03835" algn="ctr"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77,3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03835" algn="ctr"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4,3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203835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76,5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235722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511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03606" y="145004"/>
            <a:ext cx="703677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Результаты качественных показателей по специальности </a:t>
            </a:r>
            <a:endParaRPr lang="ru-RU" sz="1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43.01.16 Туризм и гостеприимство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5773332"/>
              </p:ext>
            </p:extLst>
          </p:nvPr>
        </p:nvGraphicFramePr>
        <p:xfrm>
          <a:off x="509952" y="883668"/>
          <a:ext cx="10920048" cy="24536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559622">
                  <a:extLst>
                    <a:ext uri="{9D8B030D-6E8A-4147-A177-3AD203B41FA5}">
                      <a16:colId xmlns:a16="http://schemas.microsoft.com/office/drawing/2014/main" val="1146056573"/>
                    </a:ext>
                  </a:extLst>
                </a:gridCol>
                <a:gridCol w="1790439">
                  <a:extLst>
                    <a:ext uri="{9D8B030D-6E8A-4147-A177-3AD203B41FA5}">
                      <a16:colId xmlns:a16="http://schemas.microsoft.com/office/drawing/2014/main" val="2571200766"/>
                    </a:ext>
                  </a:extLst>
                </a:gridCol>
                <a:gridCol w="1907740">
                  <a:extLst>
                    <a:ext uri="{9D8B030D-6E8A-4147-A177-3AD203B41FA5}">
                      <a16:colId xmlns:a16="http://schemas.microsoft.com/office/drawing/2014/main" val="959978605"/>
                    </a:ext>
                  </a:extLst>
                </a:gridCol>
                <a:gridCol w="1582616">
                  <a:extLst>
                    <a:ext uri="{9D8B030D-6E8A-4147-A177-3AD203B41FA5}">
                      <a16:colId xmlns:a16="http://schemas.microsoft.com/office/drawing/2014/main" val="2338705740"/>
                    </a:ext>
                  </a:extLst>
                </a:gridCol>
                <a:gridCol w="1169377">
                  <a:extLst>
                    <a:ext uri="{9D8B030D-6E8A-4147-A177-3AD203B41FA5}">
                      <a16:colId xmlns:a16="http://schemas.microsoft.com/office/drawing/2014/main" val="3652616783"/>
                    </a:ext>
                  </a:extLst>
                </a:gridCol>
                <a:gridCol w="1248507">
                  <a:extLst>
                    <a:ext uri="{9D8B030D-6E8A-4147-A177-3AD203B41FA5}">
                      <a16:colId xmlns:a16="http://schemas.microsoft.com/office/drawing/2014/main" val="2282958318"/>
                    </a:ext>
                  </a:extLst>
                </a:gridCol>
                <a:gridCol w="1661747">
                  <a:extLst>
                    <a:ext uri="{9D8B030D-6E8A-4147-A177-3AD203B41FA5}">
                      <a16:colId xmlns:a16="http://schemas.microsoft.com/office/drawing/2014/main" val="362750272"/>
                    </a:ext>
                  </a:extLst>
                </a:gridCol>
              </a:tblGrid>
              <a:tr h="4152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Группы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Абсолютная успеваемость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Качественная успеваемость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Качество знаний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СОУ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Средний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балл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Коэффициент знаний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13090827"/>
                  </a:ext>
                </a:extLst>
              </a:tr>
              <a:tr h="76835">
                <a:tc>
                  <a:txBody>
                    <a:bodyPr/>
                    <a:lstStyle/>
                    <a:p>
                      <a:pPr marL="21590" indent="15303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Т-1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91,4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39,2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88,6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79,9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4,4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81,8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16155440"/>
                  </a:ext>
                </a:extLst>
              </a:tr>
              <a:tr h="76835">
                <a:tc>
                  <a:txBody>
                    <a:bodyPr/>
                    <a:lstStyle/>
                    <a:p>
                      <a:pPr marL="21590" indent="15303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Т-2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62,5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12,5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57,7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56,2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50,0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62118687"/>
                  </a:ext>
                </a:extLst>
              </a:tr>
              <a:tr h="76835">
                <a:tc>
                  <a:txBody>
                    <a:bodyPr/>
                    <a:lstStyle/>
                    <a:p>
                      <a:pPr marL="21590" indent="15303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Т-21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87,0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47,9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72,5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70,9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4,1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66,7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78287283"/>
                  </a:ext>
                </a:extLst>
              </a:tr>
              <a:tr h="76835">
                <a:tc>
                  <a:txBody>
                    <a:bodyPr/>
                    <a:lstStyle/>
                    <a:p>
                      <a:pPr marL="21590" indent="15303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Т-31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58,4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80,6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71,1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4,2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71,4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15840922"/>
                  </a:ext>
                </a:extLst>
              </a:tr>
              <a:tr h="76835">
                <a:tc>
                  <a:txBody>
                    <a:bodyPr/>
                    <a:lstStyle/>
                    <a:p>
                      <a:pPr marL="21590" indent="15303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85,3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39,5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74,9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69,6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4,1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67,5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08050934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625260"/>
              </p:ext>
            </p:extLst>
          </p:nvPr>
        </p:nvGraphicFramePr>
        <p:xfrm>
          <a:off x="509952" y="4487096"/>
          <a:ext cx="10920049" cy="212598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48510">
                  <a:extLst>
                    <a:ext uri="{9D8B030D-6E8A-4147-A177-3AD203B41FA5}">
                      <a16:colId xmlns:a16="http://schemas.microsoft.com/office/drawing/2014/main" val="1509822889"/>
                    </a:ext>
                  </a:extLst>
                </a:gridCol>
                <a:gridCol w="1893659">
                  <a:extLst>
                    <a:ext uri="{9D8B030D-6E8A-4147-A177-3AD203B41FA5}">
                      <a16:colId xmlns:a16="http://schemas.microsoft.com/office/drawing/2014/main" val="1031225845"/>
                    </a:ext>
                  </a:extLst>
                </a:gridCol>
                <a:gridCol w="1943939">
                  <a:extLst>
                    <a:ext uri="{9D8B030D-6E8A-4147-A177-3AD203B41FA5}">
                      <a16:colId xmlns:a16="http://schemas.microsoft.com/office/drawing/2014/main" val="842382341"/>
                    </a:ext>
                  </a:extLst>
                </a:gridCol>
                <a:gridCol w="1645444">
                  <a:extLst>
                    <a:ext uri="{9D8B030D-6E8A-4147-A177-3AD203B41FA5}">
                      <a16:colId xmlns:a16="http://schemas.microsoft.com/office/drawing/2014/main" val="1756816795"/>
                    </a:ext>
                  </a:extLst>
                </a:gridCol>
                <a:gridCol w="1105813">
                  <a:extLst>
                    <a:ext uri="{9D8B030D-6E8A-4147-A177-3AD203B41FA5}">
                      <a16:colId xmlns:a16="http://schemas.microsoft.com/office/drawing/2014/main" val="7555412"/>
                    </a:ext>
                  </a:extLst>
                </a:gridCol>
                <a:gridCol w="1496727">
                  <a:extLst>
                    <a:ext uri="{9D8B030D-6E8A-4147-A177-3AD203B41FA5}">
                      <a16:colId xmlns:a16="http://schemas.microsoft.com/office/drawing/2014/main" val="1716575706"/>
                    </a:ext>
                  </a:extLst>
                </a:gridCol>
                <a:gridCol w="1585957">
                  <a:extLst>
                    <a:ext uri="{9D8B030D-6E8A-4147-A177-3AD203B41FA5}">
                      <a16:colId xmlns:a16="http://schemas.microsoft.com/office/drawing/2014/main" val="1905702481"/>
                    </a:ext>
                  </a:extLst>
                </a:gridCol>
              </a:tblGrid>
              <a:tr h="4969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Группы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Абсолютная успеваемость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Качественная успеваемость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Качество знаний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9017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СОУ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Средний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балл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Коэффициент знаний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13503754"/>
                  </a:ext>
                </a:extLst>
              </a:tr>
              <a:tr h="284280">
                <a:tc>
                  <a:txBody>
                    <a:bodyPr/>
                    <a:lstStyle/>
                    <a:p>
                      <a:pPr indent="-2159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Тд-1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100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90,9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73,8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4,3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79,6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15781671"/>
                  </a:ext>
                </a:extLst>
              </a:tr>
              <a:tr h="284280">
                <a:tc>
                  <a:txBody>
                    <a:bodyPr/>
                    <a:lstStyle/>
                    <a:p>
                      <a:pPr indent="-2159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Тв-21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100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58,4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86,3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76,8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4,3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78,3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56032676"/>
                  </a:ext>
                </a:extLst>
              </a:tr>
              <a:tr h="284280">
                <a:tc>
                  <a:txBody>
                    <a:bodyPr/>
                    <a:lstStyle/>
                    <a:p>
                      <a:pPr indent="-2159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Тв-31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100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73,7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90,5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83,3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4,5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84,6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12589638"/>
                  </a:ext>
                </a:extLst>
              </a:tr>
              <a:tr h="284280">
                <a:tc>
                  <a:txBody>
                    <a:bodyPr/>
                    <a:lstStyle/>
                    <a:p>
                      <a:pPr indent="-2159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Тв-32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100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23,1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78,5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68,1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4,1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68,4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88828389"/>
                  </a:ext>
                </a:extLst>
              </a:tr>
              <a:tr h="288400">
                <a:tc>
                  <a:txBody>
                    <a:bodyPr/>
                    <a:lstStyle/>
                    <a:p>
                      <a:pPr indent="178435" algn="ctr"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Итого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53035" algn="ctr"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100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3035" algn="ctr"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51,3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30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86,5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3035" algn="ctr"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75,5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3035" algn="ctr"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4,3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3035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77,7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3079342"/>
                  </a:ext>
                </a:extLst>
              </a:tr>
            </a:tbl>
          </a:graphicData>
        </a:graphic>
      </p:graphicFrame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-70338" y="3269675"/>
            <a:ext cx="11728938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1524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1524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Результаты качественных показателей по специальности 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1524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38.02.05 Товароведение и экспертиза качества потребительских товаров/</a:t>
            </a: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15240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38.02.08 Торговое дело</a:t>
            </a: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4558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6793434"/>
              </p:ext>
            </p:extLst>
          </p:nvPr>
        </p:nvGraphicFramePr>
        <p:xfrm>
          <a:off x="729869" y="4572001"/>
          <a:ext cx="10506700" cy="220116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56948">
                  <a:extLst>
                    <a:ext uri="{9D8B030D-6E8A-4147-A177-3AD203B41FA5}">
                      <a16:colId xmlns:a16="http://schemas.microsoft.com/office/drawing/2014/main" val="3177463282"/>
                    </a:ext>
                  </a:extLst>
                </a:gridCol>
                <a:gridCol w="1966283">
                  <a:extLst>
                    <a:ext uri="{9D8B030D-6E8A-4147-A177-3AD203B41FA5}">
                      <a16:colId xmlns:a16="http://schemas.microsoft.com/office/drawing/2014/main" val="1674924005"/>
                    </a:ext>
                  </a:extLst>
                </a:gridCol>
                <a:gridCol w="2043256">
                  <a:extLst>
                    <a:ext uri="{9D8B030D-6E8A-4147-A177-3AD203B41FA5}">
                      <a16:colId xmlns:a16="http://schemas.microsoft.com/office/drawing/2014/main" val="3988694744"/>
                    </a:ext>
                  </a:extLst>
                </a:gridCol>
                <a:gridCol w="1567365">
                  <a:extLst>
                    <a:ext uri="{9D8B030D-6E8A-4147-A177-3AD203B41FA5}">
                      <a16:colId xmlns:a16="http://schemas.microsoft.com/office/drawing/2014/main" val="719527657"/>
                    </a:ext>
                  </a:extLst>
                </a:gridCol>
                <a:gridCol w="906852">
                  <a:extLst>
                    <a:ext uri="{9D8B030D-6E8A-4147-A177-3AD203B41FA5}">
                      <a16:colId xmlns:a16="http://schemas.microsoft.com/office/drawing/2014/main" val="3086840932"/>
                    </a:ext>
                  </a:extLst>
                </a:gridCol>
                <a:gridCol w="1440072">
                  <a:extLst>
                    <a:ext uri="{9D8B030D-6E8A-4147-A177-3AD203B41FA5}">
                      <a16:colId xmlns:a16="http://schemas.microsoft.com/office/drawing/2014/main" val="74334625"/>
                    </a:ext>
                  </a:extLst>
                </a:gridCol>
                <a:gridCol w="1525924">
                  <a:extLst>
                    <a:ext uri="{9D8B030D-6E8A-4147-A177-3AD203B41FA5}">
                      <a16:colId xmlns:a16="http://schemas.microsoft.com/office/drawing/2014/main" val="3752635037"/>
                    </a:ext>
                  </a:extLst>
                </a:gridCol>
              </a:tblGrid>
              <a:tr h="79939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Группы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Абсолютная успеваемость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Качественная успеваемость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Качество знаний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9017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СОУ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Средний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балл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Коэффициент знаний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08010982"/>
                  </a:ext>
                </a:extLst>
              </a:tr>
              <a:tr h="206000">
                <a:tc>
                  <a:txBody>
                    <a:bodyPr/>
                    <a:lstStyle/>
                    <a:p>
                      <a:pPr indent="-2159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Л-1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100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81,9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98,7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87,5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4,7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92,2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20041610"/>
                  </a:ext>
                </a:extLst>
              </a:tr>
              <a:tr h="206000">
                <a:tc>
                  <a:txBody>
                    <a:bodyPr/>
                    <a:lstStyle/>
                    <a:p>
                      <a:pPr indent="-2159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Л-2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100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28,6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76,9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66,3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4,0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66,4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12934802"/>
                  </a:ext>
                </a:extLst>
              </a:tr>
              <a:tr h="206000">
                <a:tc>
                  <a:txBody>
                    <a:bodyPr/>
                    <a:lstStyle/>
                    <a:p>
                      <a:pPr indent="-2159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Л-21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84,6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27,0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66,3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66,5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4,0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59,9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51549018"/>
                  </a:ext>
                </a:extLst>
              </a:tr>
              <a:tr h="455368">
                <a:tc>
                  <a:txBody>
                    <a:bodyPr/>
                    <a:lstStyle/>
                    <a:p>
                      <a:pPr indent="178435" algn="ctr"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Итого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94,9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45,8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80,6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73,4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4,2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72,8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41723952"/>
                  </a:ext>
                </a:extLst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7260496"/>
              </p:ext>
            </p:extLst>
          </p:nvPr>
        </p:nvGraphicFramePr>
        <p:xfrm>
          <a:off x="729869" y="953499"/>
          <a:ext cx="10506700" cy="24536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93637">
                  <a:extLst>
                    <a:ext uri="{9D8B030D-6E8A-4147-A177-3AD203B41FA5}">
                      <a16:colId xmlns:a16="http://schemas.microsoft.com/office/drawing/2014/main" val="3319229384"/>
                    </a:ext>
                  </a:extLst>
                </a:gridCol>
                <a:gridCol w="2055518">
                  <a:extLst>
                    <a:ext uri="{9D8B030D-6E8A-4147-A177-3AD203B41FA5}">
                      <a16:colId xmlns:a16="http://schemas.microsoft.com/office/drawing/2014/main" val="923502520"/>
                    </a:ext>
                  </a:extLst>
                </a:gridCol>
                <a:gridCol w="1973368">
                  <a:extLst>
                    <a:ext uri="{9D8B030D-6E8A-4147-A177-3AD203B41FA5}">
                      <a16:colId xmlns:a16="http://schemas.microsoft.com/office/drawing/2014/main" val="2226511572"/>
                    </a:ext>
                  </a:extLst>
                </a:gridCol>
                <a:gridCol w="1345223">
                  <a:extLst>
                    <a:ext uri="{9D8B030D-6E8A-4147-A177-3AD203B41FA5}">
                      <a16:colId xmlns:a16="http://schemas.microsoft.com/office/drawing/2014/main" val="2791348108"/>
                    </a:ext>
                  </a:extLst>
                </a:gridCol>
                <a:gridCol w="923193">
                  <a:extLst>
                    <a:ext uri="{9D8B030D-6E8A-4147-A177-3AD203B41FA5}">
                      <a16:colId xmlns:a16="http://schemas.microsoft.com/office/drawing/2014/main" val="857697995"/>
                    </a:ext>
                  </a:extLst>
                </a:gridCol>
                <a:gridCol w="1407623">
                  <a:extLst>
                    <a:ext uri="{9D8B030D-6E8A-4147-A177-3AD203B41FA5}">
                      <a16:colId xmlns:a16="http://schemas.microsoft.com/office/drawing/2014/main" val="3208516036"/>
                    </a:ext>
                  </a:extLst>
                </a:gridCol>
                <a:gridCol w="1608138">
                  <a:extLst>
                    <a:ext uri="{9D8B030D-6E8A-4147-A177-3AD203B41FA5}">
                      <a16:colId xmlns:a16="http://schemas.microsoft.com/office/drawing/2014/main" val="244321234"/>
                    </a:ext>
                  </a:extLst>
                </a:gridCol>
              </a:tblGrid>
              <a:tr h="8849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Группы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Абсолютная успеваемость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Качественная успеваемость</a:t>
                      </a:r>
                      <a:endParaRPr lang="ru-RU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Качество знаний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СОУ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Средний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балл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Коэффициент знаний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15618434"/>
                  </a:ext>
                </a:extLst>
              </a:tr>
              <a:tr h="226187">
                <a:tc>
                  <a:txBody>
                    <a:bodyPr/>
                    <a:lstStyle/>
                    <a:p>
                      <a:pPr marL="21590" indent="15303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Бд-1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100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53,9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74,3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69,9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4,1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66,7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75243936"/>
                  </a:ext>
                </a:extLst>
              </a:tr>
              <a:tr h="226187">
                <a:tc>
                  <a:txBody>
                    <a:bodyPr/>
                    <a:lstStyle/>
                    <a:p>
                      <a:pPr marL="21590" indent="15303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Бд-21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100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13,4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74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89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4,1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64,5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202551"/>
                  </a:ext>
                </a:extLst>
              </a:tr>
              <a:tr h="226187">
                <a:tc>
                  <a:txBody>
                    <a:bodyPr/>
                    <a:lstStyle/>
                    <a:p>
                      <a:pPr marL="21590" indent="15303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Бд-31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100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75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86,3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80,4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4,4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80,3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69846311"/>
                  </a:ext>
                </a:extLst>
              </a:tr>
              <a:tr h="226187">
                <a:tc>
                  <a:txBody>
                    <a:bodyPr/>
                    <a:lstStyle/>
                    <a:p>
                      <a:pPr marL="21590" indent="15303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Итого</a:t>
                      </a:r>
                      <a:endParaRPr lang="ru-RU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530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100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30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47,3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30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78,2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30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79,7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30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>
                          <a:effectLst/>
                        </a:rPr>
                        <a:t>4,2</a:t>
                      </a:r>
                      <a:endParaRPr lang="ru-RU" sz="20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30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70,5</a:t>
                      </a:r>
                      <a:endParaRPr lang="ru-RU" sz="2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47891279"/>
                  </a:ext>
                </a:extLst>
              </a:tr>
            </a:tbl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1802423" y="3753813"/>
            <a:ext cx="899746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Результаты качественных показателей по специальности </a:t>
            </a:r>
            <a:endParaRPr lang="ru-RU" sz="1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38.02.08 Операционная деятельность в логистике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643554" y="74665"/>
            <a:ext cx="731520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Результаты качественных показателей по специальности</a:t>
            </a:r>
            <a:endParaRPr lang="ru-RU" sz="1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38.02.05 Банковское дело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61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584330" y="160412"/>
            <a:ext cx="6096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Результаты качественных показателей по профессиям </a:t>
            </a:r>
            <a:endParaRPr lang="ru-RU" sz="1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43.01.09 Повар, кондитер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4232813"/>
              </p:ext>
            </p:extLst>
          </p:nvPr>
        </p:nvGraphicFramePr>
        <p:xfrm>
          <a:off x="618028" y="899076"/>
          <a:ext cx="11210189" cy="33908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26910">
                  <a:extLst>
                    <a:ext uri="{9D8B030D-6E8A-4147-A177-3AD203B41FA5}">
                      <a16:colId xmlns:a16="http://schemas.microsoft.com/office/drawing/2014/main" val="2108893129"/>
                    </a:ext>
                  </a:extLst>
                </a:gridCol>
                <a:gridCol w="1837114">
                  <a:extLst>
                    <a:ext uri="{9D8B030D-6E8A-4147-A177-3AD203B41FA5}">
                      <a16:colId xmlns:a16="http://schemas.microsoft.com/office/drawing/2014/main" val="3700181045"/>
                    </a:ext>
                  </a:extLst>
                </a:gridCol>
                <a:gridCol w="2001859">
                  <a:extLst>
                    <a:ext uri="{9D8B030D-6E8A-4147-A177-3AD203B41FA5}">
                      <a16:colId xmlns:a16="http://schemas.microsoft.com/office/drawing/2014/main" val="3912035942"/>
                    </a:ext>
                  </a:extLst>
                </a:gridCol>
                <a:gridCol w="1381900">
                  <a:extLst>
                    <a:ext uri="{9D8B030D-6E8A-4147-A177-3AD203B41FA5}">
                      <a16:colId xmlns:a16="http://schemas.microsoft.com/office/drawing/2014/main" val="3863683309"/>
                    </a:ext>
                  </a:extLst>
                </a:gridCol>
                <a:gridCol w="1535806">
                  <a:extLst>
                    <a:ext uri="{9D8B030D-6E8A-4147-A177-3AD203B41FA5}">
                      <a16:colId xmlns:a16="http://schemas.microsoft.com/office/drawing/2014/main" val="1077570294"/>
                    </a:ext>
                  </a:extLst>
                </a:gridCol>
                <a:gridCol w="1231245">
                  <a:extLst>
                    <a:ext uri="{9D8B030D-6E8A-4147-A177-3AD203B41FA5}">
                      <a16:colId xmlns:a16="http://schemas.microsoft.com/office/drawing/2014/main" val="2809094376"/>
                    </a:ext>
                  </a:extLst>
                </a:gridCol>
                <a:gridCol w="1995355">
                  <a:extLst>
                    <a:ext uri="{9D8B030D-6E8A-4147-A177-3AD203B41FA5}">
                      <a16:colId xmlns:a16="http://schemas.microsoft.com/office/drawing/2014/main" val="3956042435"/>
                    </a:ext>
                  </a:extLst>
                </a:gridCol>
              </a:tblGrid>
              <a:tr h="616521">
                <a:tc>
                  <a:txBody>
                    <a:bodyPr/>
                    <a:lstStyle/>
                    <a:p>
                      <a:pPr marL="21590" indent="-2159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Группы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Абсолютная успеваемость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35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Качественная успеваемость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35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Качество знаний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   СОУ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Средний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балл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Коэффициент знаний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7006620"/>
                  </a:ext>
                </a:extLst>
              </a:tr>
              <a:tr h="308260">
                <a:tc>
                  <a:txBody>
                    <a:bodyPr/>
                    <a:lstStyle/>
                    <a:p>
                      <a:pPr marL="21590" indent="153035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К-1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86,4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40,1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82,1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70,6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4,1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72,5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0127268"/>
                  </a:ext>
                </a:extLst>
              </a:tr>
              <a:tr h="308260">
                <a:tc>
                  <a:txBody>
                    <a:bodyPr/>
                    <a:lstStyle/>
                    <a:p>
                      <a:pPr marL="21590" indent="153035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К-2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76,7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68,7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4,1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67,6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53986378"/>
                  </a:ext>
                </a:extLst>
              </a:tr>
              <a:tr h="308260">
                <a:tc>
                  <a:txBody>
                    <a:bodyPr/>
                    <a:lstStyle/>
                    <a:p>
                      <a:pPr marL="21590" indent="153035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К-21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92,8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35,7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79,8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76,5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4,3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74,2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4230060"/>
                  </a:ext>
                </a:extLst>
              </a:tr>
              <a:tr h="308260">
                <a:tc>
                  <a:txBody>
                    <a:bodyPr/>
                    <a:lstStyle/>
                    <a:p>
                      <a:pPr marL="21590" indent="153035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К-22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95,3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28,6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67,3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4,0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63,4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9384624"/>
                  </a:ext>
                </a:extLst>
              </a:tr>
              <a:tr h="308260">
                <a:tc>
                  <a:txBody>
                    <a:bodyPr/>
                    <a:lstStyle/>
                    <a:p>
                      <a:pPr marL="21590" indent="153035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К-31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84,3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72,4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4,2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74,9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88365038"/>
                  </a:ext>
                </a:extLst>
              </a:tr>
              <a:tr h="308260">
                <a:tc>
                  <a:txBody>
                    <a:bodyPr/>
                    <a:lstStyle/>
                    <a:p>
                      <a:pPr marL="21590" indent="153035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К-32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100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76,9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95,5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82,4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4,5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87,7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34298934"/>
                  </a:ext>
                </a:extLst>
              </a:tr>
              <a:tr h="308260">
                <a:tc>
                  <a:txBody>
                    <a:bodyPr/>
                    <a:lstStyle/>
                    <a:p>
                      <a:pPr marL="21590" indent="153035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К-41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100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34,7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84,6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70,6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4,2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73,8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74724988"/>
                  </a:ext>
                </a:extLst>
              </a:tr>
              <a:tr h="308260">
                <a:tc>
                  <a:txBody>
                    <a:bodyPr/>
                    <a:lstStyle/>
                    <a:p>
                      <a:pPr marL="21590" indent="153035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К-42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100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94,0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81,0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4,5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85,6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85558022"/>
                  </a:ext>
                </a:extLst>
              </a:tr>
              <a:tr h="308260">
                <a:tc>
                  <a:txBody>
                    <a:bodyPr/>
                    <a:lstStyle/>
                    <a:p>
                      <a:pPr indent="-21590"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Итого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530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94,8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3035"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48,9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303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83,5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3035"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73,7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3035"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</a:rPr>
                        <a:t>4,3</a:t>
                      </a:r>
                      <a:endParaRPr lang="ru-RU" sz="16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3035"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74,9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24486478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907323" y="4363135"/>
            <a:ext cx="6096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Результаты качественных показателей по профессиям </a:t>
            </a:r>
            <a:endParaRPr lang="ru-RU" sz="1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38.01.02 Продавец, контролер-кассир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4590227"/>
              </p:ext>
            </p:extLst>
          </p:nvPr>
        </p:nvGraphicFramePr>
        <p:xfrm>
          <a:off x="618026" y="5174994"/>
          <a:ext cx="11210191" cy="15773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26910">
                  <a:extLst>
                    <a:ext uri="{9D8B030D-6E8A-4147-A177-3AD203B41FA5}">
                      <a16:colId xmlns:a16="http://schemas.microsoft.com/office/drawing/2014/main" val="4108962782"/>
                    </a:ext>
                  </a:extLst>
                </a:gridCol>
                <a:gridCol w="1837114">
                  <a:extLst>
                    <a:ext uri="{9D8B030D-6E8A-4147-A177-3AD203B41FA5}">
                      <a16:colId xmlns:a16="http://schemas.microsoft.com/office/drawing/2014/main" val="4252017558"/>
                    </a:ext>
                  </a:extLst>
                </a:gridCol>
                <a:gridCol w="2001860">
                  <a:extLst>
                    <a:ext uri="{9D8B030D-6E8A-4147-A177-3AD203B41FA5}">
                      <a16:colId xmlns:a16="http://schemas.microsoft.com/office/drawing/2014/main" val="4189885305"/>
                    </a:ext>
                  </a:extLst>
                </a:gridCol>
                <a:gridCol w="1381900">
                  <a:extLst>
                    <a:ext uri="{9D8B030D-6E8A-4147-A177-3AD203B41FA5}">
                      <a16:colId xmlns:a16="http://schemas.microsoft.com/office/drawing/2014/main" val="3062982498"/>
                    </a:ext>
                  </a:extLst>
                </a:gridCol>
                <a:gridCol w="1535806">
                  <a:extLst>
                    <a:ext uri="{9D8B030D-6E8A-4147-A177-3AD203B41FA5}">
                      <a16:colId xmlns:a16="http://schemas.microsoft.com/office/drawing/2014/main" val="1363501900"/>
                    </a:ext>
                  </a:extLst>
                </a:gridCol>
                <a:gridCol w="1231246">
                  <a:extLst>
                    <a:ext uri="{9D8B030D-6E8A-4147-A177-3AD203B41FA5}">
                      <a16:colId xmlns:a16="http://schemas.microsoft.com/office/drawing/2014/main" val="1596713979"/>
                    </a:ext>
                  </a:extLst>
                </a:gridCol>
                <a:gridCol w="1995355">
                  <a:extLst>
                    <a:ext uri="{9D8B030D-6E8A-4147-A177-3AD203B41FA5}">
                      <a16:colId xmlns:a16="http://schemas.microsoft.com/office/drawing/2014/main" val="570487890"/>
                    </a:ext>
                  </a:extLst>
                </a:gridCol>
              </a:tblGrid>
              <a:tr h="406400">
                <a:tc>
                  <a:txBody>
                    <a:bodyPr/>
                    <a:lstStyle/>
                    <a:p>
                      <a:pPr marL="21590" indent="-2159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Группы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Абсолютная успеваемость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35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Качественная успеваемость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635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Качество знаний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   СОУ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Средний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балл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Коэффициент знаний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87823126"/>
                  </a:ext>
                </a:extLst>
              </a:tr>
              <a:tr h="200660">
                <a:tc>
                  <a:txBody>
                    <a:bodyPr/>
                    <a:lstStyle/>
                    <a:p>
                      <a:pPr marL="21590" indent="153035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П-1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81,3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18,8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68,0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63,4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3,9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59,3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72077436"/>
                  </a:ext>
                </a:extLst>
              </a:tr>
              <a:tr h="200660">
                <a:tc>
                  <a:txBody>
                    <a:bodyPr/>
                    <a:lstStyle/>
                    <a:p>
                      <a:pPr marL="21590" indent="153035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П-21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100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53,8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90,7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78,2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4,4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81,9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09401923"/>
                  </a:ext>
                </a:extLst>
              </a:tr>
              <a:tr h="76835">
                <a:tc>
                  <a:txBody>
                    <a:bodyPr/>
                    <a:lstStyle/>
                    <a:p>
                      <a:pPr marL="21590" indent="-21590" algn="ctr"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Итого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90,7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36,3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79,4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70,8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</a:rPr>
                        <a:t>4,1</a:t>
                      </a:r>
                      <a:endParaRPr lang="ru-RU" sz="18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152400"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70,6</a:t>
                      </a:r>
                      <a:endParaRPr lang="ru-RU" sz="1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572207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38370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3930749"/>
              </p:ext>
            </p:extLst>
          </p:nvPr>
        </p:nvGraphicFramePr>
        <p:xfrm>
          <a:off x="732690" y="518747"/>
          <a:ext cx="1069730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6814641"/>
              </p:ext>
            </p:extLst>
          </p:nvPr>
        </p:nvGraphicFramePr>
        <p:xfrm>
          <a:off x="732690" y="3613639"/>
          <a:ext cx="10697308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354918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4475667"/>
              </p:ext>
            </p:extLst>
          </p:nvPr>
        </p:nvGraphicFramePr>
        <p:xfrm>
          <a:off x="1005254" y="562707"/>
          <a:ext cx="10073054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8204830"/>
              </p:ext>
            </p:extLst>
          </p:nvPr>
        </p:nvGraphicFramePr>
        <p:xfrm>
          <a:off x="1005254" y="3516923"/>
          <a:ext cx="10073054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7571502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19099" y="164767"/>
            <a:ext cx="1138896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Результаты качественных показателей промежуточной аттестации </a:t>
            </a:r>
            <a:endParaRPr lang="ru-RU" sz="1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преподавателей общеобразовательных дисциплин</a:t>
            </a:r>
            <a:endParaRPr lang="ru-RU" sz="1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II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семестр 2024-2025 учебного года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5660642"/>
              </p:ext>
            </p:extLst>
          </p:nvPr>
        </p:nvGraphicFramePr>
        <p:xfrm>
          <a:off x="863902" y="1088091"/>
          <a:ext cx="10200427" cy="55501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48747">
                  <a:extLst>
                    <a:ext uri="{9D8B030D-6E8A-4147-A177-3AD203B41FA5}">
                      <a16:colId xmlns:a16="http://schemas.microsoft.com/office/drawing/2014/main" val="2935090929"/>
                    </a:ext>
                  </a:extLst>
                </a:gridCol>
                <a:gridCol w="2841839">
                  <a:extLst>
                    <a:ext uri="{9D8B030D-6E8A-4147-A177-3AD203B41FA5}">
                      <a16:colId xmlns:a16="http://schemas.microsoft.com/office/drawing/2014/main" val="1957812696"/>
                    </a:ext>
                  </a:extLst>
                </a:gridCol>
                <a:gridCol w="2103328">
                  <a:extLst>
                    <a:ext uri="{9D8B030D-6E8A-4147-A177-3AD203B41FA5}">
                      <a16:colId xmlns:a16="http://schemas.microsoft.com/office/drawing/2014/main" val="2155862657"/>
                    </a:ext>
                  </a:extLst>
                </a:gridCol>
                <a:gridCol w="1570866">
                  <a:extLst>
                    <a:ext uri="{9D8B030D-6E8A-4147-A177-3AD203B41FA5}">
                      <a16:colId xmlns:a16="http://schemas.microsoft.com/office/drawing/2014/main" val="209506029"/>
                    </a:ext>
                  </a:extLst>
                </a:gridCol>
                <a:gridCol w="1646349">
                  <a:extLst>
                    <a:ext uri="{9D8B030D-6E8A-4147-A177-3AD203B41FA5}">
                      <a16:colId xmlns:a16="http://schemas.microsoft.com/office/drawing/2014/main" val="2974437125"/>
                    </a:ext>
                  </a:extLst>
                </a:gridCol>
                <a:gridCol w="1389298">
                  <a:extLst>
                    <a:ext uri="{9D8B030D-6E8A-4147-A177-3AD203B41FA5}">
                      <a16:colId xmlns:a16="http://schemas.microsoft.com/office/drawing/2014/main" val="4198891834"/>
                    </a:ext>
                  </a:extLst>
                </a:gridCol>
              </a:tblGrid>
              <a:tr h="5550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№ п/п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Ф.И.О.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преподавателя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Абсолютная успеваемость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Качество знаний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СОУ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Средний балл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extLst>
                  <a:ext uri="{0D108BD9-81ED-4DB2-BD59-A6C34878D82A}">
                    <a16:rowId xmlns:a16="http://schemas.microsoft.com/office/drawing/2014/main" val="259336459"/>
                  </a:ext>
                </a:extLst>
              </a:tr>
              <a:tr h="2775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Андреева Е.П.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98,9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85.7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76,4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4,3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extLst>
                  <a:ext uri="{0D108BD9-81ED-4DB2-BD59-A6C34878D82A}">
                    <a16:rowId xmlns:a16="http://schemas.microsoft.com/office/drawing/2014/main" val="1051770702"/>
                  </a:ext>
                </a:extLst>
              </a:tr>
              <a:tr h="2775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Аркаева А.В.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4,3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extLst>
                  <a:ext uri="{0D108BD9-81ED-4DB2-BD59-A6C34878D82A}">
                    <a16:rowId xmlns:a16="http://schemas.microsoft.com/office/drawing/2014/main" val="1316571795"/>
                  </a:ext>
                </a:extLst>
              </a:tr>
              <a:tr h="2775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Батарёва А.А.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100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81,2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72,6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4,1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extLst>
                  <a:ext uri="{0D108BD9-81ED-4DB2-BD59-A6C34878D82A}">
                    <a16:rowId xmlns:a16="http://schemas.microsoft.com/office/drawing/2014/main" val="2583898578"/>
                  </a:ext>
                </a:extLst>
              </a:tr>
              <a:tr h="2775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Буланова А.Д.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98,7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89,4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74,0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4,3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extLst>
                  <a:ext uri="{0D108BD9-81ED-4DB2-BD59-A6C34878D82A}">
                    <a16:rowId xmlns:a16="http://schemas.microsoft.com/office/drawing/2014/main" val="245989716"/>
                  </a:ext>
                </a:extLst>
              </a:tr>
              <a:tr h="2775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Ганина Е.В.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100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82,7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73,8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4,2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extLst>
                  <a:ext uri="{0D108BD9-81ED-4DB2-BD59-A6C34878D82A}">
                    <a16:rowId xmlns:a16="http://schemas.microsoft.com/office/drawing/2014/main" val="3731338596"/>
                  </a:ext>
                </a:extLst>
              </a:tr>
              <a:tr h="2775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Залалова А.Р.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4,5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extLst>
                  <a:ext uri="{0D108BD9-81ED-4DB2-BD59-A6C34878D82A}">
                    <a16:rowId xmlns:a16="http://schemas.microsoft.com/office/drawing/2014/main" val="2375808677"/>
                  </a:ext>
                </a:extLst>
              </a:tr>
              <a:tr h="2775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Дубенец А.А.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100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51,4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57,1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3,7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extLst>
                  <a:ext uri="{0D108BD9-81ED-4DB2-BD59-A6C34878D82A}">
                    <a16:rowId xmlns:a16="http://schemas.microsoft.com/office/drawing/2014/main" val="4110126331"/>
                  </a:ext>
                </a:extLst>
              </a:tr>
              <a:tr h="2775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Дудырев М.М.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96,3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89,4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83,7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4,5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extLst>
                  <a:ext uri="{0D108BD9-81ED-4DB2-BD59-A6C34878D82A}">
                    <a16:rowId xmlns:a16="http://schemas.microsoft.com/office/drawing/2014/main" val="902653330"/>
                  </a:ext>
                </a:extLst>
              </a:tr>
              <a:tr h="2775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Евсеев Н.Г.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99,5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82,2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71,6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4,2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extLst>
                  <a:ext uri="{0D108BD9-81ED-4DB2-BD59-A6C34878D82A}">
                    <a16:rowId xmlns:a16="http://schemas.microsoft.com/office/drawing/2014/main" val="303788185"/>
                  </a:ext>
                </a:extLst>
              </a:tr>
              <a:tr h="2775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Кабанова Е.И.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100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3,9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extLst>
                  <a:ext uri="{0D108BD9-81ED-4DB2-BD59-A6C34878D82A}">
                    <a16:rowId xmlns:a16="http://schemas.microsoft.com/office/drawing/2014/main" val="3749129694"/>
                  </a:ext>
                </a:extLst>
              </a:tr>
              <a:tr h="2775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Малина Л.М.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99,4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80,6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76,5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4,3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extLst>
                  <a:ext uri="{0D108BD9-81ED-4DB2-BD59-A6C34878D82A}">
                    <a16:rowId xmlns:a16="http://schemas.microsoft.com/office/drawing/2014/main" val="589461255"/>
                  </a:ext>
                </a:extLst>
              </a:tr>
              <a:tr h="2775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Масеева Р.И.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100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100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92,1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4,8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extLst>
                  <a:ext uri="{0D108BD9-81ED-4DB2-BD59-A6C34878D82A}">
                    <a16:rowId xmlns:a16="http://schemas.microsoft.com/office/drawing/2014/main" val="4196254241"/>
                  </a:ext>
                </a:extLst>
              </a:tr>
              <a:tr h="2775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Маркина Е.А.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97,3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76,3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66,71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4,0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extLst>
                  <a:ext uri="{0D108BD9-81ED-4DB2-BD59-A6C34878D82A}">
                    <a16:rowId xmlns:a16="http://schemas.microsoft.com/office/drawing/2014/main" val="3882991564"/>
                  </a:ext>
                </a:extLst>
              </a:tr>
              <a:tr h="2775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Романова Е.Н.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100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71,8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63,8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3,9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extLst>
                  <a:ext uri="{0D108BD9-81ED-4DB2-BD59-A6C34878D82A}">
                    <a16:rowId xmlns:a16="http://schemas.microsoft.com/office/drawing/2014/main" val="2488393233"/>
                  </a:ext>
                </a:extLst>
              </a:tr>
              <a:tr h="2775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Сидорова И.А.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97,5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85,0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75,9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4,3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extLst>
                  <a:ext uri="{0D108BD9-81ED-4DB2-BD59-A6C34878D82A}">
                    <a16:rowId xmlns:a16="http://schemas.microsoft.com/office/drawing/2014/main" val="719011422"/>
                  </a:ext>
                </a:extLst>
              </a:tr>
              <a:tr h="2775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Силантьева А.В.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97,7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85,9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76,5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4,3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extLst>
                  <a:ext uri="{0D108BD9-81ED-4DB2-BD59-A6C34878D82A}">
                    <a16:rowId xmlns:a16="http://schemas.microsoft.com/office/drawing/2014/main" val="1559526113"/>
                  </a:ext>
                </a:extLst>
              </a:tr>
              <a:tr h="2775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Чернова К.С.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99,3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81,1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70,3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4,1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extLst>
                  <a:ext uri="{0D108BD9-81ED-4DB2-BD59-A6C34878D82A}">
                    <a16:rowId xmlns:a16="http://schemas.microsoft.com/office/drawing/2014/main" val="3627643645"/>
                  </a:ext>
                </a:extLst>
              </a:tr>
              <a:tr h="27750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Щербина А.С.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100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80,4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4,2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4676" marR="64676" marT="0" marB="0"/>
                </a:tc>
                <a:extLst>
                  <a:ext uri="{0D108BD9-81ED-4DB2-BD59-A6C34878D82A}">
                    <a16:rowId xmlns:a16="http://schemas.microsoft.com/office/drawing/2014/main" val="22857630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55862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84030" y="252690"/>
            <a:ext cx="997340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Результаты качественных показателей промежуточной аттестации </a:t>
            </a:r>
            <a:endParaRPr lang="ru-RU" sz="1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преподавателей специальных дисциплин</a:t>
            </a:r>
            <a:endParaRPr lang="ru-RU" sz="12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за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II </a:t>
            </a:r>
            <a:r>
              <a:rPr lang="ru-RU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семестр 2024-2025 учебного года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7792614"/>
              </p:ext>
            </p:extLst>
          </p:nvPr>
        </p:nvGraphicFramePr>
        <p:xfrm>
          <a:off x="797169" y="1315754"/>
          <a:ext cx="10272346" cy="51993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23442">
                  <a:extLst>
                    <a:ext uri="{9D8B030D-6E8A-4147-A177-3AD203B41FA5}">
                      <a16:colId xmlns:a16="http://schemas.microsoft.com/office/drawing/2014/main" val="2039728121"/>
                    </a:ext>
                  </a:extLst>
                </a:gridCol>
                <a:gridCol w="2878737">
                  <a:extLst>
                    <a:ext uri="{9D8B030D-6E8A-4147-A177-3AD203B41FA5}">
                      <a16:colId xmlns:a16="http://schemas.microsoft.com/office/drawing/2014/main" val="1003894885"/>
                    </a:ext>
                  </a:extLst>
                </a:gridCol>
                <a:gridCol w="2135527">
                  <a:extLst>
                    <a:ext uri="{9D8B030D-6E8A-4147-A177-3AD203B41FA5}">
                      <a16:colId xmlns:a16="http://schemas.microsoft.com/office/drawing/2014/main" val="3594456860"/>
                    </a:ext>
                  </a:extLst>
                </a:gridCol>
                <a:gridCol w="1599775">
                  <a:extLst>
                    <a:ext uri="{9D8B030D-6E8A-4147-A177-3AD203B41FA5}">
                      <a16:colId xmlns:a16="http://schemas.microsoft.com/office/drawing/2014/main" val="2182292761"/>
                    </a:ext>
                  </a:extLst>
                </a:gridCol>
                <a:gridCol w="1674630">
                  <a:extLst>
                    <a:ext uri="{9D8B030D-6E8A-4147-A177-3AD203B41FA5}">
                      <a16:colId xmlns:a16="http://schemas.microsoft.com/office/drawing/2014/main" val="1844144160"/>
                    </a:ext>
                  </a:extLst>
                </a:gridCol>
                <a:gridCol w="1360235">
                  <a:extLst>
                    <a:ext uri="{9D8B030D-6E8A-4147-A177-3AD203B41FA5}">
                      <a16:colId xmlns:a16="http://schemas.microsoft.com/office/drawing/2014/main" val="3737155689"/>
                    </a:ext>
                  </a:extLst>
                </a:gridCol>
              </a:tblGrid>
              <a:tr h="73526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№ п/п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Ф.И.О.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преподавателя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Абсолютная успеваемость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Качество знаний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СОУ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Средний балл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78534766"/>
                  </a:ext>
                </a:extLst>
              </a:tr>
              <a:tr h="37200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Абрамова А.А.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100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74,3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67,5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4,0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54173445"/>
                  </a:ext>
                </a:extLst>
              </a:tr>
              <a:tr h="37200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2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Бесчетвертева Т.Ю.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99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76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66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4,0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64027277"/>
                  </a:ext>
                </a:extLst>
              </a:tr>
              <a:tr h="37200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3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Гончарова И.В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100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87,3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74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4,2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24340584"/>
                  </a:ext>
                </a:extLst>
              </a:tr>
              <a:tr h="37200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Еграшкина Т.Н.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100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84,8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79,1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4,4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46571775"/>
                  </a:ext>
                </a:extLst>
              </a:tr>
              <a:tr h="37200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Костерина А.С.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100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76,8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69,9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4,1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85956446"/>
                  </a:ext>
                </a:extLst>
              </a:tr>
              <a:tr h="37200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Кузнецова Л.П.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93,4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63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65,4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3,7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7200601"/>
                  </a:ext>
                </a:extLst>
              </a:tr>
              <a:tr h="37200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7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Микка Н.Ю.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100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87,9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79,5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4,4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93503134"/>
                  </a:ext>
                </a:extLst>
              </a:tr>
              <a:tr h="37200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8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Насретдинова Н.В.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98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71,4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70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4,0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59509457"/>
                  </a:ext>
                </a:extLst>
              </a:tr>
              <a:tr h="37200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Ракипова Р.Х.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100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64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56,8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3,9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80797158"/>
                  </a:ext>
                </a:extLst>
              </a:tr>
              <a:tr h="37200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Терехина А.Е.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100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76,9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63,1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3,9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86682517"/>
                  </a:ext>
                </a:extLst>
              </a:tr>
              <a:tr h="37200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Торопыгина Е.А.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92,9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77,1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73,5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4,2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95194797"/>
                  </a:ext>
                </a:extLst>
              </a:tr>
              <a:tr h="37200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12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Черняева Л.В.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100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80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</a:rPr>
                        <a:t>72</a:t>
                      </a:r>
                      <a:endParaRPr lang="ru-RU" sz="1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4,2</a:t>
                      </a:r>
                      <a:endParaRPr lang="ru-RU" sz="1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96573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42156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15562" y="184081"/>
            <a:ext cx="10574215" cy="1293028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Количество студентов, отчисленных за 2024 – 2025 учебный год</a:t>
            </a:r>
            <a:endParaRPr lang="ru-RU" b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0606118"/>
              </p:ext>
            </p:extLst>
          </p:nvPr>
        </p:nvGraphicFramePr>
        <p:xfrm>
          <a:off x="190890" y="828463"/>
          <a:ext cx="5250686" cy="60295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12672">
                  <a:extLst>
                    <a:ext uri="{9D8B030D-6E8A-4147-A177-3AD203B41FA5}">
                      <a16:colId xmlns:a16="http://schemas.microsoft.com/office/drawing/2014/main" val="3336301697"/>
                    </a:ext>
                  </a:extLst>
                </a:gridCol>
                <a:gridCol w="1451620">
                  <a:extLst>
                    <a:ext uri="{9D8B030D-6E8A-4147-A177-3AD203B41FA5}">
                      <a16:colId xmlns:a16="http://schemas.microsoft.com/office/drawing/2014/main" val="903756352"/>
                    </a:ext>
                  </a:extLst>
                </a:gridCol>
                <a:gridCol w="1376233">
                  <a:extLst>
                    <a:ext uri="{9D8B030D-6E8A-4147-A177-3AD203B41FA5}">
                      <a16:colId xmlns:a16="http://schemas.microsoft.com/office/drawing/2014/main" val="2787724846"/>
                    </a:ext>
                  </a:extLst>
                </a:gridCol>
                <a:gridCol w="1110161">
                  <a:extLst>
                    <a:ext uri="{9D8B030D-6E8A-4147-A177-3AD203B41FA5}">
                      <a16:colId xmlns:a16="http://schemas.microsoft.com/office/drawing/2014/main" val="1136299066"/>
                    </a:ext>
                  </a:extLst>
                </a:gridCol>
              </a:tblGrid>
              <a:tr h="66505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Группа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Количество </a:t>
                      </a:r>
                      <a:r>
                        <a:rPr lang="ru-RU" sz="1400" dirty="0" smtClean="0">
                          <a:effectLst/>
                        </a:rPr>
                        <a:t>студентов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</a:rPr>
                        <a:t>Отчисленые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Всего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extLst>
                  <a:ext uri="{0D108BD9-81ED-4DB2-BD59-A6C34878D82A}">
                    <a16:rowId xmlns:a16="http://schemas.microsoft.com/office/drawing/2014/main" val="828235183"/>
                  </a:ext>
                </a:extLst>
              </a:tr>
              <a:tr h="2217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К-1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extLst>
                  <a:ext uri="{0D108BD9-81ED-4DB2-BD59-A6C34878D82A}">
                    <a16:rowId xmlns:a16="http://schemas.microsoft.com/office/drawing/2014/main" val="800664245"/>
                  </a:ext>
                </a:extLst>
              </a:tr>
              <a:tr h="2217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К-2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extLst>
                  <a:ext uri="{0D108BD9-81ED-4DB2-BD59-A6C34878D82A}">
                    <a16:rowId xmlns:a16="http://schemas.microsoft.com/office/drawing/2014/main" val="2643387561"/>
                  </a:ext>
                </a:extLst>
              </a:tr>
              <a:tr h="2217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К-21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extLst>
                  <a:ext uri="{0D108BD9-81ED-4DB2-BD59-A6C34878D82A}">
                    <a16:rowId xmlns:a16="http://schemas.microsoft.com/office/drawing/2014/main" val="322060172"/>
                  </a:ext>
                </a:extLst>
              </a:tr>
              <a:tr h="2217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К-22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extLst>
                  <a:ext uri="{0D108BD9-81ED-4DB2-BD59-A6C34878D82A}">
                    <a16:rowId xmlns:a16="http://schemas.microsoft.com/office/drawing/2014/main" val="2930138633"/>
                  </a:ext>
                </a:extLst>
              </a:tr>
              <a:tr h="2217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К-31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extLst>
                  <a:ext uri="{0D108BD9-81ED-4DB2-BD59-A6C34878D82A}">
                    <a16:rowId xmlns:a16="http://schemas.microsoft.com/office/drawing/2014/main" val="3688200881"/>
                  </a:ext>
                </a:extLst>
              </a:tr>
              <a:tr h="2217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К-32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extLst>
                  <a:ext uri="{0D108BD9-81ED-4DB2-BD59-A6C34878D82A}">
                    <a16:rowId xmlns:a16="http://schemas.microsoft.com/office/drawing/2014/main" val="507760782"/>
                  </a:ext>
                </a:extLst>
              </a:tr>
              <a:tr h="2217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К-41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extLst>
                  <a:ext uri="{0D108BD9-81ED-4DB2-BD59-A6C34878D82A}">
                    <a16:rowId xmlns:a16="http://schemas.microsoft.com/office/drawing/2014/main" val="905355864"/>
                  </a:ext>
                </a:extLst>
              </a:tr>
              <a:tr h="2217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К-42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extLst>
                  <a:ext uri="{0D108BD9-81ED-4DB2-BD59-A6C34878D82A}">
                    <a16:rowId xmlns:a16="http://schemas.microsoft.com/office/drawing/2014/main" val="2390944687"/>
                  </a:ext>
                </a:extLst>
              </a:tr>
              <a:tr h="2217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П-1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11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extLst>
                  <a:ext uri="{0D108BD9-81ED-4DB2-BD59-A6C34878D82A}">
                    <a16:rowId xmlns:a16="http://schemas.microsoft.com/office/drawing/2014/main" val="3806972907"/>
                  </a:ext>
                </a:extLst>
              </a:tr>
              <a:tr h="2217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П-21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13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extLst>
                  <a:ext uri="{0D108BD9-81ED-4DB2-BD59-A6C34878D82A}">
                    <a16:rowId xmlns:a16="http://schemas.microsoft.com/office/drawing/2014/main" val="2599691810"/>
                  </a:ext>
                </a:extLst>
              </a:tr>
              <a:tr h="2217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Пд-1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extLst>
                  <a:ext uri="{0D108BD9-81ED-4DB2-BD59-A6C34878D82A}">
                    <a16:rowId xmlns:a16="http://schemas.microsoft.com/office/drawing/2014/main" val="4052436911"/>
                  </a:ext>
                </a:extLst>
              </a:tr>
              <a:tr h="2217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Пд-2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35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extLst>
                  <a:ext uri="{0D108BD9-81ED-4DB2-BD59-A6C34878D82A}">
                    <a16:rowId xmlns:a16="http://schemas.microsoft.com/office/drawing/2014/main" val="784818124"/>
                  </a:ext>
                </a:extLst>
              </a:tr>
              <a:tr h="2217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Пд-3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9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extLst>
                  <a:ext uri="{0D108BD9-81ED-4DB2-BD59-A6C34878D82A}">
                    <a16:rowId xmlns:a16="http://schemas.microsoft.com/office/drawing/2014/main" val="1767429237"/>
                  </a:ext>
                </a:extLst>
              </a:tr>
              <a:tr h="2217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ПД-21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extLst>
                  <a:ext uri="{0D108BD9-81ED-4DB2-BD59-A6C34878D82A}">
                    <a16:rowId xmlns:a16="http://schemas.microsoft.com/office/drawing/2014/main" val="684593034"/>
                  </a:ext>
                </a:extLst>
              </a:tr>
              <a:tr h="2217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ПД-22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extLst>
                  <a:ext uri="{0D108BD9-81ED-4DB2-BD59-A6C34878D82A}">
                    <a16:rowId xmlns:a16="http://schemas.microsoft.com/office/drawing/2014/main" val="2970798745"/>
                  </a:ext>
                </a:extLst>
              </a:tr>
              <a:tr h="2217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ПД-23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extLst>
                  <a:ext uri="{0D108BD9-81ED-4DB2-BD59-A6C34878D82A}">
                    <a16:rowId xmlns:a16="http://schemas.microsoft.com/office/drawing/2014/main" val="101874568"/>
                  </a:ext>
                </a:extLst>
              </a:tr>
              <a:tr h="2217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ПД-31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extLst>
                  <a:ext uri="{0D108BD9-81ED-4DB2-BD59-A6C34878D82A}">
                    <a16:rowId xmlns:a16="http://schemas.microsoft.com/office/drawing/2014/main" val="1876583733"/>
                  </a:ext>
                </a:extLst>
              </a:tr>
              <a:tr h="2217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ПД-32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19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extLst>
                  <a:ext uri="{0D108BD9-81ED-4DB2-BD59-A6C34878D82A}">
                    <a16:rowId xmlns:a16="http://schemas.microsoft.com/office/drawing/2014/main" val="2473811996"/>
                  </a:ext>
                </a:extLst>
              </a:tr>
              <a:tr h="2217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ПД-34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17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6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extLst>
                  <a:ext uri="{0D108BD9-81ED-4DB2-BD59-A6C34878D82A}">
                    <a16:rowId xmlns:a16="http://schemas.microsoft.com/office/drawing/2014/main" val="3254792304"/>
                  </a:ext>
                </a:extLst>
              </a:tr>
              <a:tr h="2217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ПД-33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18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14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extLst>
                  <a:ext uri="{0D108BD9-81ED-4DB2-BD59-A6C34878D82A}">
                    <a16:rowId xmlns:a16="http://schemas.microsoft.com/office/drawing/2014/main" val="3934406364"/>
                  </a:ext>
                </a:extLst>
              </a:tr>
              <a:tr h="2217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ПД-41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25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23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extLst>
                  <a:ext uri="{0D108BD9-81ED-4DB2-BD59-A6C34878D82A}">
                    <a16:rowId xmlns:a16="http://schemas.microsoft.com/office/drawing/2014/main" val="3943440504"/>
                  </a:ext>
                </a:extLst>
              </a:tr>
              <a:tr h="22173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ПД-42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21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-</a:t>
                      </a:r>
                      <a:endParaRPr lang="ru-RU" sz="16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21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53897" marR="53897" marT="0" marB="0"/>
                </a:tc>
                <a:extLst>
                  <a:ext uri="{0D108BD9-81ED-4DB2-BD59-A6C34878D82A}">
                    <a16:rowId xmlns:a16="http://schemas.microsoft.com/office/drawing/2014/main" val="1296237095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9110498"/>
              </p:ext>
            </p:extLst>
          </p:nvPr>
        </p:nvGraphicFramePr>
        <p:xfrm>
          <a:off x="6273950" y="1477113"/>
          <a:ext cx="5568428" cy="538088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92107">
                  <a:extLst>
                    <a:ext uri="{9D8B030D-6E8A-4147-A177-3AD203B41FA5}">
                      <a16:colId xmlns:a16="http://schemas.microsoft.com/office/drawing/2014/main" val="2070750472"/>
                    </a:ext>
                  </a:extLst>
                </a:gridCol>
                <a:gridCol w="1392107">
                  <a:extLst>
                    <a:ext uri="{9D8B030D-6E8A-4147-A177-3AD203B41FA5}">
                      <a16:colId xmlns:a16="http://schemas.microsoft.com/office/drawing/2014/main" val="1370019669"/>
                    </a:ext>
                  </a:extLst>
                </a:gridCol>
                <a:gridCol w="1392107">
                  <a:extLst>
                    <a:ext uri="{9D8B030D-6E8A-4147-A177-3AD203B41FA5}">
                      <a16:colId xmlns:a16="http://schemas.microsoft.com/office/drawing/2014/main" val="2730243171"/>
                    </a:ext>
                  </a:extLst>
                </a:gridCol>
                <a:gridCol w="1392107">
                  <a:extLst>
                    <a:ext uri="{9D8B030D-6E8A-4147-A177-3AD203B41FA5}">
                      <a16:colId xmlns:a16="http://schemas.microsoft.com/office/drawing/2014/main" val="3701697938"/>
                    </a:ext>
                  </a:extLst>
                </a:gridCol>
              </a:tblGrid>
              <a:tr h="62777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Группа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Количество </a:t>
                      </a:r>
                      <a:r>
                        <a:rPr lang="ru-RU" sz="1400" dirty="0" smtClean="0">
                          <a:effectLst/>
                        </a:rPr>
                        <a:t>студентов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</a:rPr>
                        <a:t>Отчисленые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Всего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5718522"/>
                  </a:ext>
                </a:extLst>
              </a:tr>
              <a:tr h="3138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Т-1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26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49009950"/>
                  </a:ext>
                </a:extLst>
              </a:tr>
              <a:tr h="3138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Т-2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8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0338061"/>
                  </a:ext>
                </a:extLst>
              </a:tr>
              <a:tr h="3138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Т-21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26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90679901"/>
                  </a:ext>
                </a:extLst>
              </a:tr>
              <a:tr h="3138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Т-31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08988673"/>
                  </a:ext>
                </a:extLst>
              </a:tr>
              <a:tr h="3138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ТД-1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28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6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77487491"/>
                  </a:ext>
                </a:extLst>
              </a:tr>
              <a:tr h="3138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ТВ-21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29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09683639"/>
                  </a:ext>
                </a:extLst>
              </a:tr>
              <a:tr h="3138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ТВ-31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19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-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19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20025789"/>
                  </a:ext>
                </a:extLst>
              </a:tr>
              <a:tr h="3138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ТВ-32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17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8499681"/>
                  </a:ext>
                </a:extLst>
              </a:tr>
              <a:tr h="3138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Л-1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58828277"/>
                  </a:ext>
                </a:extLst>
              </a:tr>
              <a:tr h="3138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Л-2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25250590"/>
                  </a:ext>
                </a:extLst>
              </a:tr>
              <a:tr h="3138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Л-21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28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27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95496417"/>
                  </a:ext>
                </a:extLst>
              </a:tr>
              <a:tr h="3138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БД-1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31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27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22482022"/>
                  </a:ext>
                </a:extLst>
              </a:tr>
              <a:tr h="3138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БД-21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16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39038195"/>
                  </a:ext>
                </a:extLst>
              </a:tr>
              <a:tr h="31388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БД-31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20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16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34743998"/>
                  </a:ext>
                </a:extLst>
              </a:tr>
              <a:tr h="3587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</a:rPr>
                        <a:t>ИТОГО:</a:t>
                      </a:r>
                      <a:endParaRPr lang="ru-RU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840</a:t>
                      </a:r>
                      <a:endParaRPr lang="ru-RU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126</a:t>
                      </a:r>
                      <a:endParaRPr lang="ru-RU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</a:rPr>
                        <a:t>715</a:t>
                      </a:r>
                      <a:endParaRPr lang="ru-RU" sz="10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SimSun" panose="02010600030101010101" pitchFamily="2" charset="-122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25098428"/>
                  </a:ext>
                </a:extLst>
              </a:tr>
            </a:tbl>
          </a:graphicData>
        </a:graphic>
      </p:graphicFrame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5673632" y="1476316"/>
            <a:ext cx="1396470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07718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7646055"/>
              </p:ext>
            </p:extLst>
          </p:nvPr>
        </p:nvGraphicFramePr>
        <p:xfrm>
          <a:off x="380999" y="1846386"/>
          <a:ext cx="4841632" cy="38158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7870001"/>
              </p:ext>
            </p:extLst>
          </p:nvPr>
        </p:nvGraphicFramePr>
        <p:xfrm>
          <a:off x="5847616" y="1846386"/>
          <a:ext cx="5991225" cy="38158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404124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406072" y="857559"/>
            <a:ext cx="774083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Проекты службы теоретического обучения на </a:t>
            </a:r>
          </a:p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2025-2026 учебном году</a:t>
            </a:r>
            <a:endParaRPr lang="ru-RU" sz="2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Схема 10"/>
          <p:cNvGraphicFramePr/>
          <p:nvPr>
            <p:extLst/>
          </p:nvPr>
        </p:nvGraphicFramePr>
        <p:xfrm>
          <a:off x="1517650" y="2553161"/>
          <a:ext cx="9702800" cy="36845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68046463"/>
      </p:ext>
    </p:extLst>
  </p:cSld>
  <p:clrMapOvr>
    <a:masterClrMapping/>
  </p:clrMapOvr>
</p:sld>
</file>

<file path=ppt/theme/theme1.xml><?xml version="1.0" encoding="utf-8"?>
<a:theme xmlns:a="http://schemas.openxmlformats.org/drawingml/2006/main" name="След самолета">
  <a:themeElements>
    <a:clrScheme name="След самолета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DF2E28"/>
      </a:accent1>
      <a:accent2>
        <a:srgbClr val="FE801A"/>
      </a:accent2>
      <a:accent3>
        <a:srgbClr val="E9BF35"/>
      </a:accent3>
      <a:accent4>
        <a:srgbClr val="81BB42"/>
      </a:accent4>
      <a:accent5>
        <a:srgbClr val="32C7A9"/>
      </a:accent5>
      <a:accent6>
        <a:srgbClr val="4A9BDC"/>
      </a:accent6>
      <a:hlink>
        <a:srgbClr val="F0532B"/>
      </a:hlink>
      <a:folHlink>
        <a:srgbClr val="F38B53"/>
      </a:folHlink>
    </a:clrScheme>
    <a:fontScheme name="След самолета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лед самолета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След самолета</Template>
  <TotalTime>484</TotalTime>
  <Words>1232</Words>
  <Application>Microsoft Office PowerPoint</Application>
  <PresentationFormat>Широкоэкранный</PresentationFormat>
  <Paragraphs>879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SimSun</vt:lpstr>
      <vt:lpstr>Arial</vt:lpstr>
      <vt:lpstr>Calibri</vt:lpstr>
      <vt:lpstr>Century Gothic</vt:lpstr>
      <vt:lpstr>Times New Roman</vt:lpstr>
      <vt:lpstr>След самолета</vt:lpstr>
      <vt:lpstr>Мониторинг качества образования  за 2024 – 2025 учебный год</vt:lpstr>
      <vt:lpstr>Проекты службы теоретического обучения в 2024-2025 учебном году</vt:lpstr>
      <vt:lpstr>Анализ успеваемости по годам</vt:lpstr>
      <vt:lpstr>Результаты качественных показателей по специальностям/профессиям </vt:lpstr>
      <vt:lpstr>Мониторинг абсолютной и качественной успеваемости по специальностям  за 2 п/г 2023-2024 и 2 п/г 2024-2025 </vt:lpstr>
      <vt:lpstr>Результаты качественных показателей по специальности 43.02.15 Поварское и кондитерское дело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Количество студентов, отчисленных за 2024 – 2025 учебный год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Мониторинг качества образования  за 2023 – 2024 учебный год</dc:title>
  <dc:creator>Анна</dc:creator>
  <cp:lastModifiedBy>Анна</cp:lastModifiedBy>
  <cp:revision>17</cp:revision>
  <dcterms:created xsi:type="dcterms:W3CDTF">2025-09-09T04:11:26Z</dcterms:created>
  <dcterms:modified xsi:type="dcterms:W3CDTF">2026-09-30T10:09:17Z</dcterms:modified>
</cp:coreProperties>
</file>