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71" r:id="rId15"/>
    <p:sldId id="272" r:id="rId16"/>
    <p:sldId id="274" r:id="rId17"/>
    <p:sldId id="27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86605595869144E-2"/>
                  <c:y val="-8.10185185185186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58-4843-AD78-30C25B7C2003}"/>
                </c:ext>
              </c:extLst>
            </c:dLbl>
            <c:dLbl>
              <c:idx val="1"/>
              <c:layout>
                <c:manualLayout>
                  <c:x val="-3.586605595869144E-2"/>
                  <c:y val="-5.208333333333333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58-4843-AD78-30C25B7C2003}"/>
                </c:ext>
              </c:extLst>
            </c:dLbl>
            <c:dLbl>
              <c:idx val="2"/>
              <c:layout>
                <c:manualLayout>
                  <c:x val="-2.8453159041394335E-2"/>
                  <c:y val="-5.78703703703703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758-4843-AD78-30C25B7C2003}"/>
                </c:ext>
              </c:extLst>
            </c:dLbl>
            <c:dLbl>
              <c:idx val="3"/>
              <c:layout>
                <c:manualLayout>
                  <c:x val="-3.1508500162969827E-2"/>
                  <c:y val="-6.36571795713035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58-4843-AD78-30C25B7C2003}"/>
                </c:ext>
              </c:extLst>
            </c:dLbl>
            <c:dLbl>
              <c:idx val="4"/>
              <c:layout>
                <c:manualLayout>
                  <c:x val="-3.586605595869144E-2"/>
                  <c:y val="-5.78703703703704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58-4843-AD78-30C25B7C2003}"/>
                </c:ext>
              </c:extLst>
            </c:dLbl>
            <c:dLbl>
              <c:idx val="5"/>
              <c:layout>
                <c:manualLayout>
                  <c:x val="-3.586605595869144E-2"/>
                  <c:y val="-5.78703703703703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758-4843-AD78-30C25B7C20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Лист1!$A$1:$F$1</c:f>
              <c:strCache>
                <c:ptCount val="6"/>
                <c:pt idx="0">
                  <c:v>2019/20</c:v>
                </c:pt>
                <c:pt idx="1">
                  <c:v>2020/21</c:v>
                </c:pt>
                <c:pt idx="2">
                  <c:v>2021/22</c:v>
                </c:pt>
                <c:pt idx="3">
                  <c:v>2022/23</c:v>
                </c:pt>
                <c:pt idx="4">
                  <c:v>2023/24</c:v>
                </c:pt>
                <c:pt idx="5">
                  <c:v>2024/25</c:v>
                </c:pt>
              </c:strCache>
            </c:strRef>
          </c:cat>
          <c:val>
            <c:numRef>
              <c:f>Лист1!$A$2:$F$2</c:f>
              <c:numCache>
                <c:formatCode>General</c:formatCode>
                <c:ptCount val="6"/>
                <c:pt idx="0">
                  <c:v>83.1</c:v>
                </c:pt>
                <c:pt idx="1">
                  <c:v>91.3</c:v>
                </c:pt>
                <c:pt idx="2">
                  <c:v>94</c:v>
                </c:pt>
                <c:pt idx="3">
                  <c:v>94.3</c:v>
                </c:pt>
                <c:pt idx="4">
                  <c:v>91.2</c:v>
                </c:pt>
                <c:pt idx="5">
                  <c:v>85.5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758-4843-AD78-30C25B7C200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953165391"/>
        <c:axId val="953176623"/>
      </c:lineChart>
      <c:catAx>
        <c:axId val="9531653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53176623"/>
        <c:crosses val="autoZero"/>
        <c:auto val="1"/>
        <c:lblAlgn val="ctr"/>
        <c:lblOffset val="100"/>
        <c:noMultiLvlLbl val="0"/>
      </c:catAx>
      <c:valAx>
        <c:axId val="9531766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53165391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437562555245654E-2"/>
                  <c:y val="-8.40657241115781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316-4FB6-B078-FD821586FDD4}"/>
                </c:ext>
              </c:extLst>
            </c:dLbl>
            <c:dLbl>
              <c:idx val="1"/>
              <c:layout>
                <c:manualLayout>
                  <c:x val="-3.9742804186932275E-2"/>
                  <c:y val="-0.1528467711119603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16-4FB6-B078-FD821586FDD4}"/>
                </c:ext>
              </c:extLst>
            </c:dLbl>
            <c:dLbl>
              <c:idx val="2"/>
              <c:layout>
                <c:manualLayout>
                  <c:x val="-2.8113227854913356E-2"/>
                  <c:y val="-9.935040122277416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316-4FB6-B078-FD821586FDD4}"/>
                </c:ext>
              </c:extLst>
            </c:dLbl>
            <c:dLbl>
              <c:idx val="3"/>
              <c:layout>
                <c:manualLayout>
                  <c:x val="-2.8113227854913436E-2"/>
                  <c:y val="-6.87810470003821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16-4FB6-B078-FD821586FDD4}"/>
                </c:ext>
              </c:extLst>
            </c:dLbl>
            <c:dLbl>
              <c:idx val="4"/>
              <c:layout>
                <c:manualLayout>
                  <c:x val="-3.5437562555245654E-2"/>
                  <c:y val="-6.1138708444784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16-4FB6-B078-FD821586FDD4}"/>
                </c:ext>
              </c:extLst>
            </c:dLbl>
            <c:dLbl>
              <c:idx val="5"/>
              <c:layout>
                <c:manualLayout>
                  <c:x val="-3.5437562555245654E-2"/>
                  <c:y val="-7.64233855559802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16-4FB6-B078-FD821586FD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Лист1!$A$15:$F$15</c:f>
              <c:strCache>
                <c:ptCount val="6"/>
                <c:pt idx="0">
                  <c:v>2019/20</c:v>
                </c:pt>
                <c:pt idx="1">
                  <c:v>2020/21</c:v>
                </c:pt>
                <c:pt idx="2">
                  <c:v>2021/22</c:v>
                </c:pt>
                <c:pt idx="3">
                  <c:v>2022/23</c:v>
                </c:pt>
                <c:pt idx="4">
                  <c:v>2023/24</c:v>
                </c:pt>
                <c:pt idx="5">
                  <c:v>2024/25</c:v>
                </c:pt>
              </c:strCache>
            </c:strRef>
          </c:cat>
          <c:val>
            <c:numRef>
              <c:f>Лист1!$A$16:$F$16</c:f>
              <c:numCache>
                <c:formatCode>General</c:formatCode>
                <c:ptCount val="6"/>
                <c:pt idx="0">
                  <c:v>46.7</c:v>
                </c:pt>
                <c:pt idx="1">
                  <c:v>45.7</c:v>
                </c:pt>
                <c:pt idx="2">
                  <c:v>52</c:v>
                </c:pt>
                <c:pt idx="3">
                  <c:v>54</c:v>
                </c:pt>
                <c:pt idx="4">
                  <c:v>51.8</c:v>
                </c:pt>
                <c:pt idx="5">
                  <c:v>47.8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316-4FB6-B078-FD821586FDD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024189775"/>
        <c:axId val="1024182287"/>
      </c:lineChart>
      <c:catAx>
        <c:axId val="10241897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4182287"/>
        <c:crosses val="autoZero"/>
        <c:auto val="1"/>
        <c:lblAlgn val="ctr"/>
        <c:lblOffset val="100"/>
        <c:noMultiLvlLbl val="0"/>
      </c:catAx>
      <c:valAx>
        <c:axId val="10241822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4189775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ПД-1, ПД-2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Лист2!$A$2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Лист2!$B$1:$G$1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Лист2!$B$2:$G$2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F83B-40DD-B10D-A6B15D87C7B4}"/>
            </c:ext>
          </c:extLst>
        </c:ser>
        <c:ser>
          <c:idx val="1"/>
          <c:order val="1"/>
          <c:tx>
            <c:strRef>
              <c:f>Лист2!$A$3</c:f>
              <c:strCache>
                <c:ptCount val="1"/>
                <c:pt idx="0">
                  <c:v>Пд-1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Лист2!$B$1:$G$1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Лист2!$B$3:$G$3</c:f>
              <c:numCache>
                <c:formatCode>General</c:formatCode>
                <c:ptCount val="6"/>
                <c:pt idx="0">
                  <c:v>100</c:v>
                </c:pt>
                <c:pt idx="1">
                  <c:v>92</c:v>
                </c:pt>
                <c:pt idx="2">
                  <c:v>99.3</c:v>
                </c:pt>
                <c:pt idx="3">
                  <c:v>89.4</c:v>
                </c:pt>
                <c:pt idx="4">
                  <c:v>4.7</c:v>
                </c:pt>
                <c:pt idx="5">
                  <c:v>93.7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3B-40DD-B10D-A6B15D87C7B4}"/>
            </c:ext>
          </c:extLst>
        </c:ser>
        <c:ser>
          <c:idx val="2"/>
          <c:order val="2"/>
          <c:tx>
            <c:strRef>
              <c:f>Лист2!$A$4</c:f>
              <c:strCache>
                <c:ptCount val="1"/>
                <c:pt idx="0">
                  <c:v>Пд-2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Лист2!$B$1:$G$1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Лист2!$B$4:$G$4</c:f>
              <c:numCache>
                <c:formatCode>General</c:formatCode>
                <c:ptCount val="6"/>
                <c:pt idx="0">
                  <c:v>72.900000000000006</c:v>
                </c:pt>
                <c:pt idx="1">
                  <c:v>24.3</c:v>
                </c:pt>
                <c:pt idx="2">
                  <c:v>63.4</c:v>
                </c:pt>
                <c:pt idx="3">
                  <c:v>62.1</c:v>
                </c:pt>
                <c:pt idx="4">
                  <c:v>3.8</c:v>
                </c:pt>
                <c:pt idx="5">
                  <c:v>55.9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3B-40DD-B10D-A6B15D87C7B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048036303"/>
        <c:axId val="1048035471"/>
      </c:barChart>
      <c:catAx>
        <c:axId val="1048036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48035471"/>
        <c:crosses val="autoZero"/>
        <c:auto val="1"/>
        <c:lblAlgn val="ctr"/>
        <c:lblOffset val="100"/>
        <c:noMultiLvlLbl val="0"/>
      </c:catAx>
      <c:valAx>
        <c:axId val="104803547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48036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accent4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ПД-21, ПД-22, ПД-3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Лист2!$A$11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Лист2!$B$10:$G$10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 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Лист2!$B$11:$G$11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8502-4066-8C74-AD499D5F66A1}"/>
            </c:ext>
          </c:extLst>
        </c:ser>
        <c:ser>
          <c:idx val="1"/>
          <c:order val="1"/>
          <c:tx>
            <c:strRef>
              <c:f>Лист2!$A$12</c:f>
              <c:strCache>
                <c:ptCount val="1"/>
                <c:pt idx="0">
                  <c:v>Пд-21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Лист2!$B$10:$G$10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 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Лист2!$B$12:$G$12</c:f>
              <c:numCache>
                <c:formatCode>General</c:formatCode>
                <c:ptCount val="6"/>
                <c:pt idx="0">
                  <c:v>95.4</c:v>
                </c:pt>
                <c:pt idx="1">
                  <c:v>81.8</c:v>
                </c:pt>
                <c:pt idx="2">
                  <c:v>93.2</c:v>
                </c:pt>
                <c:pt idx="3">
                  <c:v>81.5</c:v>
                </c:pt>
                <c:pt idx="4">
                  <c:v>4.5</c:v>
                </c:pt>
                <c:pt idx="5">
                  <c:v>85.8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02-4066-8C74-AD499D5F66A1}"/>
            </c:ext>
          </c:extLst>
        </c:ser>
        <c:ser>
          <c:idx val="2"/>
          <c:order val="2"/>
          <c:tx>
            <c:strRef>
              <c:f>Лист2!$A$13</c:f>
              <c:strCache>
                <c:ptCount val="1"/>
                <c:pt idx="0">
                  <c:v>Пд-22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Лист2!$B$10:$G$10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 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Лист2!$B$13:$G$13</c:f>
              <c:numCache>
                <c:formatCode>General</c:formatCode>
                <c:ptCount val="6"/>
                <c:pt idx="0">
                  <c:v>88</c:v>
                </c:pt>
                <c:pt idx="1">
                  <c:v>24</c:v>
                </c:pt>
                <c:pt idx="2">
                  <c:v>67.7</c:v>
                </c:pt>
                <c:pt idx="3">
                  <c:v>61.3</c:v>
                </c:pt>
                <c:pt idx="4">
                  <c:v>3.8</c:v>
                </c:pt>
                <c:pt idx="5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02-4066-8C74-AD499D5F66A1}"/>
            </c:ext>
          </c:extLst>
        </c:ser>
        <c:ser>
          <c:idx val="3"/>
          <c:order val="3"/>
          <c:tx>
            <c:strRef>
              <c:f>Лист2!$A$14</c:f>
              <c:strCache>
                <c:ptCount val="1"/>
                <c:pt idx="0">
                  <c:v>Пд-3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Лист2!$B$10:$G$10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 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Лист2!$B$14:$G$14</c:f>
              <c:numCache>
                <c:formatCode>General</c:formatCode>
                <c:ptCount val="6"/>
                <c:pt idx="0">
                  <c:v>92.3</c:v>
                </c:pt>
                <c:pt idx="1">
                  <c:v>53.8</c:v>
                </c:pt>
                <c:pt idx="2">
                  <c:v>79.400000000000006</c:v>
                </c:pt>
                <c:pt idx="3">
                  <c:v>72.400000000000006</c:v>
                </c:pt>
                <c:pt idx="4">
                  <c:v>4.2</c:v>
                </c:pt>
                <c:pt idx="5">
                  <c:v>72.2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02-4066-8C74-AD499D5F66A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24192687"/>
        <c:axId val="1024189359"/>
      </c:barChart>
      <c:catAx>
        <c:axId val="1024192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4189359"/>
        <c:crosses val="autoZero"/>
        <c:auto val="1"/>
        <c:lblAlgn val="ctr"/>
        <c:lblOffset val="100"/>
        <c:noMultiLvlLbl val="0"/>
      </c:catAx>
      <c:valAx>
        <c:axId val="1024189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4192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accent4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ПД-31, ПД-32, ПД-34, ПД-23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Лист2!$A$29</c:f>
              <c:strCache>
                <c:ptCount val="1"/>
                <c:pt idx="0">
                  <c:v>Пд-31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Лист2!$B$27:$G$27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Лист2!$B$29:$G$29</c:f>
              <c:numCache>
                <c:formatCode>General</c:formatCode>
                <c:ptCount val="6"/>
                <c:pt idx="0">
                  <c:v>94.7</c:v>
                </c:pt>
                <c:pt idx="1">
                  <c:v>57.9</c:v>
                </c:pt>
                <c:pt idx="2">
                  <c:v>81.099999999999994</c:v>
                </c:pt>
                <c:pt idx="3">
                  <c:v>70.599999999999994</c:v>
                </c:pt>
                <c:pt idx="4">
                  <c:v>4.0999999999999996</c:v>
                </c:pt>
                <c:pt idx="5">
                  <c:v>71.599999999999994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92-4433-AB6A-36A6E7E1818F}"/>
            </c:ext>
          </c:extLst>
        </c:ser>
        <c:ser>
          <c:idx val="2"/>
          <c:order val="2"/>
          <c:tx>
            <c:strRef>
              <c:f>Лист2!$A$30</c:f>
              <c:strCache>
                <c:ptCount val="1"/>
                <c:pt idx="0">
                  <c:v>Пд-32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Лист2!$B$27:$G$27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Лист2!$B$30:$G$30</c:f>
              <c:numCache>
                <c:formatCode>General</c:formatCode>
                <c:ptCount val="6"/>
                <c:pt idx="0">
                  <c:v>87</c:v>
                </c:pt>
                <c:pt idx="1">
                  <c:v>73.900000000000006</c:v>
                </c:pt>
                <c:pt idx="2">
                  <c:v>90</c:v>
                </c:pt>
                <c:pt idx="3">
                  <c:v>77.7</c:v>
                </c:pt>
                <c:pt idx="4">
                  <c:v>4.3</c:v>
                </c:pt>
                <c:pt idx="5">
                  <c:v>81.7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92-4433-AB6A-36A6E7E1818F}"/>
            </c:ext>
          </c:extLst>
        </c:ser>
        <c:ser>
          <c:idx val="3"/>
          <c:order val="3"/>
          <c:tx>
            <c:strRef>
              <c:f>Лист2!$A$31</c:f>
              <c:strCache>
                <c:ptCount val="1"/>
                <c:pt idx="0">
                  <c:v>Пд-34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Лист2!$B$27:$G$27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Лист2!$B$31:$G$31</c:f>
              <c:numCache>
                <c:formatCode>General</c:formatCode>
                <c:ptCount val="6"/>
                <c:pt idx="0">
                  <c:v>100</c:v>
                </c:pt>
                <c:pt idx="1">
                  <c:v>7.7</c:v>
                </c:pt>
                <c:pt idx="2">
                  <c:v>63.1</c:v>
                </c:pt>
                <c:pt idx="3">
                  <c:v>59.8</c:v>
                </c:pt>
                <c:pt idx="4">
                  <c:v>3.8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92-4433-AB6A-36A6E7E1818F}"/>
            </c:ext>
          </c:extLst>
        </c:ser>
        <c:ser>
          <c:idx val="4"/>
          <c:order val="4"/>
          <c:tx>
            <c:strRef>
              <c:f>Лист2!$A$32</c:f>
              <c:strCache>
                <c:ptCount val="1"/>
                <c:pt idx="0">
                  <c:v>Пд-23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Лист2!$B$27:$G$27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Лист2!$B$32:$G$32</c:f>
              <c:numCache>
                <c:formatCode>General</c:formatCode>
                <c:ptCount val="6"/>
                <c:pt idx="0">
                  <c:v>93.8</c:v>
                </c:pt>
                <c:pt idx="1">
                  <c:v>68.8</c:v>
                </c:pt>
                <c:pt idx="2">
                  <c:v>79.400000000000006</c:v>
                </c:pt>
                <c:pt idx="3">
                  <c:v>72.3</c:v>
                </c:pt>
                <c:pt idx="4">
                  <c:v>4.2</c:v>
                </c:pt>
                <c:pt idx="5">
                  <c:v>71.900000000000006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92-4433-AB6A-36A6E7E181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053587647"/>
        <c:axId val="105358847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Лист2!$A$28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Лист2!$B$27:$G$27</c15:sqref>
                        </c15:formulaRef>
                      </c:ext>
                    </c:extLst>
                    <c:strCache>
                      <c:ptCount val="6"/>
                      <c:pt idx="0">
                        <c:v>Абсолютная успеваемость</c:v>
                      </c:pt>
                      <c:pt idx="1">
                        <c:v>Качественная успеваемость</c:v>
                      </c:pt>
                      <c:pt idx="2">
                        <c:v>Качество знаний</c:v>
                      </c:pt>
                      <c:pt idx="3">
                        <c:v>СОУ</c:v>
                      </c:pt>
                      <c:pt idx="4">
                        <c:v>Средний</c:v>
                      </c:pt>
                      <c:pt idx="5">
                        <c:v>Коэффициент знаний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Лист2!$B$28:$G$28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4792-4433-AB6A-36A6E7E1818F}"/>
                  </c:ext>
                </c:extLst>
              </c15:ser>
            </c15:filteredBarSeries>
          </c:ext>
        </c:extLst>
      </c:barChart>
      <c:catAx>
        <c:axId val="1053587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3588479"/>
        <c:crosses val="autoZero"/>
        <c:auto val="1"/>
        <c:lblAlgn val="ctr"/>
        <c:lblOffset val="100"/>
        <c:noMultiLvlLbl val="0"/>
      </c:catAx>
      <c:valAx>
        <c:axId val="105358847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535876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accent4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ПД-41, ПД-42, ПД-33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Лист2!$A$39</c:f>
              <c:strCache>
                <c:ptCount val="1"/>
                <c:pt idx="0">
                  <c:v>Пд-41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Лист2!$B$37:$G$38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</c:v>
                </c:pt>
                <c:pt idx="5">
                  <c:v>Коэффициент знаний</c:v>
                </c:pt>
              </c:strCache>
              <c:extLst/>
            </c:strRef>
          </c:cat>
          <c:val>
            <c:numRef>
              <c:f>Лист2!$B$39:$G$39</c:f>
              <c:numCache>
                <c:formatCode>General</c:formatCode>
                <c:ptCount val="6"/>
                <c:pt idx="0">
                  <c:v>80.900000000000006</c:v>
                </c:pt>
                <c:pt idx="1">
                  <c:v>38.1</c:v>
                </c:pt>
                <c:pt idx="2">
                  <c:v>68.3</c:v>
                </c:pt>
                <c:pt idx="3">
                  <c:v>67.2</c:v>
                </c:pt>
                <c:pt idx="4">
                  <c:v>4</c:v>
                </c:pt>
                <c:pt idx="5">
                  <c:v>61.9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F-45F7-96E0-3767AB3B3CAA}"/>
            </c:ext>
          </c:extLst>
        </c:ser>
        <c:ser>
          <c:idx val="1"/>
          <c:order val="1"/>
          <c:tx>
            <c:strRef>
              <c:f>Лист2!$A$40</c:f>
              <c:strCache>
                <c:ptCount val="1"/>
                <c:pt idx="0">
                  <c:v>Пд-42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Лист2!$B$37:$G$38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</c:v>
                </c:pt>
                <c:pt idx="5">
                  <c:v>Коэффициент знаний</c:v>
                </c:pt>
              </c:strCache>
              <c:extLst/>
            </c:strRef>
          </c:cat>
          <c:val>
            <c:numRef>
              <c:f>Лист2!$B$40:$G$40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91.6</c:v>
                </c:pt>
                <c:pt idx="4">
                  <c:v>4.8</c:v>
                </c:pt>
                <c:pt idx="5">
                  <c:v>95.4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EF-45F7-96E0-3767AB3B3CAA}"/>
            </c:ext>
          </c:extLst>
        </c:ser>
        <c:ser>
          <c:idx val="2"/>
          <c:order val="2"/>
          <c:tx>
            <c:strRef>
              <c:f>Лист2!$A$41</c:f>
              <c:strCache>
                <c:ptCount val="1"/>
                <c:pt idx="0">
                  <c:v>Пд-33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Лист2!$B$37:$G$38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</c:v>
                </c:pt>
                <c:pt idx="5">
                  <c:v>Коэффициент знаний</c:v>
                </c:pt>
              </c:strCache>
              <c:extLst/>
            </c:strRef>
          </c:cat>
          <c:val>
            <c:numRef>
              <c:f>Лист2!$B$41:$G$41</c:f>
              <c:numCache>
                <c:formatCode>General</c:formatCode>
                <c:ptCount val="6"/>
                <c:pt idx="0">
                  <c:v>80</c:v>
                </c:pt>
                <c:pt idx="1">
                  <c:v>46.7</c:v>
                </c:pt>
                <c:pt idx="2">
                  <c:v>75.599999999999994</c:v>
                </c:pt>
                <c:pt idx="3">
                  <c:v>71.5</c:v>
                </c:pt>
                <c:pt idx="4">
                  <c:v>4.0999999999999996</c:v>
                </c:pt>
                <c:pt idx="5">
                  <c:v>69.099999999999994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EF-45F7-96E0-3767AB3B3CA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023578815"/>
        <c:axId val="1053586399"/>
      </c:barChart>
      <c:catAx>
        <c:axId val="10235788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3586399"/>
        <c:crosses val="autoZero"/>
        <c:auto val="1"/>
        <c:lblAlgn val="ctr"/>
        <c:lblOffset val="100"/>
        <c:noMultiLvlLbl val="0"/>
      </c:catAx>
      <c:valAx>
        <c:axId val="105358639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235788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accent4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Т-1,2, Т-21, Т-31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Лист2!$A$51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Лист2!$B$50:$G$50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Лист2!$B$51:$G$51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7F07-4CDB-B110-877CF21C15F8}"/>
            </c:ext>
          </c:extLst>
        </c:ser>
        <c:ser>
          <c:idx val="1"/>
          <c:order val="1"/>
          <c:tx>
            <c:strRef>
              <c:f>Лист2!$A$52</c:f>
              <c:strCache>
                <c:ptCount val="1"/>
                <c:pt idx="0">
                  <c:v>Т-1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1.9484414769493235E-2"/>
                  <c:y val="-2.1184934894594903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F07-4CDB-B110-877CF21C15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Лист2!$B$50:$G$50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Лист2!$B$52:$G$52</c:f>
              <c:numCache>
                <c:formatCode>General</c:formatCode>
                <c:ptCount val="6"/>
                <c:pt idx="0">
                  <c:v>95.6</c:v>
                </c:pt>
                <c:pt idx="1">
                  <c:v>39.200000000000003</c:v>
                </c:pt>
                <c:pt idx="2">
                  <c:v>88.8</c:v>
                </c:pt>
                <c:pt idx="3">
                  <c:v>77.5</c:v>
                </c:pt>
                <c:pt idx="4">
                  <c:v>4.3</c:v>
                </c:pt>
                <c:pt idx="5">
                  <c:v>80.400000000000006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07-4CDB-B110-877CF21C15F8}"/>
            </c:ext>
          </c:extLst>
        </c:ser>
        <c:ser>
          <c:idx val="2"/>
          <c:order val="2"/>
          <c:tx>
            <c:strRef>
              <c:f>Лист2!$A$53</c:f>
              <c:strCache>
                <c:ptCount val="1"/>
                <c:pt idx="0">
                  <c:v>Т-2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7.7937659077973896E-3"/>
                  <c:y val="-2.311110504520438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07-4CDB-B110-877CF21C15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Лист2!$B$50:$G$50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Лист2!$B$53:$G$53</c:f>
              <c:numCache>
                <c:formatCode>General</c:formatCode>
                <c:ptCount val="6"/>
                <c:pt idx="0">
                  <c:v>60</c:v>
                </c:pt>
                <c:pt idx="1">
                  <c:v>10</c:v>
                </c:pt>
                <c:pt idx="2">
                  <c:v>60.8</c:v>
                </c:pt>
                <c:pt idx="3">
                  <c:v>54.9</c:v>
                </c:pt>
                <c:pt idx="4">
                  <c:v>3.6</c:v>
                </c:pt>
                <c:pt idx="5">
                  <c:v>51.8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07-4CDB-B110-877CF21C15F8}"/>
            </c:ext>
          </c:extLst>
        </c:ser>
        <c:ser>
          <c:idx val="3"/>
          <c:order val="3"/>
          <c:tx>
            <c:strRef>
              <c:f>Лист2!$A$54</c:f>
              <c:strCache>
                <c:ptCount val="1"/>
                <c:pt idx="0">
                  <c:v>Т-21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Лист2!$B$50:$G$50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Лист2!$B$54:$G$54</c:f>
              <c:numCache>
                <c:formatCode>General</c:formatCode>
                <c:ptCount val="6"/>
                <c:pt idx="0">
                  <c:v>100</c:v>
                </c:pt>
                <c:pt idx="1">
                  <c:v>56</c:v>
                </c:pt>
                <c:pt idx="2">
                  <c:v>86</c:v>
                </c:pt>
                <c:pt idx="3">
                  <c:v>78.8</c:v>
                </c:pt>
                <c:pt idx="4">
                  <c:v>4.4000000000000004</c:v>
                </c:pt>
                <c:pt idx="5">
                  <c:v>79.2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07-4CDB-B110-877CF21C15F8}"/>
            </c:ext>
          </c:extLst>
        </c:ser>
        <c:ser>
          <c:idx val="4"/>
          <c:order val="4"/>
          <c:tx>
            <c:strRef>
              <c:f>Лист2!$A$55</c:f>
              <c:strCache>
                <c:ptCount val="1"/>
                <c:pt idx="0">
                  <c:v>Т-31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1.0391687877063059E-2"/>
                  <c:y val="-5.77777626130106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07-4CDB-B110-877CF21C15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Лист2!$B$50:$G$50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Лист2!$B$55:$G$55</c:f>
              <c:numCache>
                <c:formatCode>General</c:formatCode>
                <c:ptCount val="6"/>
                <c:pt idx="0">
                  <c:v>69.3</c:v>
                </c:pt>
                <c:pt idx="1">
                  <c:v>61.5</c:v>
                </c:pt>
                <c:pt idx="2">
                  <c:v>75</c:v>
                </c:pt>
                <c:pt idx="3">
                  <c:v>62.7</c:v>
                </c:pt>
                <c:pt idx="4">
                  <c:v>3.8</c:v>
                </c:pt>
                <c:pt idx="5">
                  <c:v>65.400000000000006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07-4CDB-B110-877CF21C15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22897967"/>
        <c:axId val="1022898383"/>
      </c:barChart>
      <c:catAx>
        <c:axId val="1022897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2898383"/>
        <c:crosses val="autoZero"/>
        <c:auto val="1"/>
        <c:lblAlgn val="ctr"/>
        <c:lblOffset val="100"/>
        <c:noMultiLvlLbl val="0"/>
      </c:catAx>
      <c:valAx>
        <c:axId val="1022898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28979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</a:rPr>
              <a:t>Л-1, Л-2,</a:t>
            </a:r>
            <a:r>
              <a:rPr lang="ru-RU" baseline="0">
                <a:solidFill>
                  <a:schemeClr val="tx1"/>
                </a:solidFill>
              </a:rPr>
              <a:t> Л-21</a:t>
            </a:r>
            <a:endParaRPr lang="ru-RU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Лист2!$A$63</c:f>
              <c:strCache>
                <c:ptCount val="1"/>
                <c:pt idx="0">
                  <c:v>Л-1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Лист2!$B$61:$G$62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Лист2!$B$63:$G$63</c:f>
              <c:numCache>
                <c:formatCode>General</c:formatCode>
                <c:ptCount val="6"/>
                <c:pt idx="0">
                  <c:v>92</c:v>
                </c:pt>
                <c:pt idx="1">
                  <c:v>84</c:v>
                </c:pt>
                <c:pt idx="2">
                  <c:v>92.8</c:v>
                </c:pt>
                <c:pt idx="3">
                  <c:v>83.9</c:v>
                </c:pt>
                <c:pt idx="4">
                  <c:v>4.5</c:v>
                </c:pt>
                <c:pt idx="5">
                  <c:v>86.8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33-40F6-83D0-D6CE9C4C9448}"/>
            </c:ext>
          </c:extLst>
        </c:ser>
        <c:ser>
          <c:idx val="1"/>
          <c:order val="1"/>
          <c:tx>
            <c:strRef>
              <c:f>Лист2!$A$64</c:f>
              <c:strCache>
                <c:ptCount val="1"/>
                <c:pt idx="0">
                  <c:v>Л-2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Лист2!$B$61:$G$62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Лист2!$B$64:$G$64</c:f>
              <c:numCache>
                <c:formatCode>General</c:formatCode>
                <c:ptCount val="6"/>
                <c:pt idx="0">
                  <c:v>92.8</c:v>
                </c:pt>
                <c:pt idx="1">
                  <c:v>35.700000000000003</c:v>
                </c:pt>
                <c:pt idx="2">
                  <c:v>84.5</c:v>
                </c:pt>
                <c:pt idx="3">
                  <c:v>69.900000000000006</c:v>
                </c:pt>
                <c:pt idx="4">
                  <c:v>4.0999999999999996</c:v>
                </c:pt>
                <c:pt idx="5">
                  <c:v>73.599999999999994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33-40F6-83D0-D6CE9C4C9448}"/>
            </c:ext>
          </c:extLst>
        </c:ser>
        <c:ser>
          <c:idx val="2"/>
          <c:order val="2"/>
          <c:tx>
            <c:strRef>
              <c:f>Лист2!$A$65</c:f>
              <c:strCache>
                <c:ptCount val="1"/>
                <c:pt idx="0">
                  <c:v>Л-21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Лист2!$B$61:$G$62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Лист2!$B$65:$G$65</c:f>
              <c:numCache>
                <c:formatCode>General</c:formatCode>
                <c:ptCount val="6"/>
                <c:pt idx="0">
                  <c:v>69.3</c:v>
                </c:pt>
                <c:pt idx="1">
                  <c:v>46.2</c:v>
                </c:pt>
                <c:pt idx="2">
                  <c:v>83.9</c:v>
                </c:pt>
                <c:pt idx="3">
                  <c:v>74.599999999999994</c:v>
                </c:pt>
                <c:pt idx="4">
                  <c:v>4.2</c:v>
                </c:pt>
                <c:pt idx="5">
                  <c:v>75.900000000000006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33-40F6-83D0-D6CE9C4C94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24170223"/>
        <c:axId val="1024181871"/>
      </c:barChart>
      <c:catAx>
        <c:axId val="1024170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4181871"/>
        <c:crosses val="autoZero"/>
        <c:auto val="1"/>
        <c:lblAlgn val="ctr"/>
        <c:lblOffset val="100"/>
        <c:noMultiLvlLbl val="0"/>
      </c:catAx>
      <c:valAx>
        <c:axId val="10241818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4170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</a:rPr>
              <a:t>БД-1, Бд-21, БД-31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Лист2!$A$70</c:f>
              <c:strCache>
                <c:ptCount val="1"/>
                <c:pt idx="0">
                  <c:v>Бд-1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Лист2!$B$68:$G$69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Лист2!$B$70:$G$70</c:f>
              <c:numCache>
                <c:formatCode>General</c:formatCode>
                <c:ptCount val="6"/>
                <c:pt idx="0">
                  <c:v>100</c:v>
                </c:pt>
                <c:pt idx="1">
                  <c:v>48.4</c:v>
                </c:pt>
                <c:pt idx="2">
                  <c:v>77.400000000000006</c:v>
                </c:pt>
                <c:pt idx="3">
                  <c:v>68.8</c:v>
                </c:pt>
                <c:pt idx="4">
                  <c:v>4.0999999999999996</c:v>
                </c:pt>
                <c:pt idx="5">
                  <c:v>68.099999999999994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CE-424A-B4E0-08252F6B4DC6}"/>
            </c:ext>
          </c:extLst>
        </c:ser>
        <c:ser>
          <c:idx val="1"/>
          <c:order val="1"/>
          <c:tx>
            <c:strRef>
              <c:f>Лист2!$A$71</c:f>
              <c:strCache>
                <c:ptCount val="1"/>
                <c:pt idx="0">
                  <c:v>Бд-21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Лист2!$B$68:$G$69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Лист2!$B$71:$G$71</c:f>
              <c:numCache>
                <c:formatCode>General</c:formatCode>
                <c:ptCount val="6"/>
                <c:pt idx="0">
                  <c:v>80</c:v>
                </c:pt>
                <c:pt idx="1">
                  <c:v>20</c:v>
                </c:pt>
                <c:pt idx="2">
                  <c:v>73.3</c:v>
                </c:pt>
                <c:pt idx="3">
                  <c:v>72.7</c:v>
                </c:pt>
                <c:pt idx="4">
                  <c:v>4.2</c:v>
                </c:pt>
                <c:pt idx="5">
                  <c:v>68.099999999999994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CE-424A-B4E0-08252F6B4DC6}"/>
            </c:ext>
          </c:extLst>
        </c:ser>
        <c:ser>
          <c:idx val="2"/>
          <c:order val="2"/>
          <c:tx>
            <c:strRef>
              <c:f>Лист2!$A$72</c:f>
              <c:strCache>
                <c:ptCount val="1"/>
                <c:pt idx="0">
                  <c:v>Бд-31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Лист2!$B$68:$G$69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Лист2!$B$72:$G$72</c:f>
              <c:numCache>
                <c:formatCode>General</c:formatCode>
                <c:ptCount val="6"/>
                <c:pt idx="0">
                  <c:v>100</c:v>
                </c:pt>
                <c:pt idx="1">
                  <c:v>68.8</c:v>
                </c:pt>
                <c:pt idx="2">
                  <c:v>88.8</c:v>
                </c:pt>
                <c:pt idx="3">
                  <c:v>83.5</c:v>
                </c:pt>
                <c:pt idx="4">
                  <c:v>4.5</c:v>
                </c:pt>
                <c:pt idx="5">
                  <c:v>83.6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CE-424A-B4E0-08252F6B4DC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48089903"/>
        <c:axId val="948089487"/>
      </c:barChart>
      <c:catAx>
        <c:axId val="948089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8089487"/>
        <c:crosses val="autoZero"/>
        <c:auto val="1"/>
        <c:lblAlgn val="ctr"/>
        <c:lblOffset val="100"/>
        <c:noMultiLvlLbl val="0"/>
      </c:catAx>
      <c:valAx>
        <c:axId val="9480894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8089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ТД-1, ТВ-21,</a:t>
            </a:r>
            <a:r>
              <a:rPr lang="ru-RU" b="1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ТВ-31, ТВ-32</a:t>
            </a:r>
            <a:endParaRPr lang="ru-RU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Лист2!$A$76</c:f>
              <c:strCache>
                <c:ptCount val="1"/>
                <c:pt idx="0">
                  <c:v>Тд-1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Лист2!$B$74:$G$75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Лист2!$B$76:$G$76</c:f>
              <c:numCache>
                <c:formatCode>General</c:formatCode>
                <c:ptCount val="6"/>
                <c:pt idx="0">
                  <c:v>100</c:v>
                </c:pt>
                <c:pt idx="1">
                  <c:v>41.7</c:v>
                </c:pt>
                <c:pt idx="2">
                  <c:v>90.3</c:v>
                </c:pt>
                <c:pt idx="3">
                  <c:v>74.900000000000006</c:v>
                </c:pt>
                <c:pt idx="4">
                  <c:v>4.3</c:v>
                </c:pt>
                <c:pt idx="5">
                  <c:v>79.8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1F-4129-8955-E58960DB8CE1}"/>
            </c:ext>
          </c:extLst>
        </c:ser>
        <c:ser>
          <c:idx val="1"/>
          <c:order val="1"/>
          <c:tx>
            <c:strRef>
              <c:f>Лист2!$A$77</c:f>
              <c:strCache>
                <c:ptCount val="1"/>
                <c:pt idx="0">
                  <c:v>Тв-21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Лист2!$B$74:$G$75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Лист2!$B$77:$G$77</c:f>
              <c:numCache>
                <c:formatCode>General</c:formatCode>
                <c:ptCount val="6"/>
                <c:pt idx="0">
                  <c:v>74</c:v>
                </c:pt>
                <c:pt idx="1">
                  <c:v>59.3</c:v>
                </c:pt>
                <c:pt idx="2">
                  <c:v>82.4</c:v>
                </c:pt>
                <c:pt idx="3">
                  <c:v>73.7</c:v>
                </c:pt>
                <c:pt idx="4">
                  <c:v>4.2</c:v>
                </c:pt>
                <c:pt idx="5">
                  <c:v>75.2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1F-4129-8955-E58960DB8CE1}"/>
            </c:ext>
          </c:extLst>
        </c:ser>
        <c:ser>
          <c:idx val="2"/>
          <c:order val="2"/>
          <c:tx>
            <c:strRef>
              <c:f>Лист2!$A$78</c:f>
              <c:strCache>
                <c:ptCount val="1"/>
                <c:pt idx="0">
                  <c:v>Тв-31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Лист2!$B$74:$G$75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Лист2!$B$78:$G$78</c:f>
              <c:numCache>
                <c:formatCode>General</c:formatCode>
                <c:ptCount val="6"/>
                <c:pt idx="0">
                  <c:v>100</c:v>
                </c:pt>
                <c:pt idx="1">
                  <c:v>57.9</c:v>
                </c:pt>
                <c:pt idx="2">
                  <c:v>91.7</c:v>
                </c:pt>
                <c:pt idx="3">
                  <c:v>84.6</c:v>
                </c:pt>
                <c:pt idx="4">
                  <c:v>4.5999999999999996</c:v>
                </c:pt>
                <c:pt idx="5">
                  <c:v>86.1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1F-4129-8955-E58960DB8CE1}"/>
            </c:ext>
          </c:extLst>
        </c:ser>
        <c:ser>
          <c:idx val="3"/>
          <c:order val="3"/>
          <c:tx>
            <c:strRef>
              <c:f>Лист2!$A$79</c:f>
              <c:strCache>
                <c:ptCount val="1"/>
                <c:pt idx="0">
                  <c:v>Тв-32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Лист2!$B$74:$G$75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Лист2!$B$79:$G$79</c:f>
              <c:numCache>
                <c:formatCode>General</c:formatCode>
                <c:ptCount val="6"/>
                <c:pt idx="0">
                  <c:v>73.400000000000006</c:v>
                </c:pt>
                <c:pt idx="1">
                  <c:v>13.4</c:v>
                </c:pt>
                <c:pt idx="2">
                  <c:v>60</c:v>
                </c:pt>
                <c:pt idx="3">
                  <c:v>59.5</c:v>
                </c:pt>
                <c:pt idx="4">
                  <c:v>3.8</c:v>
                </c:pt>
                <c:pt idx="5">
                  <c:v>52.6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1F-4129-8955-E58960DB8C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38444591"/>
        <c:axId val="1038446255"/>
      </c:barChart>
      <c:catAx>
        <c:axId val="10384445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8446255"/>
        <c:crosses val="autoZero"/>
        <c:auto val="1"/>
        <c:lblAlgn val="ctr"/>
        <c:lblOffset val="100"/>
        <c:noMultiLvlLbl val="0"/>
      </c:catAx>
      <c:valAx>
        <c:axId val="10384462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38444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К-1, К-2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Лист3!$A$3</c:f>
              <c:strCache>
                <c:ptCount val="1"/>
                <c:pt idx="0">
                  <c:v>К-1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Лист3!$B$1:$G$2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Лист3!$B$3:$G$3</c:f>
              <c:numCache>
                <c:formatCode>General</c:formatCode>
                <c:ptCount val="6"/>
                <c:pt idx="0">
                  <c:v>95.8</c:v>
                </c:pt>
                <c:pt idx="1">
                  <c:v>29.2</c:v>
                </c:pt>
                <c:pt idx="2">
                  <c:v>81.3</c:v>
                </c:pt>
                <c:pt idx="3">
                  <c:v>72</c:v>
                </c:pt>
                <c:pt idx="4">
                  <c:v>4.2</c:v>
                </c:pt>
                <c:pt idx="5">
                  <c:v>72.400000000000006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E2-40F6-B9FC-94A1B6640E63}"/>
            </c:ext>
          </c:extLst>
        </c:ser>
        <c:ser>
          <c:idx val="1"/>
          <c:order val="1"/>
          <c:tx>
            <c:strRef>
              <c:f>Лист3!$A$4</c:f>
              <c:strCache>
                <c:ptCount val="1"/>
                <c:pt idx="0">
                  <c:v>К-2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Лист3!$B$1:$G$2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Лист3!$B$4:$G$4</c:f>
              <c:numCache>
                <c:formatCode>General</c:formatCode>
                <c:ptCount val="6"/>
                <c:pt idx="0">
                  <c:v>96</c:v>
                </c:pt>
                <c:pt idx="1">
                  <c:v>32</c:v>
                </c:pt>
                <c:pt idx="2">
                  <c:v>72</c:v>
                </c:pt>
                <c:pt idx="3">
                  <c:v>67</c:v>
                </c:pt>
                <c:pt idx="4">
                  <c:v>4</c:v>
                </c:pt>
                <c:pt idx="5">
                  <c:v>63.8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E2-40F6-B9FC-94A1B6640E6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51469311"/>
        <c:axId val="951469727"/>
      </c:barChart>
      <c:catAx>
        <c:axId val="951469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51469727"/>
        <c:crosses val="autoZero"/>
        <c:auto val="1"/>
        <c:lblAlgn val="ctr"/>
        <c:lblOffset val="100"/>
        <c:noMultiLvlLbl val="0"/>
      </c:catAx>
      <c:valAx>
        <c:axId val="951469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514693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К-21, К-22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Лист3!$A$11</c:f>
              <c:strCache>
                <c:ptCount val="1"/>
                <c:pt idx="0">
                  <c:v>К-21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Лист3!$B$9:$G$10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Лист3!$B$11:$G$11</c:f>
              <c:numCache>
                <c:formatCode>General</c:formatCode>
                <c:ptCount val="6"/>
                <c:pt idx="0">
                  <c:v>81.3</c:v>
                </c:pt>
                <c:pt idx="1">
                  <c:v>43.8</c:v>
                </c:pt>
                <c:pt idx="2">
                  <c:v>77.3</c:v>
                </c:pt>
                <c:pt idx="3">
                  <c:v>73.099999999999994</c:v>
                </c:pt>
                <c:pt idx="4">
                  <c:v>4.2</c:v>
                </c:pt>
                <c:pt idx="5">
                  <c:v>71.3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C2-482D-8C5F-8D85937497D1}"/>
            </c:ext>
          </c:extLst>
        </c:ser>
        <c:ser>
          <c:idx val="1"/>
          <c:order val="1"/>
          <c:tx>
            <c:strRef>
              <c:f>Лист3!$A$12</c:f>
              <c:strCache>
                <c:ptCount val="1"/>
                <c:pt idx="0">
                  <c:v>К-22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Лист3!$B$9:$G$10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Лист3!$B$12:$G$12</c:f>
              <c:numCache>
                <c:formatCode>General</c:formatCode>
                <c:ptCount val="6"/>
                <c:pt idx="0">
                  <c:v>91.3</c:v>
                </c:pt>
                <c:pt idx="1">
                  <c:v>43.5</c:v>
                </c:pt>
                <c:pt idx="2">
                  <c:v>80.599999999999994</c:v>
                </c:pt>
                <c:pt idx="3">
                  <c:v>69.400000000000006</c:v>
                </c:pt>
                <c:pt idx="4">
                  <c:v>4.0999999999999996</c:v>
                </c:pt>
                <c:pt idx="5">
                  <c:v>70.8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C2-482D-8C5F-8D85937497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47856127"/>
        <c:axId val="947857375"/>
      </c:barChart>
      <c:catAx>
        <c:axId val="947856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7857375"/>
        <c:crosses val="autoZero"/>
        <c:auto val="1"/>
        <c:lblAlgn val="ctr"/>
        <c:lblOffset val="100"/>
        <c:noMultiLvlLbl val="0"/>
      </c:catAx>
      <c:valAx>
        <c:axId val="9478573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78561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К-31, К-32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Лист3!$A$20</c:f>
              <c:strCache>
                <c:ptCount val="1"/>
                <c:pt idx="0">
                  <c:v>К-31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Лист3!$B$18:$G$19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Лист3!$B$20:$G$20</c:f>
              <c:numCache>
                <c:formatCode>General</c:formatCode>
                <c:ptCount val="6"/>
                <c:pt idx="0">
                  <c:v>92.6</c:v>
                </c:pt>
                <c:pt idx="1">
                  <c:v>40.799999999999997</c:v>
                </c:pt>
                <c:pt idx="2">
                  <c:v>67.900000000000006</c:v>
                </c:pt>
                <c:pt idx="3">
                  <c:v>62.2</c:v>
                </c:pt>
                <c:pt idx="4">
                  <c:v>3.9</c:v>
                </c:pt>
                <c:pt idx="5">
                  <c:v>59.2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58-454E-B00F-2DC11B9CB3DC}"/>
            </c:ext>
          </c:extLst>
        </c:ser>
        <c:ser>
          <c:idx val="1"/>
          <c:order val="1"/>
          <c:tx>
            <c:strRef>
              <c:f>Лист3!$A$21</c:f>
              <c:strCache>
                <c:ptCount val="1"/>
                <c:pt idx="0">
                  <c:v>К-32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Лист3!$B$18:$G$19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Лист3!$B$21:$G$21</c:f>
              <c:numCache>
                <c:formatCode>General</c:formatCode>
                <c:ptCount val="6"/>
                <c:pt idx="0">
                  <c:v>100</c:v>
                </c:pt>
                <c:pt idx="1">
                  <c:v>55.5</c:v>
                </c:pt>
                <c:pt idx="2">
                  <c:v>80.8</c:v>
                </c:pt>
                <c:pt idx="3">
                  <c:v>68.8</c:v>
                </c:pt>
                <c:pt idx="4">
                  <c:v>4.0999999999999996</c:v>
                </c:pt>
                <c:pt idx="5">
                  <c:v>70.3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58-454E-B00F-2DC11B9CB3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23580895"/>
        <c:axId val="1023582143"/>
      </c:barChart>
      <c:catAx>
        <c:axId val="1023580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3582143"/>
        <c:crosses val="autoZero"/>
        <c:auto val="1"/>
        <c:lblAlgn val="ctr"/>
        <c:lblOffset val="100"/>
        <c:noMultiLvlLbl val="0"/>
      </c:catAx>
      <c:valAx>
        <c:axId val="1023582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3580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К-41, К-42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Лист3!$A$30</c:f>
              <c:strCache>
                <c:ptCount val="1"/>
                <c:pt idx="0">
                  <c:v>К-41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Лист3!$B$28:$G$29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Лист3!$B$30:$G$30</c:f>
              <c:numCache>
                <c:formatCode>General</c:formatCode>
                <c:ptCount val="6"/>
                <c:pt idx="0">
                  <c:v>81.5</c:v>
                </c:pt>
                <c:pt idx="1">
                  <c:v>59.3</c:v>
                </c:pt>
                <c:pt idx="2">
                  <c:v>76.7</c:v>
                </c:pt>
                <c:pt idx="3">
                  <c:v>67.599999999999994</c:v>
                </c:pt>
                <c:pt idx="4">
                  <c:v>4</c:v>
                </c:pt>
                <c:pt idx="5">
                  <c:v>67.5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21-4717-928B-73164B181637}"/>
            </c:ext>
          </c:extLst>
        </c:ser>
        <c:ser>
          <c:idx val="1"/>
          <c:order val="1"/>
          <c:tx>
            <c:strRef>
              <c:f>Лист3!$A$31</c:f>
              <c:strCache>
                <c:ptCount val="1"/>
                <c:pt idx="0">
                  <c:v>К-42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Лист3!$B$28:$G$29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Лист3!$B$31:$G$31</c:f>
              <c:numCache>
                <c:formatCode>General</c:formatCode>
                <c:ptCount val="6"/>
                <c:pt idx="0">
                  <c:v>68</c:v>
                </c:pt>
                <c:pt idx="1">
                  <c:v>48</c:v>
                </c:pt>
                <c:pt idx="2">
                  <c:v>61.7</c:v>
                </c:pt>
                <c:pt idx="3">
                  <c:v>63.1</c:v>
                </c:pt>
                <c:pt idx="4">
                  <c:v>3.8</c:v>
                </c:pt>
                <c:pt idx="5">
                  <c:v>56.5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21-4717-928B-73164B1816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53588895"/>
        <c:axId val="896983359"/>
      </c:barChart>
      <c:catAx>
        <c:axId val="1053588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96983359"/>
        <c:crosses val="autoZero"/>
        <c:auto val="1"/>
        <c:lblAlgn val="ctr"/>
        <c:lblOffset val="100"/>
        <c:noMultiLvlLbl val="0"/>
      </c:catAx>
      <c:valAx>
        <c:axId val="896983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53588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</a:rPr>
              <a:t>П-1, П-21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Лист3!$A$36</c:f>
              <c:strCache>
                <c:ptCount val="1"/>
                <c:pt idx="0">
                  <c:v>П-1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Лист3!$B$34:$G$35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Лист3!$B$36:$G$36</c:f>
              <c:numCache>
                <c:formatCode>General</c:formatCode>
                <c:ptCount val="6"/>
                <c:pt idx="0">
                  <c:v>47.6</c:v>
                </c:pt>
                <c:pt idx="1">
                  <c:v>33.299999999999997</c:v>
                </c:pt>
                <c:pt idx="2">
                  <c:v>71</c:v>
                </c:pt>
                <c:pt idx="3">
                  <c:v>65.900000000000006</c:v>
                </c:pt>
                <c:pt idx="4">
                  <c:v>4</c:v>
                </c:pt>
                <c:pt idx="5">
                  <c:v>63.2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4A-4F1B-8316-FEC6E1F96B3B}"/>
            </c:ext>
          </c:extLst>
        </c:ser>
        <c:ser>
          <c:idx val="1"/>
          <c:order val="1"/>
          <c:tx>
            <c:strRef>
              <c:f>Лист3!$A$37</c:f>
              <c:strCache>
                <c:ptCount val="1"/>
                <c:pt idx="0">
                  <c:v>П-21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Лист3!$B$34:$G$35</c:f>
              <c:strCache>
                <c:ptCount val="6"/>
                <c:pt idx="0">
                  <c:v>Абсолютная успеваемость</c:v>
                </c:pt>
                <c:pt idx="1">
                  <c:v>Качественная успеваемость</c:v>
                </c:pt>
                <c:pt idx="2">
                  <c:v>Качество знаний</c:v>
                </c:pt>
                <c:pt idx="3">
                  <c:v>   СОУ</c:v>
                </c:pt>
                <c:pt idx="4">
                  <c:v>Средний балл</c:v>
                </c:pt>
                <c:pt idx="5">
                  <c:v>Коэффициент знаний</c:v>
                </c:pt>
              </c:strCache>
            </c:strRef>
          </c:cat>
          <c:val>
            <c:numRef>
              <c:f>Лист3!$B$37:$G$37</c:f>
              <c:numCache>
                <c:formatCode>General</c:formatCode>
                <c:ptCount val="6"/>
                <c:pt idx="0">
                  <c:v>100</c:v>
                </c:pt>
                <c:pt idx="1">
                  <c:v>64.3</c:v>
                </c:pt>
                <c:pt idx="2">
                  <c:v>88.7</c:v>
                </c:pt>
                <c:pt idx="3">
                  <c:v>73.5</c:v>
                </c:pt>
                <c:pt idx="4">
                  <c:v>4.2</c:v>
                </c:pt>
                <c:pt idx="5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4A-4F1B-8316-FEC6E1F96B3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57346239"/>
        <c:axId val="1023580063"/>
      </c:barChart>
      <c:catAx>
        <c:axId val="957346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23580063"/>
        <c:crosses val="autoZero"/>
        <c:auto val="1"/>
        <c:lblAlgn val="ctr"/>
        <c:lblOffset val="100"/>
        <c:noMultiLvlLbl val="0"/>
      </c:catAx>
      <c:valAx>
        <c:axId val="10235800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573462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EBB-410E-ACA4-AFB1FCA35A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EBB-410E-ACA4-AFB1FCA35A1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EBB-410E-ACA4-AFB1FCA35A1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EBB-410E-ACA4-AFB1FCA35A1B}"/>
              </c:ext>
            </c:extLst>
          </c:dPt>
          <c:dLbls>
            <c:dLbl>
              <c:idx val="0"/>
              <c:layout>
                <c:manualLayout>
                  <c:x val="2.247482701026008E-2"/>
                  <c:y val="-5.1349932609775131E-3"/>
                </c:manualLayout>
              </c:layout>
              <c:tx>
                <c:rich>
                  <a:bodyPr/>
                  <a:lstStyle/>
                  <a:p>
                    <a:fld id="{960A201D-9D67-4EB6-BA71-174B13944900}" type="VALUE">
                      <a:rPr lang="en-US"/>
                      <a:pPr/>
                      <a:t>[ЗНАЧЕНИЕ]</a:t>
                    </a:fld>
                    <a:endParaRPr lang="en-US"/>
                  </a:p>
                  <a:p>
                    <a:r>
                      <a:rPr lang="en-US"/>
                      <a:t>9,8%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EBB-410E-ACA4-AFB1FCA35A1B}"/>
                </c:ext>
              </c:extLst>
            </c:dLbl>
            <c:dLbl>
              <c:idx val="1"/>
              <c:layout>
                <c:manualLayout>
                  <c:x val="7.7722182454465993E-2"/>
                  <c:y val="-0.10760133361708164"/>
                </c:manualLayout>
              </c:layout>
              <c:tx>
                <c:rich>
                  <a:bodyPr/>
                  <a:lstStyle/>
                  <a:p>
                    <a:fld id="{0C1084A0-CB35-4E84-9E22-C50563F804CF}" type="VALUE">
                      <a:rPr lang="en-US"/>
                      <a:pPr/>
                      <a:t>[ЗНАЧЕНИЕ]</a:t>
                    </a:fld>
                    <a:endParaRPr lang="en-US"/>
                  </a:p>
                  <a:p>
                    <a:r>
                      <a:rPr lang="en-US"/>
                      <a:t>39%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EBB-410E-ACA4-AFB1FCA35A1B}"/>
                </c:ext>
              </c:extLst>
            </c:dLbl>
            <c:dLbl>
              <c:idx val="2"/>
              <c:layout>
                <c:manualLayout>
                  <c:x val="1.9858426787560646E-3"/>
                  <c:y val="9.9814144853514926E-3"/>
                </c:manualLayout>
              </c:layout>
              <c:tx>
                <c:rich>
                  <a:bodyPr/>
                  <a:lstStyle/>
                  <a:p>
                    <a:fld id="{BB574935-0625-4B21-A142-DF216C6806D2}" type="VALUE">
                      <a:rPr lang="en-US"/>
                      <a:pPr/>
                      <a:t>[ЗНАЧЕНИЕ]</a:t>
                    </a:fld>
                    <a:endParaRPr lang="en-US"/>
                  </a:p>
                  <a:p>
                    <a:r>
                      <a:rPr lang="en-US"/>
                      <a:t>8,2%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EBB-410E-ACA4-AFB1FCA35A1B}"/>
                </c:ext>
              </c:extLst>
            </c:dLbl>
            <c:dLbl>
              <c:idx val="3"/>
              <c:layout>
                <c:manualLayout>
                  <c:x val="3.2962061560486755E-2"/>
                  <c:y val="-1.565496204866283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</a:t>
                    </a:r>
                    <a:endParaRPr lang="en-US" dirty="0"/>
                  </a:p>
                  <a:p>
                    <a:r>
                      <a:rPr lang="en-US" dirty="0" smtClean="0"/>
                      <a:t>7,1</a:t>
                    </a:r>
                    <a:r>
                      <a:rPr lang="en-US" dirty="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EBB-410E-ACA4-AFB1FCA35A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Лист2!$N$3:$Q$3</c:f>
              <c:strCache>
                <c:ptCount val="4"/>
                <c:pt idx="0">
                  <c:v>Отличники</c:v>
                </c:pt>
                <c:pt idx="1">
                  <c:v>на 4 и 5</c:v>
                </c:pt>
                <c:pt idx="2">
                  <c:v>с одной 3</c:v>
                </c:pt>
                <c:pt idx="3">
                  <c:v>Неуспевающие</c:v>
                </c:pt>
              </c:strCache>
            </c:strRef>
          </c:cat>
          <c:val>
            <c:numRef>
              <c:f>Лист2!$N$4:$Q$4</c:f>
              <c:numCache>
                <c:formatCode>General</c:formatCode>
                <c:ptCount val="4"/>
                <c:pt idx="0">
                  <c:v>76</c:v>
                </c:pt>
                <c:pt idx="1">
                  <c:v>303</c:v>
                </c:pt>
                <c:pt idx="2">
                  <c:v>64</c:v>
                </c:pt>
                <c:pt idx="3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EBB-410E-ACA4-AFB1FCA35A1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Отличники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CC-4103-AF11-5AED3DB9681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CC-4103-AF11-5AED3DB9681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ACC-4103-AF11-5AED3DB96810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CC-4103-AF11-5AED3DB96810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ACC-4103-AF11-5AED3DB96810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CC-4103-AF11-5AED3DB96810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ACC-4103-AF11-5AED3DB96810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ACC-4103-AF11-5AED3DB96810}"/>
                </c:ext>
              </c:extLst>
            </c:dLbl>
            <c:dLbl>
              <c:idx val="2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C0000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5ACC-4103-AF11-5AED3DB96810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ACC-4103-AF11-5AED3DB96810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ACC-4103-AF11-5AED3DB96810}"/>
                </c:ext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ACC-4103-AF11-5AED3DB96810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ACC-4103-AF11-5AED3DB968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Лист3!$A$1:$A$36</c:f>
              <c:strCache>
                <c:ptCount val="36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Пд-1</c:v>
                </c:pt>
                <c:pt idx="11">
                  <c:v>Пд-2</c:v>
                </c:pt>
                <c:pt idx="12">
                  <c:v>Пд-3</c:v>
                </c:pt>
                <c:pt idx="13">
                  <c:v>Пд-21</c:v>
                </c:pt>
                <c:pt idx="14">
                  <c:v>Пд-22</c:v>
                </c:pt>
                <c:pt idx="15">
                  <c:v>Пд-23</c:v>
                </c:pt>
                <c:pt idx="16">
                  <c:v>Пд-31</c:v>
                </c:pt>
                <c:pt idx="17">
                  <c:v>Пд-32</c:v>
                </c:pt>
                <c:pt idx="18">
                  <c:v>Пд-34</c:v>
                </c:pt>
                <c:pt idx="19">
                  <c:v>Пд-33</c:v>
                </c:pt>
                <c:pt idx="20">
                  <c:v>Пд-41</c:v>
                </c:pt>
                <c:pt idx="21">
                  <c:v>Пд-42</c:v>
                </c:pt>
                <c:pt idx="22">
                  <c:v>Т-1</c:v>
                </c:pt>
                <c:pt idx="23">
                  <c:v>Т-2</c:v>
                </c:pt>
                <c:pt idx="24">
                  <c:v>Т-21</c:v>
                </c:pt>
                <c:pt idx="25">
                  <c:v>Т-31</c:v>
                </c:pt>
                <c:pt idx="26">
                  <c:v>Тд-1</c:v>
                </c:pt>
                <c:pt idx="27">
                  <c:v>Тв-21</c:v>
                </c:pt>
                <c:pt idx="28">
                  <c:v>Тв-31</c:v>
                </c:pt>
                <c:pt idx="29">
                  <c:v>Тв-32</c:v>
                </c:pt>
                <c:pt idx="30">
                  <c:v>Бд-1</c:v>
                </c:pt>
                <c:pt idx="31">
                  <c:v>Бд-21</c:v>
                </c:pt>
                <c:pt idx="32">
                  <c:v>Бд-31</c:v>
                </c:pt>
                <c:pt idx="33">
                  <c:v>Л-1</c:v>
                </c:pt>
                <c:pt idx="34">
                  <c:v>Л-2</c:v>
                </c:pt>
                <c:pt idx="35">
                  <c:v>Л-21</c:v>
                </c:pt>
              </c:strCache>
            </c:strRef>
          </c:cat>
          <c:val>
            <c:numRef>
              <c:f>Лист3!$B$1:$B$36</c:f>
              <c:numCache>
                <c:formatCode>General</c:formatCode>
                <c:ptCount val="36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4</c:v>
                </c:pt>
                <c:pt idx="8">
                  <c:v>0</c:v>
                </c:pt>
                <c:pt idx="9">
                  <c:v>1</c:v>
                </c:pt>
                <c:pt idx="10">
                  <c:v>6</c:v>
                </c:pt>
                <c:pt idx="11">
                  <c:v>0</c:v>
                </c:pt>
                <c:pt idx="12">
                  <c:v>4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5</c:v>
                </c:pt>
                <c:pt idx="18">
                  <c:v>0</c:v>
                </c:pt>
                <c:pt idx="19">
                  <c:v>6</c:v>
                </c:pt>
                <c:pt idx="20">
                  <c:v>4</c:v>
                </c:pt>
                <c:pt idx="21">
                  <c:v>11</c:v>
                </c:pt>
                <c:pt idx="22">
                  <c:v>2</c:v>
                </c:pt>
                <c:pt idx="23">
                  <c:v>0</c:v>
                </c:pt>
                <c:pt idx="24">
                  <c:v>3</c:v>
                </c:pt>
                <c:pt idx="25">
                  <c:v>2</c:v>
                </c:pt>
                <c:pt idx="26">
                  <c:v>0</c:v>
                </c:pt>
                <c:pt idx="27">
                  <c:v>4</c:v>
                </c:pt>
                <c:pt idx="28">
                  <c:v>3</c:v>
                </c:pt>
                <c:pt idx="29">
                  <c:v>1</c:v>
                </c:pt>
                <c:pt idx="30">
                  <c:v>2</c:v>
                </c:pt>
                <c:pt idx="31">
                  <c:v>3</c:v>
                </c:pt>
                <c:pt idx="32">
                  <c:v>2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5ACC-4103-AF11-5AED3DB9681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946410239"/>
        <c:axId val="1946429791"/>
      </c:lineChart>
      <c:catAx>
        <c:axId val="1946410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6429791"/>
        <c:crosses val="autoZero"/>
        <c:auto val="1"/>
        <c:lblAlgn val="ctr"/>
        <c:lblOffset val="100"/>
        <c:noMultiLvlLbl val="0"/>
      </c:catAx>
      <c:valAx>
        <c:axId val="1946429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64102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"4" и "5"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Лист1!$F$1:$F$36</c:f>
              <c:strCache>
                <c:ptCount val="36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Пд-1</c:v>
                </c:pt>
                <c:pt idx="11">
                  <c:v>Пд-2</c:v>
                </c:pt>
                <c:pt idx="12">
                  <c:v>Пд-3</c:v>
                </c:pt>
                <c:pt idx="13">
                  <c:v>Пд-21</c:v>
                </c:pt>
                <c:pt idx="14">
                  <c:v>Пд-22</c:v>
                </c:pt>
                <c:pt idx="15">
                  <c:v>Пд-23</c:v>
                </c:pt>
                <c:pt idx="16">
                  <c:v>Пд-31</c:v>
                </c:pt>
                <c:pt idx="17">
                  <c:v>Пд-32</c:v>
                </c:pt>
                <c:pt idx="18">
                  <c:v>Пд-34</c:v>
                </c:pt>
                <c:pt idx="19">
                  <c:v>Пд-33</c:v>
                </c:pt>
                <c:pt idx="20">
                  <c:v>Пд-41</c:v>
                </c:pt>
                <c:pt idx="21">
                  <c:v>Пд-42</c:v>
                </c:pt>
                <c:pt idx="22">
                  <c:v>Т-1</c:v>
                </c:pt>
                <c:pt idx="23">
                  <c:v>Т-2</c:v>
                </c:pt>
                <c:pt idx="24">
                  <c:v>Т-21</c:v>
                </c:pt>
                <c:pt idx="25">
                  <c:v>Т-31</c:v>
                </c:pt>
                <c:pt idx="26">
                  <c:v>Тд-1</c:v>
                </c:pt>
                <c:pt idx="27">
                  <c:v>Тв-21</c:v>
                </c:pt>
                <c:pt idx="28">
                  <c:v>Тв-31</c:v>
                </c:pt>
                <c:pt idx="29">
                  <c:v>Тв-32</c:v>
                </c:pt>
                <c:pt idx="30">
                  <c:v>Бд-1</c:v>
                </c:pt>
                <c:pt idx="31">
                  <c:v>Бд-21</c:v>
                </c:pt>
                <c:pt idx="32">
                  <c:v>Бд-31</c:v>
                </c:pt>
                <c:pt idx="33">
                  <c:v>Л-1</c:v>
                </c:pt>
                <c:pt idx="34">
                  <c:v>Л-2</c:v>
                </c:pt>
                <c:pt idx="35">
                  <c:v>Л-21</c:v>
                </c:pt>
              </c:strCache>
            </c:strRef>
          </c:cat>
          <c:val>
            <c:numRef>
              <c:f>Лист1!$G$1:$G$36</c:f>
              <c:numCache>
                <c:formatCode>General</c:formatCode>
                <c:ptCount val="36"/>
                <c:pt idx="0">
                  <c:v>7</c:v>
                </c:pt>
                <c:pt idx="1">
                  <c:v>8</c:v>
                </c:pt>
                <c:pt idx="2">
                  <c:v>4</c:v>
                </c:pt>
                <c:pt idx="3">
                  <c:v>10</c:v>
                </c:pt>
                <c:pt idx="4">
                  <c:v>9</c:v>
                </c:pt>
                <c:pt idx="5">
                  <c:v>15</c:v>
                </c:pt>
                <c:pt idx="6">
                  <c:v>15</c:v>
                </c:pt>
                <c:pt idx="7">
                  <c:v>7</c:v>
                </c:pt>
                <c:pt idx="8">
                  <c:v>7</c:v>
                </c:pt>
                <c:pt idx="9">
                  <c:v>8</c:v>
                </c:pt>
                <c:pt idx="10">
                  <c:v>17</c:v>
                </c:pt>
                <c:pt idx="11">
                  <c:v>8</c:v>
                </c:pt>
                <c:pt idx="12">
                  <c:v>3</c:v>
                </c:pt>
                <c:pt idx="13">
                  <c:v>17</c:v>
                </c:pt>
                <c:pt idx="14">
                  <c:v>6</c:v>
                </c:pt>
                <c:pt idx="15">
                  <c:v>10</c:v>
                </c:pt>
                <c:pt idx="16">
                  <c:v>8</c:v>
                </c:pt>
                <c:pt idx="17">
                  <c:v>14</c:v>
                </c:pt>
                <c:pt idx="18">
                  <c:v>1</c:v>
                </c:pt>
                <c:pt idx="19">
                  <c:v>1</c:v>
                </c:pt>
                <c:pt idx="20">
                  <c:v>4</c:v>
                </c:pt>
                <c:pt idx="21">
                  <c:v>10</c:v>
                </c:pt>
                <c:pt idx="22">
                  <c:v>7</c:v>
                </c:pt>
                <c:pt idx="23">
                  <c:v>1</c:v>
                </c:pt>
                <c:pt idx="24">
                  <c:v>11</c:v>
                </c:pt>
                <c:pt idx="25">
                  <c:v>6</c:v>
                </c:pt>
                <c:pt idx="26">
                  <c:v>10</c:v>
                </c:pt>
                <c:pt idx="27">
                  <c:v>12</c:v>
                </c:pt>
                <c:pt idx="28">
                  <c:v>8</c:v>
                </c:pt>
                <c:pt idx="29">
                  <c:v>1</c:v>
                </c:pt>
                <c:pt idx="30">
                  <c:v>13</c:v>
                </c:pt>
                <c:pt idx="31">
                  <c:v>0</c:v>
                </c:pt>
                <c:pt idx="32">
                  <c:v>9</c:v>
                </c:pt>
                <c:pt idx="33">
                  <c:v>21</c:v>
                </c:pt>
                <c:pt idx="34">
                  <c:v>5</c:v>
                </c:pt>
                <c:pt idx="35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2D-424F-ACDC-CEFA31B4497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16268543"/>
        <c:axId val="1016267295"/>
      </c:lineChart>
      <c:catAx>
        <c:axId val="1016268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16267295"/>
        <c:crosses val="autoZero"/>
        <c:auto val="1"/>
        <c:lblAlgn val="ctr"/>
        <c:lblOffset val="100"/>
        <c:noMultiLvlLbl val="0"/>
      </c:catAx>
      <c:valAx>
        <c:axId val="10162672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162685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8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35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4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43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445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350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527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45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062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054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743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089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3531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234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109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043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344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603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1A75F-2BA1-4380-B8A6-67239113F624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1F28B-BBBE-46FE-8B74-84CCD0DFEA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44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508" y="2733709"/>
            <a:ext cx="8718948" cy="13730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Мониторинг качества образования за </a:t>
            </a:r>
            <a:r>
              <a:rPr lang="en-US" dirty="0" smtClean="0"/>
              <a:t>I</a:t>
            </a:r>
            <a:r>
              <a:rPr lang="ru-RU" dirty="0" smtClean="0"/>
              <a:t> полугодие </a:t>
            </a:r>
            <a:br>
              <a:rPr lang="ru-RU" dirty="0" smtClean="0"/>
            </a:br>
            <a:r>
              <a:rPr lang="ru-RU" dirty="0" smtClean="0"/>
              <a:t>2024 – 2025 учебный год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Заведующий очным отделением </a:t>
            </a:r>
          </a:p>
          <a:p>
            <a:r>
              <a:rPr lang="ru-RU" dirty="0" smtClean="0"/>
              <a:t>Анна Сергеевна Щербина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57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УСПЕВАЕМОСТЬ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51690" y="2092542"/>
            <a:ext cx="2483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абсолютная – 85,5%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49714" y="3707152"/>
            <a:ext cx="2674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качественная – 47,8%</a:t>
            </a:r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008125125"/>
              </p:ext>
            </p:extLst>
          </p:nvPr>
        </p:nvGraphicFramePr>
        <p:xfrm>
          <a:off x="183174" y="2461874"/>
          <a:ext cx="5829300" cy="1939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624458048"/>
              </p:ext>
            </p:extLst>
          </p:nvPr>
        </p:nvGraphicFramePr>
        <p:xfrm>
          <a:off x="5820508" y="4198609"/>
          <a:ext cx="6091751" cy="2246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73755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Результаты качественных показателей по </a:t>
            </a:r>
            <a:r>
              <a:rPr lang="ru-RU" b="1" dirty="0" smtClean="0"/>
              <a:t>специальностям/профессиям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662897"/>
              </p:ext>
            </p:extLst>
          </p:nvPr>
        </p:nvGraphicFramePr>
        <p:xfrm>
          <a:off x="1055077" y="2074984"/>
          <a:ext cx="9407769" cy="4371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2765">
                  <a:extLst>
                    <a:ext uri="{9D8B030D-6E8A-4147-A177-3AD203B41FA5}">
                      <a16:colId xmlns:a16="http://schemas.microsoft.com/office/drawing/2014/main" val="4122529055"/>
                    </a:ext>
                  </a:extLst>
                </a:gridCol>
                <a:gridCol w="1034963">
                  <a:extLst>
                    <a:ext uri="{9D8B030D-6E8A-4147-A177-3AD203B41FA5}">
                      <a16:colId xmlns:a16="http://schemas.microsoft.com/office/drawing/2014/main" val="1706633818"/>
                    </a:ext>
                  </a:extLst>
                </a:gridCol>
                <a:gridCol w="893051">
                  <a:extLst>
                    <a:ext uri="{9D8B030D-6E8A-4147-A177-3AD203B41FA5}">
                      <a16:colId xmlns:a16="http://schemas.microsoft.com/office/drawing/2014/main" val="3316358458"/>
                    </a:ext>
                  </a:extLst>
                </a:gridCol>
                <a:gridCol w="1023212">
                  <a:extLst>
                    <a:ext uri="{9D8B030D-6E8A-4147-A177-3AD203B41FA5}">
                      <a16:colId xmlns:a16="http://schemas.microsoft.com/office/drawing/2014/main" val="3915964994"/>
                    </a:ext>
                  </a:extLst>
                </a:gridCol>
                <a:gridCol w="896667">
                  <a:extLst>
                    <a:ext uri="{9D8B030D-6E8A-4147-A177-3AD203B41FA5}">
                      <a16:colId xmlns:a16="http://schemas.microsoft.com/office/drawing/2014/main" val="2881565646"/>
                    </a:ext>
                  </a:extLst>
                </a:gridCol>
                <a:gridCol w="896667">
                  <a:extLst>
                    <a:ext uri="{9D8B030D-6E8A-4147-A177-3AD203B41FA5}">
                      <a16:colId xmlns:a16="http://schemas.microsoft.com/office/drawing/2014/main" val="822440551"/>
                    </a:ext>
                  </a:extLst>
                </a:gridCol>
                <a:gridCol w="1030444">
                  <a:extLst>
                    <a:ext uri="{9D8B030D-6E8A-4147-A177-3AD203B41FA5}">
                      <a16:colId xmlns:a16="http://schemas.microsoft.com/office/drawing/2014/main" val="4234661902"/>
                    </a:ext>
                  </a:extLst>
                </a:gridCol>
              </a:tblGrid>
              <a:tr h="257845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знаний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СОУ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знаний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5472939"/>
                  </a:ext>
                </a:extLst>
              </a:tr>
              <a:tr h="5672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327798"/>
                  </a:ext>
                </a:extLst>
              </a:tr>
              <a:tr h="47357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43.02.15 Поварское и кондитерское дело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01260150"/>
                  </a:ext>
                </a:extLst>
              </a:tr>
              <a:tr h="340355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43.02.16 Туризм и гостеприимство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68972302"/>
                  </a:ext>
                </a:extLst>
              </a:tr>
              <a:tr h="41255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38.02.03 Операционная деятельность в логистике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39158156"/>
                  </a:ext>
                </a:extLst>
              </a:tr>
              <a:tr h="558663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38.02.05 Товароведение и экспертиза качества потребительских товаров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40565860"/>
                  </a:ext>
                </a:extLst>
              </a:tr>
              <a:tr h="47787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38.02.07 Банковское дело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00405350"/>
                  </a:ext>
                </a:extLst>
              </a:tr>
              <a:tr h="350668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43.01.09 Повар, кондитер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94276144"/>
                  </a:ext>
                </a:extLst>
              </a:tr>
              <a:tr h="350668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38.01.02 Продавец, контролер-кассир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967236"/>
                  </a:ext>
                </a:extLst>
              </a:tr>
              <a:tr h="342932">
                <a:tc>
                  <a:txBody>
                    <a:bodyPr/>
                    <a:lstStyle/>
                    <a:p>
                      <a:pPr indent="127635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техникуму: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hangingPunct="1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hangingPunct="0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87166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3893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316281"/>
              </p:ext>
            </p:extLst>
          </p:nvPr>
        </p:nvGraphicFramePr>
        <p:xfrm>
          <a:off x="685801" y="2066192"/>
          <a:ext cx="9891346" cy="46346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43581">
                  <a:extLst>
                    <a:ext uri="{9D8B030D-6E8A-4147-A177-3AD203B41FA5}">
                      <a16:colId xmlns:a16="http://schemas.microsoft.com/office/drawing/2014/main" val="1115696937"/>
                    </a:ext>
                  </a:extLst>
                </a:gridCol>
                <a:gridCol w="1359850">
                  <a:extLst>
                    <a:ext uri="{9D8B030D-6E8A-4147-A177-3AD203B41FA5}">
                      <a16:colId xmlns:a16="http://schemas.microsoft.com/office/drawing/2014/main" val="2321602845"/>
                    </a:ext>
                  </a:extLst>
                </a:gridCol>
                <a:gridCol w="1188301">
                  <a:extLst>
                    <a:ext uri="{9D8B030D-6E8A-4147-A177-3AD203B41FA5}">
                      <a16:colId xmlns:a16="http://schemas.microsoft.com/office/drawing/2014/main" val="4263364986"/>
                    </a:ext>
                  </a:extLst>
                </a:gridCol>
                <a:gridCol w="1199807">
                  <a:extLst>
                    <a:ext uri="{9D8B030D-6E8A-4147-A177-3AD203B41FA5}">
                      <a16:colId xmlns:a16="http://schemas.microsoft.com/office/drawing/2014/main" val="284746900"/>
                    </a:ext>
                  </a:extLst>
                </a:gridCol>
                <a:gridCol w="1199807">
                  <a:extLst>
                    <a:ext uri="{9D8B030D-6E8A-4147-A177-3AD203B41FA5}">
                      <a16:colId xmlns:a16="http://schemas.microsoft.com/office/drawing/2014/main" val="3569962042"/>
                    </a:ext>
                  </a:extLst>
                </a:gridCol>
              </a:tblGrid>
              <a:tr h="246264">
                <a:tc row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Специальность</a:t>
                      </a:r>
                      <a:endParaRPr lang="ru-RU" sz="1800" dirty="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Успеваемость, 1 п/г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491033"/>
                  </a:ext>
                </a:extLst>
              </a:tr>
              <a:tr h="2462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Абсолютная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Качественная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049648"/>
                  </a:ext>
                </a:extLst>
              </a:tr>
              <a:tr h="2251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1598312"/>
                  </a:ext>
                </a:extLst>
              </a:tr>
              <a:tr h="34746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43.01.09 Повар, кондитер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94,4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88,3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50,2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44,1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2737686"/>
                  </a:ext>
                </a:extLst>
              </a:tr>
              <a:tr h="48578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38.01.02  Продавец, контролер- кассир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73,8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800" dirty="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48,8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5533293"/>
                  </a:ext>
                </a:extLst>
              </a:tr>
              <a:tr h="48578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43.02.15 Поварское и кондитерское дело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90,4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62,8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8834891"/>
                  </a:ext>
                </a:extLst>
              </a:tr>
              <a:tr h="29180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43.02.16 Туризм и гостеприимство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81,2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40,5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41,7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3643414"/>
                  </a:ext>
                </a:extLst>
              </a:tr>
              <a:tr h="48578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38.02.03 Операционная деятельность в логистике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84,7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55,3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5452396"/>
                  </a:ext>
                </a:extLst>
              </a:tr>
              <a:tr h="971563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38.02.05 Товароведение и экспертиза качества потребительских товаров/ 38.02.08 Торговое дело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88,3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86,8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58,5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43,1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7576486"/>
                  </a:ext>
                </a:extLst>
              </a:tr>
              <a:tr h="344096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38.02.07 Банковское дело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94,1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1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45,7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8186674"/>
                  </a:ext>
                </a:extLst>
              </a:tr>
              <a:tr h="336505">
                <a:tc>
                  <a:txBody>
                    <a:bodyPr/>
                    <a:lstStyle/>
                    <a:p>
                      <a:pPr indent="127635" hangingPunct="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техникуму: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91,2</a:t>
                      </a:r>
                      <a:endParaRPr lang="ru-RU" sz="1800" dirty="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85,5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51,8</a:t>
                      </a:r>
                      <a:endParaRPr lang="ru-RU" sz="180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47,8</a:t>
                      </a:r>
                      <a:endParaRPr lang="ru-RU" sz="1800" dirty="0">
                        <a:solidFill>
                          <a:srgbClr val="7B7B7B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9784409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654" y="723270"/>
            <a:ext cx="10304584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27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Мониторинг абсолютной и качественной успеваемости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специальностям за 1 п/г 2023-2024 и 1 п/г 2024-2025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27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120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263" y="753228"/>
            <a:ext cx="11535506" cy="1080938"/>
          </a:xfrm>
        </p:spPr>
        <p:txBody>
          <a:bodyPr>
            <a:normAutofit fontScale="90000"/>
          </a:bodyPr>
          <a:lstStyle/>
          <a:p>
            <a:pPr algn="ctr" hangingPunct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специальностям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43.02.15 Поварское и кондитерское дело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12824935"/>
              </p:ext>
            </p:extLst>
          </p:nvPr>
        </p:nvGraphicFramePr>
        <p:xfrm>
          <a:off x="680320" y="2239083"/>
          <a:ext cx="4981926" cy="4126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619747177"/>
              </p:ext>
            </p:extLst>
          </p:nvPr>
        </p:nvGraphicFramePr>
        <p:xfrm>
          <a:off x="5829300" y="2239083"/>
          <a:ext cx="5864468" cy="4126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6176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8263" y="753228"/>
            <a:ext cx="11535506" cy="1080938"/>
          </a:xfrm>
        </p:spPr>
        <p:txBody>
          <a:bodyPr>
            <a:normAutofit fontScale="90000"/>
          </a:bodyPr>
          <a:lstStyle/>
          <a:p>
            <a:pPr algn="ctr" hangingPunct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специальностям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43.02.15 Поварское и кондитерское дело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031673107"/>
              </p:ext>
            </p:extLst>
          </p:nvPr>
        </p:nvGraphicFramePr>
        <p:xfrm>
          <a:off x="158263" y="2151917"/>
          <a:ext cx="5697414" cy="4442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694976262"/>
              </p:ext>
            </p:extLst>
          </p:nvPr>
        </p:nvGraphicFramePr>
        <p:xfrm>
          <a:off x="6040315" y="2151917"/>
          <a:ext cx="5829300" cy="4442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6753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847" y="753228"/>
            <a:ext cx="10118336" cy="1080938"/>
          </a:xfrm>
        </p:spPr>
        <p:txBody>
          <a:bodyPr>
            <a:normAutofit fontScale="90000"/>
          </a:bodyPr>
          <a:lstStyle/>
          <a:p>
            <a:pPr algn="ctr" hangingPunct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специальности 43.02.16 Туризм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гостеприимство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19149661"/>
              </p:ext>
            </p:extLst>
          </p:nvPr>
        </p:nvGraphicFramePr>
        <p:xfrm>
          <a:off x="597877" y="2118945"/>
          <a:ext cx="9777045" cy="4396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4357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hangingPunct="0"/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специальности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38.02.03 Операционная деятельность в 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логистике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47998978"/>
              </p:ext>
            </p:extLst>
          </p:nvPr>
        </p:nvGraphicFramePr>
        <p:xfrm>
          <a:off x="838761" y="2217274"/>
          <a:ext cx="9580124" cy="3910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1879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10441948" cy="1080938"/>
          </a:xfrm>
        </p:spPr>
        <p:txBody>
          <a:bodyPr>
            <a:noAutofit/>
          </a:bodyPr>
          <a:lstStyle/>
          <a:p>
            <a:pPr algn="ctr" hangingPunct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38.02.05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Банковское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дело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5699306"/>
              </p:ext>
            </p:extLst>
          </p:nvPr>
        </p:nvGraphicFramePr>
        <p:xfrm>
          <a:off x="1767254" y="2057400"/>
          <a:ext cx="8642837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8130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885" y="753228"/>
            <a:ext cx="11904784" cy="1080938"/>
          </a:xfrm>
        </p:spPr>
        <p:txBody>
          <a:bodyPr>
            <a:noAutofit/>
          </a:bodyPr>
          <a:lstStyle/>
          <a:p>
            <a:pPr algn="ctr" hangingPunct="0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специальности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38.02.08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Торговое дело/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38.02.05 Товароведение и экспертиза качества потребительских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84606802"/>
              </p:ext>
            </p:extLst>
          </p:nvPr>
        </p:nvGraphicFramePr>
        <p:xfrm>
          <a:off x="1310053" y="2335846"/>
          <a:ext cx="9231923" cy="3950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7430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522" y="753228"/>
            <a:ext cx="11412415" cy="1080938"/>
          </a:xfrm>
        </p:spPr>
        <p:txBody>
          <a:bodyPr>
            <a:noAutofit/>
          </a:bodyPr>
          <a:lstStyle/>
          <a:p>
            <a:pPr algn="ctr" hangingPunct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профессии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43.01.09 Повар,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74193369"/>
              </p:ext>
            </p:extLst>
          </p:nvPr>
        </p:nvGraphicFramePr>
        <p:xfrm>
          <a:off x="469631" y="2263042"/>
          <a:ext cx="5298123" cy="431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19592584"/>
              </p:ext>
            </p:extLst>
          </p:nvPr>
        </p:nvGraphicFramePr>
        <p:xfrm>
          <a:off x="6022729" y="2418347"/>
          <a:ext cx="5706208" cy="4158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09046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16522" y="753228"/>
            <a:ext cx="11412415" cy="1080938"/>
          </a:xfrm>
        </p:spPr>
        <p:txBody>
          <a:bodyPr>
            <a:noAutofit/>
          </a:bodyPr>
          <a:lstStyle/>
          <a:p>
            <a:pPr algn="ctr" hangingPunct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профессии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43.01.09 Повар,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06513915"/>
              </p:ext>
            </p:extLst>
          </p:nvPr>
        </p:nvGraphicFramePr>
        <p:xfrm>
          <a:off x="387545" y="2355141"/>
          <a:ext cx="5177985" cy="4195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844434257"/>
              </p:ext>
            </p:extLst>
          </p:nvPr>
        </p:nvGraphicFramePr>
        <p:xfrm>
          <a:off x="6142941" y="2355141"/>
          <a:ext cx="5585996" cy="4089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03647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10591417" cy="1080938"/>
          </a:xfrm>
        </p:spPr>
        <p:txBody>
          <a:bodyPr>
            <a:noAutofit/>
          </a:bodyPr>
          <a:lstStyle/>
          <a:p>
            <a:pPr algn="ctr" hangingPunct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профессиям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38.01.02 Продавец,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контролер-кассир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68092956"/>
              </p:ext>
            </p:extLst>
          </p:nvPr>
        </p:nvGraphicFramePr>
        <p:xfrm>
          <a:off x="1723678" y="2127739"/>
          <a:ext cx="8504702" cy="3851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5830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60034907"/>
              </p:ext>
            </p:extLst>
          </p:nvPr>
        </p:nvGraphicFramePr>
        <p:xfrm>
          <a:off x="773724" y="2124073"/>
          <a:ext cx="9460522" cy="4197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70900" y="760511"/>
            <a:ext cx="84368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группам</a:t>
            </a:r>
          </a:p>
        </p:txBody>
      </p:sp>
    </p:spTree>
    <p:extLst>
      <p:ext uri="{BB962C8B-B14F-4D97-AF65-F5344CB8AC3E}">
        <p14:creationId xmlns:p14="http://schemas.microsoft.com/office/powerpoint/2010/main" val="826079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9149583"/>
              </p:ext>
            </p:extLst>
          </p:nvPr>
        </p:nvGraphicFramePr>
        <p:xfrm>
          <a:off x="263402" y="1834166"/>
          <a:ext cx="6744067" cy="2676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035723087"/>
              </p:ext>
            </p:extLst>
          </p:nvPr>
        </p:nvGraphicFramePr>
        <p:xfrm>
          <a:off x="4659092" y="3994125"/>
          <a:ext cx="7219315" cy="2703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70900" y="633837"/>
            <a:ext cx="84368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группам</a:t>
            </a:r>
          </a:p>
        </p:txBody>
      </p:sp>
    </p:spTree>
    <p:extLst>
      <p:ext uri="{BB962C8B-B14F-4D97-AF65-F5344CB8AC3E}">
        <p14:creationId xmlns:p14="http://schemas.microsoft.com/office/powerpoint/2010/main" val="392307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015" y="448428"/>
            <a:ext cx="11280531" cy="1080938"/>
          </a:xfrm>
        </p:spPr>
        <p:txBody>
          <a:bodyPr>
            <a:noAutofit/>
          </a:bodyPr>
          <a:lstStyle/>
          <a:p>
            <a:pPr algn="ctr" hangingPunct="0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промежуточной аттестации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преподавателей общеобразовательных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292489"/>
              </p:ext>
            </p:extLst>
          </p:nvPr>
        </p:nvGraphicFramePr>
        <p:xfrm>
          <a:off x="966423" y="1435610"/>
          <a:ext cx="9609989" cy="5422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5608">
                  <a:extLst>
                    <a:ext uri="{9D8B030D-6E8A-4147-A177-3AD203B41FA5}">
                      <a16:colId xmlns:a16="http://schemas.microsoft.com/office/drawing/2014/main" val="4026370533"/>
                    </a:ext>
                  </a:extLst>
                </a:gridCol>
                <a:gridCol w="2638742">
                  <a:extLst>
                    <a:ext uri="{9D8B030D-6E8A-4147-A177-3AD203B41FA5}">
                      <a16:colId xmlns:a16="http://schemas.microsoft.com/office/drawing/2014/main" val="1574093847"/>
                    </a:ext>
                  </a:extLst>
                </a:gridCol>
                <a:gridCol w="2047129">
                  <a:extLst>
                    <a:ext uri="{9D8B030D-6E8A-4147-A177-3AD203B41FA5}">
                      <a16:colId xmlns:a16="http://schemas.microsoft.com/office/drawing/2014/main" val="3175700919"/>
                    </a:ext>
                  </a:extLst>
                </a:gridCol>
                <a:gridCol w="1501561">
                  <a:extLst>
                    <a:ext uri="{9D8B030D-6E8A-4147-A177-3AD203B41FA5}">
                      <a16:colId xmlns:a16="http://schemas.microsoft.com/office/drawing/2014/main" val="1010668657"/>
                    </a:ext>
                  </a:extLst>
                </a:gridCol>
                <a:gridCol w="1569632">
                  <a:extLst>
                    <a:ext uri="{9D8B030D-6E8A-4147-A177-3AD203B41FA5}">
                      <a16:colId xmlns:a16="http://schemas.microsoft.com/office/drawing/2014/main" val="3532415323"/>
                    </a:ext>
                  </a:extLst>
                </a:gridCol>
                <a:gridCol w="1267317">
                  <a:extLst>
                    <a:ext uri="{9D8B030D-6E8A-4147-A177-3AD203B41FA5}">
                      <a16:colId xmlns:a16="http://schemas.microsoft.com/office/drawing/2014/main" val="4269804476"/>
                    </a:ext>
                  </a:extLst>
                </a:gridCol>
              </a:tblGrid>
              <a:tr h="51511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преподавателя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Абсолютная успеваемость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знаний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СОУ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165714564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Андреева Е.П.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3445908468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Аркаева А.В.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2434391640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Батарёва А.А.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2589291230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Ганина Е.В.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3542428553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Дубенец А.А.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564445463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Дудырев М.М.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2302970504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Евсеев Н.Г.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312778061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Егорова А.Г.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1508255700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Залалова А.Р.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3265313223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Иваницкая Е.А.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2860541508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Кабанова Е.И.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2724490680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Малина Л.М.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2700325153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Мангушев Э.Ф.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2370423926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Маркина Е.А.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2167708628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Масеева Р.В.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1258313984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Романова Е.Н.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4248134496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Сидорова И.А.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3892891343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Силантьева А.В.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2189347743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Чернова К.С.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2656782342"/>
                  </a:ext>
                </a:extLst>
              </a:tr>
              <a:tr h="207241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Щербина А.С.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71" marR="46271" marT="0" marB="0"/>
                </a:tc>
                <a:extLst>
                  <a:ext uri="{0D108BD9-81ED-4DB2-BD59-A6C34878D82A}">
                    <a16:rowId xmlns:a16="http://schemas.microsoft.com/office/drawing/2014/main" val="3307086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919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799" y="654959"/>
            <a:ext cx="111779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качественных показателей промежуточной аттестации 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hangingPunct="0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преподавателей специальных дисциплин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051241"/>
              </p:ext>
            </p:extLst>
          </p:nvPr>
        </p:nvGraphicFramePr>
        <p:xfrm>
          <a:off x="1081455" y="1958724"/>
          <a:ext cx="8924191" cy="46706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451">
                  <a:extLst>
                    <a:ext uri="{9D8B030D-6E8A-4147-A177-3AD203B41FA5}">
                      <a16:colId xmlns:a16="http://schemas.microsoft.com/office/drawing/2014/main" val="1516426390"/>
                    </a:ext>
                  </a:extLst>
                </a:gridCol>
                <a:gridCol w="2731261">
                  <a:extLst>
                    <a:ext uri="{9D8B030D-6E8A-4147-A177-3AD203B41FA5}">
                      <a16:colId xmlns:a16="http://schemas.microsoft.com/office/drawing/2014/main" val="4130335577"/>
                    </a:ext>
                  </a:extLst>
                </a:gridCol>
                <a:gridCol w="1872707">
                  <a:extLst>
                    <a:ext uri="{9D8B030D-6E8A-4147-A177-3AD203B41FA5}">
                      <a16:colId xmlns:a16="http://schemas.microsoft.com/office/drawing/2014/main" val="1686380600"/>
                    </a:ext>
                  </a:extLst>
                </a:gridCol>
                <a:gridCol w="1551436">
                  <a:extLst>
                    <a:ext uri="{9D8B030D-6E8A-4147-A177-3AD203B41FA5}">
                      <a16:colId xmlns:a16="http://schemas.microsoft.com/office/drawing/2014/main" val="3350048766"/>
                    </a:ext>
                  </a:extLst>
                </a:gridCol>
                <a:gridCol w="1066326">
                  <a:extLst>
                    <a:ext uri="{9D8B030D-6E8A-4147-A177-3AD203B41FA5}">
                      <a16:colId xmlns:a16="http://schemas.microsoft.com/office/drawing/2014/main" val="3940129260"/>
                    </a:ext>
                  </a:extLst>
                </a:gridCol>
                <a:gridCol w="1167010">
                  <a:extLst>
                    <a:ext uri="{9D8B030D-6E8A-4147-A177-3AD203B41FA5}">
                      <a16:colId xmlns:a16="http://schemas.microsoft.com/office/drawing/2014/main" val="1631067664"/>
                    </a:ext>
                  </a:extLst>
                </a:gridCol>
              </a:tblGrid>
              <a:tr h="69329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№ п/п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Ф.И.О.</a:t>
                      </a:r>
                      <a:endParaRPr lang="ru-RU" sz="900">
                        <a:effectLst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преподавателя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b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Абсолютная успеваемость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Качество знаний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СОУ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Средний балл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242068086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Абрамова А.А.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97,3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79,9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68,1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4,1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1153383406"/>
                  </a:ext>
                </a:extLst>
              </a:tr>
              <a:tr h="510044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Бесчетвертева Т.Ю.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99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78,5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64,5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4,0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1504314539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Гончарова И.С.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85,1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74,7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2434119172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Еграшкина Т.Н.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89,7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83,9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3865673848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Костерина А.С.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88,5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81,3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66,8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4,0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2145300817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Кузнецова Л.П.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97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66,5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60,7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3,9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220099704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Мансуров П.М.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3954951586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Мансурова Г.И.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54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65,1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3,9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3898641443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Микка Н.Ю.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86,3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72,9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4,2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3778980888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Насретдинова Н.В.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97,7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77,4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70,2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4,1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3451070447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Ракипова Р.Х.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97,7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68,2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65,7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4,0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3944931790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Терехина А.Е.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97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95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1664326922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Торопыгина Е.А.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89,9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66,5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66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3,9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1211846294"/>
                  </a:ext>
                </a:extLst>
              </a:tr>
              <a:tr h="266718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Черняева Л.В.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0645" algn="l"/>
                          <a:tab pos="292100" algn="l"/>
                        </a:tabLst>
                      </a:pPr>
                      <a:r>
                        <a:rPr lang="ru-RU" sz="1300">
                          <a:effectLst/>
                        </a:rPr>
                        <a:t>95,4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79,1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73,8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tc>
                  <a:txBody>
                    <a:bodyPr/>
                    <a:lstStyle/>
                    <a:p>
                      <a:pPr indent="127635"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4,2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3910" marR="63910" marT="0" marB="0"/>
                </a:tc>
                <a:extLst>
                  <a:ext uri="{0D108BD9-81ED-4DB2-BD59-A6C34878D82A}">
                    <a16:rowId xmlns:a16="http://schemas.microsoft.com/office/drawing/2014/main" val="452824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13713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62</TotalTime>
  <Words>655</Words>
  <Application>Microsoft Office PowerPoint</Application>
  <PresentationFormat>Широкоэкранный</PresentationFormat>
  <Paragraphs>385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Tahoma</vt:lpstr>
      <vt:lpstr>Times New Roman</vt:lpstr>
      <vt:lpstr>Trebuchet MS</vt:lpstr>
      <vt:lpstr>Берлин</vt:lpstr>
      <vt:lpstr>Мониторинг качества образования за I полугодие  2024 – 2025 учебный год</vt:lpstr>
      <vt:lpstr>УСПЕВАЕМОСТЬ</vt:lpstr>
      <vt:lpstr>Результаты качественных показателей по специальностям/профессиям</vt:lpstr>
      <vt:lpstr>Презентация PowerPoint</vt:lpstr>
      <vt:lpstr>Результаты качественных показателей по специальностям 43.02.15 Поварское и кондитерское дело  </vt:lpstr>
      <vt:lpstr>Результаты качественных показателей по специальностям 43.02.15 Поварское и кондитерское дело  </vt:lpstr>
      <vt:lpstr>Результаты качественных показателей  по специальности 43.02.16 Туризм и гостеприимство</vt:lpstr>
      <vt:lpstr>Результаты качественных показателей по специальности  38.02.03 Операционная деятельность в логистике</vt:lpstr>
      <vt:lpstr>Результаты качественных показателей по специальности 38.02.05 Банковское дело</vt:lpstr>
      <vt:lpstr>Результаты качественных показателей по специальности  38.02.08 Торговое дело/ 38.02.05 Товароведение и экспертиза качества потребительских товаров</vt:lpstr>
      <vt:lpstr>Результаты качественных показателей по профессии  43.01.09 Повар, кондитер</vt:lpstr>
      <vt:lpstr>Результаты качественных показателей по профессии  43.01.09 Повар, кондитер</vt:lpstr>
      <vt:lpstr>Результаты качественных показателей по профессиям  38.01.02 Продавец, контролер-кассир</vt:lpstr>
      <vt:lpstr>Презентация PowerPoint</vt:lpstr>
      <vt:lpstr>Презентация PowerPoint</vt:lpstr>
      <vt:lpstr>Результаты качественных показателей промежуточной аттестации  преподавателей общеобразовательных дисциплин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качества образования за I полугодие  2024 – 2025 учебный год</dc:title>
  <dc:creator>Анна</dc:creator>
  <cp:lastModifiedBy>Анна</cp:lastModifiedBy>
  <cp:revision>8</cp:revision>
  <dcterms:created xsi:type="dcterms:W3CDTF">2025-01-14T06:05:18Z</dcterms:created>
  <dcterms:modified xsi:type="dcterms:W3CDTF">2026-09-30T08:53:40Z</dcterms:modified>
</cp:coreProperties>
</file>