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</p:sldMasterIdLst>
  <p:sldIdLst>
    <p:sldId id="287" r:id="rId2"/>
    <p:sldId id="256" r:id="rId3"/>
    <p:sldId id="264" r:id="rId4"/>
    <p:sldId id="266" r:id="rId5"/>
    <p:sldId id="267" r:id="rId6"/>
    <p:sldId id="259" r:id="rId7"/>
    <p:sldId id="262" r:id="rId8"/>
    <p:sldId id="265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4" r:id="rId20"/>
    <p:sldId id="286" r:id="rId21"/>
    <p:sldId id="285" r:id="rId22"/>
  </p:sldIdLst>
  <p:sldSz cx="12192000" cy="6858000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14="http://schemas.microsoft.com/office/powerpoint/2010/main" xmlns:pr="smNativeData" dt="1647182289" val="982" revOS="4"/>
      <pr:smFileRevision xmlns="" xmlns:p14="http://schemas.microsoft.com/office/powerpoint/2010/main" xmlns:pr="smNativeData" dt="1647182289" val="0"/>
      <pr:guideOptions xmlns="" xmlns:p14="http://schemas.microsoft.com/office/powerpoint/2010/main" xmlns:pr="smNativeData" dt="1647182289" snapToBorders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79A6BC-6A4E-4A26-9AA1-1856B8A01839}" v="18" dt="2022-03-14T11:59:13.277"/>
    <p1510:client id="{AE143B5C-B713-40D1-8342-030F4E5F5837}" v="75" dt="2022-03-22T05:53:48.765"/>
    <p1510:client id="{CA0F3969-8868-4C72-8993-222C40124847}" v="107" dt="2022-03-22T05:15:27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8" y="114"/>
      </p:cViewPr>
      <p:guideLst>
        <p:guide orient="horz" pos="2160"/>
        <p:guide pos="384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" d="100"/>
        <a:sy n="15" d="100"/>
      </p:scale>
      <p:origin x="0" y="0"/>
    </p:cViewPr>
  </p:sorterViewPr>
  <p:notesViewPr>
    <p:cSldViewPr snapToGrid="0">
      <p:cViewPr>
        <p:scale>
          <a:sx n="70" d="100"/>
          <a:sy n="70" d="100"/>
        </p:scale>
        <p:origin x="376" y="5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A75F456-18C7-2002-89CD-EE57BA837FBB}" type="datetime1">
              <a:rPr lang="ru-RU" smtClean="0"/>
              <a:t>23.03.2022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A75D025-6BC7-2026-89CD-9D739E837FC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A759D5E-10C7-206B-89CD-E63ED3837FB3}" type="datetime1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A75E09E-D0C7-2016-89CD-2643AE837F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A75E2B9-F7C7-2014-89CD-0141AC837F54}" type="datetime1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A75FCA3-EDC7-200A-89CD-1B5FB2837F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A75E7C1-8FC7-2011-89CD-7944A9837F2C}" type="datetime1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A7585B1-FFC7-2073-89CD-0926CB837F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A75B07B-35C7-2046-89CD-C313FE837F96}" type="datetime1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A759C32-7CC7-206A-89CD-8A3FD2837FD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A75A8C1-8FC7-205E-89CD-790BE6837F2C}" type="datetime1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A75C7FF-B1C7-2031-89CD-476489837F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A75B4B3-FDC7-2042-89CD-0B17FA837F5E}" type="datetime1">
              <a:rPr lang="ru-RU" smtClean="0"/>
              <a:t>23.03.2022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A758BDD-93C7-207D-89CD-6528C5837F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A75FD2F-61C7-200B-89CD-975EB3837FC2}" type="datetime1">
              <a:rPr lang="ru-RU" smtClean="0"/>
              <a:t>23.03.2022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 lang="ru-RU"/>
            </a:pPr>
            <a:fld id="{2A75EB16-58C7-201D-89CD-AE48A5837FF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 lang="ru-RU"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A758DF5-BBC7-207B-89CD-4D2EC3837F18}" type="datetime1">
              <a:rPr lang="ru-RU" smtClean="0"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A75F652-1CC7-2000-89CD-EA55B8837F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2A75B462-2CC7-2042-89CD-DA17FA837F8F}" type="datetime1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pPr>
              <a:defRPr lang="ru-RU"/>
            </a:pPr>
            <a:fld id="{2A75D58C-C2C7-2023-89CD-34769B837F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pPr>
              <a:defRPr lang="ru-RU"/>
            </a:pPr>
            <a:fld id="{2A7589E4-AAC7-207F-89CD-5C2AC7837F09}" type="datetime1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2A7599D6-98C7-206F-89CD-6E3AD7837F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 lang="ru-RU"/>
            </a:pPr>
            <a:fld id="{2A75F17E-30C7-2007-89CD-C652BF837F93}" type="datetime1">
              <a:rPr lang="ru-RU" smtClean="0"/>
              <a:t>23.03.2022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 lang="ru-RU"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 lang="ru-RU"/>
            </a:pPr>
            <a:fld id="{2A75C5B6-F8C7-2033-89CD-0E668B837F5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chs.gov.ru/deyatelnost/press-centr/novosti/1426884" TargetMode="External"/><Relationship Id="rId3" Type="http://schemas.openxmlformats.org/officeDocument/2006/relationships/hyperlink" Target="https://memory.mchs.gov.ru/heroes/523" TargetMode="External"/><Relationship Id="rId7" Type="http://schemas.openxmlformats.org/officeDocument/2006/relationships/hyperlink" Target="https://vk.com/wall-32123991_19094" TargetMode="External"/><Relationship Id="rId2" Type="http://schemas.openxmlformats.org/officeDocument/2006/relationships/hyperlink" Target="https://ulcpp.ru/maksimchuk-vladimir-mihajlovich-geroj-chernobyly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chs.gov.ru/deyatelnost/press-centr/novosti/1426639" TargetMode="External"/><Relationship Id="rId5" Type="http://schemas.openxmlformats.org/officeDocument/2006/relationships/hyperlink" Target="https://newsivanovo.ru/fn_729323.html" TargetMode="External"/><Relationship Id="rId10" Type="http://schemas.openxmlformats.org/officeDocument/2006/relationships/hyperlink" Target="https://kineshemec.ru/news/obshhestvo-zhizn/ob-otvage-na-pozhare-i-psihologii-ogneborcev-5897.html" TargetMode="External"/><Relationship Id="rId4" Type="http://schemas.openxmlformats.org/officeDocument/2006/relationships/hyperlink" Target="https://ivanovo.bezformata.com/listnews/geroem-protivopozharnoy-sluzhbi-mchs/89517032/" TargetMode="External"/><Relationship Id="rId9" Type="http://schemas.openxmlformats.org/officeDocument/2006/relationships/hyperlink" Target="https://ivanovo.bezformata.com/listnews/federalnoj-protivopozharnoj-sluzhbi-mihail/4153238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0766" y="592429"/>
            <a:ext cx="9556124" cy="5311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latin typeface="Calibri"/>
                <a:cs typeface="Calibri"/>
              </a:rPr>
              <a:t>Федеральное казенное профессиональное образовательное учреждение «Ивановский радиотехнический техникум-интернат» 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latin typeface="Calibri"/>
                <a:cs typeface="Calibri"/>
              </a:rPr>
              <a:t>Министерства труда и социальной защиты Российской Федерации   </a:t>
            </a:r>
            <a:endParaRPr lang="ru-RU" sz="2800" dirty="0"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latin typeface="Calibri"/>
                <a:cs typeface="Calibri"/>
              </a:rPr>
              <a:t>Конкурс презентаций «Современные герои России, </a:t>
            </a:r>
            <a:endParaRPr lang="ru-RU" sz="2800" dirty="0"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latin typeface="Calibri"/>
                <a:cs typeface="Calibri"/>
              </a:rPr>
              <a:t>их роль в патриотическом воспитании молодежи» </a:t>
            </a:r>
            <a:endParaRPr lang="ru-RU" sz="2800" dirty="0"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latin typeface="Calibri"/>
                <a:cs typeface="Calibri"/>
              </a:rPr>
              <a:t>Авторы: Климов Алексей, Ратов Александр, Чистов </a:t>
            </a:r>
            <a:r>
              <a:rPr lang="ru-RU" sz="2000" dirty="0" smtClean="0">
                <a:latin typeface="Calibri"/>
                <a:cs typeface="Calibri"/>
              </a:rPr>
              <a:t>Федор,</a:t>
            </a:r>
            <a:endParaRPr lang="ru-RU" sz="2000" dirty="0"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latin typeface="Calibri"/>
                <a:cs typeface="Calibri"/>
              </a:rPr>
              <a:t>студенты группы 2.71 </a:t>
            </a:r>
            <a:endParaRPr lang="ru-RU" sz="2000" dirty="0">
              <a:cs typeface="Calibri"/>
            </a:endParaRPr>
          </a:p>
          <a:p>
            <a:endParaRPr lang="ru-RU" dirty="0"/>
          </a:p>
        </p:txBody>
      </p:sp>
      <p:pic>
        <p:nvPicPr>
          <p:cNvPr id="4" name="Песни про пожарных - Пожарные-спасатели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человек, внутренний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UAEAAAAAAAAASwAAMCo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J8AAAAAAAAA8AQAAAAAAABkAAAAZAAAAAAAAAAjAAAABAAAAAsAAAAXAAAAFAAAAAAAAAAAAAAA/38AAP9/AAAAAAAACQAAAAQAAAAAAQ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UAEAAAAAAAAASwAAMCoAABAAAAAmAAAACAAAAP//////////"/>
              </a:ext>
            </a:extLst>
          </p:cNvPicPr>
          <p:nvPr/>
        </p:nvPicPr>
        <p:blipFill>
          <a:blip r:embed="rId2"/>
          <a:srcRect t="1590" b="12640"/>
          <a:stretch>
            <a:fillRect/>
          </a:stretch>
        </p:blipFill>
        <p:spPr>
          <a:xfrm>
            <a:off x="213360" y="0"/>
            <a:ext cx="11978640" cy="6858000"/>
          </a:xfrm>
          <a:custGeom>
            <a:avLst/>
            <a:gdLst/>
            <a:ahLst/>
            <a:cxnLst/>
            <a:rect l="0" t="0" r="11978640" b="6858000"/>
            <a:pathLst>
              <a:path w="11978640" h="6858000">
                <a:moveTo>
                  <a:pt x="0" y="0"/>
                </a:moveTo>
                <a:lnTo>
                  <a:pt x="11978640" y="0"/>
                </a:lnTo>
                <a:lnTo>
                  <a:pt x="11978640" y="6858000"/>
                </a:lnTo>
                <a:lnTo>
                  <a:pt x="3212999" y="6858000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3" name="Freeform: Shape 27"/>
          <p:cNvSpPr>
            <a:extLst>
              <a:ext uri="smNativeData">
                <pr:smNativeData xmlns="" xmlns:p14="http://schemas.microsoft.com/office/powerpoint/2010/main" xmlns:pr="smNativeData" val="SMDATA_13_0QEuYhMAAAAlAAAACwAAAC0AAAAAAAAAAAAAAADGGgAAMSoAAAAAAAABAAAAAAAAAAEAAABQAAAAAAAAAAAA4D8AAAAAAADgPwAAAAAAAOA/AAAAAAAA4D8AAAAAAADgPwAAAAAAAOA/AAAAAAAA4D8AAAAAAADgPwAAAAAAAOA/AAAAAAAA4D8CAAAAjAAAAAEAAAAAAAAAJiYmAP///wgf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BAAAMAAAAEAAAAAAAAAAAAAAAAAAAAAAAAAAeAAAAaAAAAAAAAAAAAAAAAAAAAAAAAAAAAAAAECcAABAnAAAAAAAAAAAAAAAAAAAAAAAAAAAAAAAAAAAAAAAAAAAAABQAAAAAAAAAwMD/AAAAAABkAAAAMgAAAAAAAABkAAAAAAAAAH9/fwAKAAAAHwAAAFQAAAAmJiYA////AQAAAAAAAAAAAAAAAAAAAAAAAAAAAAAAAAAAAAAAAAAAMlWRAH9/fwDn5uYDzMzMAMDA/wB/f38AAAAAAAAAAAAAAAAAAAAAAAAAAAAhAAAAGAAAABQAAAAAAAAAAAAAAMYaAAAxKgAAEAAAACYAAAAIAAAA//////////8="/>
              </a:ext>
            </a:extLst>
          </p:cNvSpPr>
          <p:nvPr/>
        </p:nvSpPr>
        <p:spPr>
          <a:xfrm>
            <a:off x="0" y="0"/>
            <a:ext cx="4352291" cy="6858635"/>
          </a:xfrm>
          <a:custGeom>
            <a:avLst/>
            <a:gdLst/>
            <a:ahLst/>
            <a:cxnLst/>
            <a:rect l="0" t="0" r="4352290" b="6858635"/>
            <a:pathLst>
              <a:path w="4352290" h="6858635">
                <a:moveTo>
                  <a:pt x="4352290" y="6858635"/>
                </a:moveTo>
                <a:lnTo>
                  <a:pt x="0" y="6858635"/>
                </a:lnTo>
                <a:lnTo>
                  <a:pt x="0" y="0"/>
                </a:lnTo>
                <a:lnTo>
                  <a:pt x="103876" y="0"/>
                </a:lnTo>
                <a:lnTo>
                  <a:pt x="1170163" y="0"/>
                </a:lnTo>
                <a:lnTo>
                  <a:pt x="1175740" y="0"/>
                </a:lnTo>
                <a:close/>
              </a:path>
            </a:pathLst>
          </a:custGeom>
          <a:solidFill>
            <a:srgbClr val="262626">
              <a:alpha val="69000"/>
            </a:srgbClr>
          </a:solidFill>
          <a:ln>
            <a:noFill/>
          </a:ln>
          <a:effectLst/>
        </p:spPr>
        <p:txBody>
          <a:bodyPr vert="horz" wrap="square" lIns="0" tIns="0" rIns="4352290" bIns="6858635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Freeform: Shape 29"/>
          <p:cNvSpPr>
            <a:extLst>
              <a:ext uri="smNativeData">
                <pr:smNativeData xmlns="" xmlns:p14="http://schemas.microsoft.com/office/powerpoint/2010/main" xmlns:pr="smNativeData" val="SMDATA_13_0QEuYhMAAAAlAAAACwAAAC0AAAAAAAAAAAAAAACuFQAAMSoAAAAAAAABAAAAAAAAAAEAAABQAAAAAAAAAAAA4D8AAAAAAADgPwAAAAAAAOA/AAAAAAAA4D8AAAAAAADgPwAAAAAAAOA/AAAAAAAA4D8AAAAAAADgPwAAAAAAAOA/AAAAAAAA4D8CAAAAjAAAAAEAAAAAAAAAJiYm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ECAAAMAAAAEAAAAAAAAAAAAAAAAAAAAAAAAAAeAAAAaAAAAAAAAAAAAAAAAAAAAAAAAAAAAAAAECcAABAnAAAAAAAAAAAAAAAAAAAAAAAAAAAAAAAAAAAAAAAAAAAAABQAAAAAAAAAwMD/AAAAAABkAAAAMgAAAAAAAABkAAAAAAAAAH9/fwAKAAAAHwAAAFQAAAAmJiYA////AQAAAAAAAAAAAAAAAAAAAAAAAAAAAAAAAAAAAAAAAAAAMlWRAH9/fwDn5uYDzMzMAMDA/wB/f38AAAAAAAAAAAAAAAAAAAAAAAAAAAAhAAAAGAAAABQAAAAAAAAAAAAAAK4VAAAxKgAAEAAAACYAAAAIAAAA//////////8="/>
              </a:ext>
            </a:extLst>
          </p:cNvSpPr>
          <p:nvPr/>
        </p:nvSpPr>
        <p:spPr>
          <a:xfrm>
            <a:off x="1" y="12879"/>
            <a:ext cx="3524251" cy="6858635"/>
          </a:xfrm>
          <a:custGeom>
            <a:avLst/>
            <a:gdLst/>
            <a:ahLst/>
            <a:cxnLst/>
            <a:rect l="0" t="0" r="3524250" b="6858635"/>
            <a:pathLst>
              <a:path w="3524250" h="6858635">
                <a:moveTo>
                  <a:pt x="3524250" y="6858635"/>
                </a:moveTo>
                <a:lnTo>
                  <a:pt x="0" y="6858635"/>
                </a:lnTo>
                <a:lnTo>
                  <a:pt x="0" y="0"/>
                </a:lnTo>
                <a:lnTo>
                  <a:pt x="342118" y="0"/>
                </a:lnTo>
                <a:lnTo>
                  <a:pt x="347696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/>
        </p:spPr>
        <p:txBody>
          <a:bodyPr vert="horz" wrap="square" lIns="0" tIns="0" rIns="3524250" bIns="6858635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TextBox 15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BSAAAAIBUAAPcYAAAkKgAAECAAACYAAAAIAAAA//////////8="/>
              </a:ext>
            </a:extLst>
          </p:cNvSpPr>
          <p:nvPr/>
        </p:nvSpPr>
        <p:spPr>
          <a:xfrm>
            <a:off x="54611" y="2921332"/>
            <a:ext cx="4006215" cy="3416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dirty="0"/>
              <a:t>Заместитель начальника службы </a:t>
            </a:r>
            <a:r>
              <a:rPr lang="ru-RU" dirty="0" smtClean="0"/>
              <a:t>пожаротушения,  </a:t>
            </a:r>
            <a:r>
              <a:rPr lang="ru-RU" dirty="0"/>
              <a:t>начальник дежурной смены службы пожаротушения ФПС ГПС МЧС России по Ивановской </a:t>
            </a:r>
            <a:r>
              <a:rPr lang="ru-RU" dirty="0" smtClean="0"/>
              <a:t>области. </a:t>
            </a:r>
            <a:r>
              <a:rPr lang="ru-RU" dirty="0"/>
              <a:t>Алексей Борисов неоднократно за 20-летний период работы в пожарной охране принимал участие в ликвидации крупномасштабных чрезвычайных ситуаций, тушил сложные пожары и, конечно, спасал людей, оказавшихся в беде.</a:t>
            </a:r>
            <a:r>
              <a:rPr dirty="0"/>
              <a:t> </a:t>
            </a:r>
          </a:p>
        </p:txBody>
      </p:sp>
      <p:sp>
        <p:nvSpPr>
          <p:cNvPr id="6" name="TextBox 17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BWAAAAuAsAAJ4hAAATEAAAECAAACYAAAAIAAAA//////////8="/>
              </a:ext>
            </a:extLst>
          </p:cNvSpPr>
          <p:nvPr/>
        </p:nvSpPr>
        <p:spPr>
          <a:xfrm>
            <a:off x="54611" y="1905012"/>
            <a:ext cx="541020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 dirty="0" smtClean="0"/>
              <a:t>Алексей </a:t>
            </a:r>
            <a:r>
              <a:rPr lang="ru-RU" sz="4000" dirty="0"/>
              <a:t>Борисов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prism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человек, внешний, стоит, в позе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kgQAAAAAAAAAAAAAAAAAAAAAAABkAAAAZAAAAAAAAAAjAAAABAAAAGQAAAAXAAAAFAAAAAAAAAAAAAAA/38AAP9/AAAAAAAACQAAAAQAAAAAAQ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VBkAAAAAAAAASwAAMCoAABAAAAAmAAAACAAAAP//////////"/>
              </a:ext>
            </a:extLst>
          </p:cNvPicPr>
          <p:nvPr/>
        </p:nvPicPr>
        <p:blipFill>
          <a:blip r:embed="rId2"/>
          <a:srcRect l="11700"/>
          <a:stretch>
            <a:fillRect/>
          </a:stretch>
        </p:blipFill>
        <p:spPr>
          <a:xfrm>
            <a:off x="4117343" y="0"/>
            <a:ext cx="807466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AAAAAP////9aMAAAMCoAAAAAAAABAAAAAgAAAAEAAABQAAAAAAAAAAAA4D8AAAAAAADgPwAAAAAAAOA/AAAAAAAA4D8AAAAAAADgPwAAAAAAAOA/AAAAAAAA4D8AAAAAAADgPwAAAAAAAOA/AAAAAAAA4D8CAAAAjAAAAAEAAAAAAAAAJiYmAP///wgf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mJiYAAAAAAQAAAAAAAAAAAAAAAAAAAAAAAAAAAAAAAAAAAAAAAAAAMlWRAH9/fwBEVGoDzMzMAMDA/wB/f38AAAAAAAAAAAAAAAAAAAAAAAAAAAAhAAAAGAAAABQAAAAAAAAA/////1owAAAwKgAAEAAAACYAAAAIAAAA//////////8="/>
              </a:ext>
            </a:extLst>
          </p:cNvSpPr>
          <p:nvPr/>
        </p:nvSpPr>
        <p:spPr>
          <a:xfrm flipV="1">
            <a:off x="7" y="-635"/>
            <a:ext cx="7860031" cy="6858635"/>
          </a:xfrm>
          <a:custGeom>
            <a:avLst/>
            <a:gdLst/>
            <a:ahLst/>
            <a:cxnLst/>
            <a:rect l="0" t="0" r="7860030" b="6858635"/>
            <a:pathLst>
              <a:path w="7860030" h="6858635">
                <a:moveTo>
                  <a:pt x="7860030" y="6858635"/>
                </a:moveTo>
                <a:lnTo>
                  <a:pt x="435258" y="6858635"/>
                </a:lnTo>
                <a:lnTo>
                  <a:pt x="435518" y="6858072"/>
                </a:lnTo>
                <a:lnTo>
                  <a:pt x="0" y="6858072"/>
                </a:lnTo>
                <a:lnTo>
                  <a:pt x="0" y="0"/>
                </a:lnTo>
                <a:lnTo>
                  <a:pt x="3611726" y="0"/>
                </a:lnTo>
                <a:lnTo>
                  <a:pt x="4677985" y="0"/>
                </a:lnTo>
                <a:lnTo>
                  <a:pt x="4683562" y="0"/>
                </a:lnTo>
                <a:close/>
              </a:path>
            </a:pathLst>
          </a:custGeom>
          <a:solidFill>
            <a:srgbClr val="262626">
              <a:alpha val="69000"/>
            </a:srgbClr>
          </a:solidFill>
          <a:ln>
            <a:noFill/>
          </a:ln>
          <a:effectLst/>
        </p:spPr>
        <p:txBody>
          <a:bodyPr rot="10800000" vert="horz" wrap="square" lIns="0" tIns="-635" rIns="7860030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Freeform: Shape 12"/>
          <p:cNvSpPr>
            <a:extLst>
              <a:ext uri="smNativeData">
                <pr:smNativeData xmlns="" xmlns:p14="http://schemas.microsoft.com/office/powerpoint/2010/main" xmlns:pr="smNativeData" val="SMDATA_13_0QEuYhMAAAAlAAAACwAAAC0AAAAAAAAAAP////+3LQAAMCoAAAAAAAABAAAAAgAAAAEAAABQAAAAAAAAAAAA4D8AAAAAAADgPwAAAAAAAOA/AAAAAAAA4D8AAAAAAADgPwAAAAAAAOA/AAAAAAAA4D8AAAAAAADgPwAAAAAAAOA/AAAAAAAA4D8CAAAAjAAAAAEAAAAAAAAAJiYm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BAAAMAAAAEAAAAAAAAAAAAAAAAAAAAAAAAAAeAAAAaAAAAAAAAAAAAAAAAAAAAAAAAAAAAAAAECcAABAnAAAAAAAAAAAAAAAAAAAAAAAAAAAAAAAAAAAAAAAAAAAAABQAAAAAAAAAwMD/AAAAAABkAAAAMgAAAAAAAABkAAAAAAAAAH9/fwAKAAAAHwAAAFQAAAAmJiYAAAAAAQAAAAAAAAAAAAAAAAAAAAAAAAAAAAAAAAAAAAAAAAAAMlWRAH9/fwBEVGoDzMzMAMDA/wB/f38AAAAAAAAAAAAAAAAAAAAAAAAAAAAhAAAAGAAAABQAAAAAAAAA/////7ctAAAwKgAAEAAAACYAAAAIAAAA//////////8="/>
              </a:ext>
            </a:extLst>
          </p:cNvSpPr>
          <p:nvPr/>
        </p:nvSpPr>
        <p:spPr>
          <a:xfrm flipV="1">
            <a:off x="0" y="25123"/>
            <a:ext cx="7431405" cy="6858635"/>
          </a:xfrm>
          <a:custGeom>
            <a:avLst/>
            <a:gdLst/>
            <a:ahLst/>
            <a:cxnLst/>
            <a:rect l="0" t="0" r="7431405" b="6858635"/>
            <a:pathLst>
              <a:path w="7431405" h="6858635">
                <a:moveTo>
                  <a:pt x="7431405" y="6858635"/>
                </a:moveTo>
                <a:lnTo>
                  <a:pt x="6619" y="6858635"/>
                </a:lnTo>
                <a:lnTo>
                  <a:pt x="6879" y="6858072"/>
                </a:lnTo>
                <a:lnTo>
                  <a:pt x="0" y="6858072"/>
                </a:lnTo>
                <a:lnTo>
                  <a:pt x="0" y="0"/>
                </a:lnTo>
                <a:lnTo>
                  <a:pt x="3183092" y="0"/>
                </a:lnTo>
                <a:lnTo>
                  <a:pt x="4249354" y="0"/>
                </a:lnTo>
                <a:lnTo>
                  <a:pt x="4254931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/>
        </p:spPr>
        <p:txBody>
          <a:bodyPr rot="10800000" vert="horz" wrap="square" lIns="0" tIns="-635" rIns="7431405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AE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D/////nQUAAPMhAABDJQAAEAAAACYAAAAIAAAAPSAAAAAAAAA="/>
              </a:ext>
            </a:extLst>
          </p:cNvSpPr>
          <p:nvPr>
            <p:ph idx="1"/>
          </p:nvPr>
        </p:nvSpPr>
        <p:spPr>
          <a:xfrm>
            <a:off x="-634" y="912495"/>
            <a:ext cx="5519420" cy="514477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  <a:normAutofit fontScale="92500" lnSpcReduction="20000"/>
          </a:bodyPr>
          <a:lstStyle/>
          <a:p>
            <a:pPr marL="0" indent="0">
              <a:buNone/>
              <a:defRPr lang="ru-RU"/>
            </a:pPr>
            <a:r>
              <a:rPr lang="en-US" sz="1800" dirty="0" err="1"/>
              <a:t>Ежедневно</a:t>
            </a:r>
            <a:r>
              <a:rPr lang="en-US" sz="1800" dirty="0"/>
              <a:t> в </a:t>
            </a:r>
            <a:r>
              <a:rPr lang="en-US" sz="1800" dirty="0" err="1"/>
              <a:t>работе</a:t>
            </a:r>
            <a:r>
              <a:rPr lang="en-US" sz="1800" dirty="0"/>
              <a:t> </a:t>
            </a:r>
            <a:r>
              <a:rPr lang="en-US" sz="1800" dirty="0" err="1"/>
              <a:t>сотрудникам</a:t>
            </a:r>
            <a:r>
              <a:rPr lang="en-US" sz="1800" dirty="0"/>
              <a:t> МЧС </a:t>
            </a:r>
            <a:r>
              <a:rPr lang="en-US" sz="1800" dirty="0" err="1"/>
              <a:t>приходится</a:t>
            </a:r>
            <a:r>
              <a:rPr lang="en-US" sz="1800" dirty="0"/>
              <a:t> </a:t>
            </a:r>
            <a:r>
              <a:rPr lang="en-US" sz="1800" dirty="0" err="1"/>
              <a:t>сталкиваться</a:t>
            </a:r>
            <a:r>
              <a:rPr lang="en-US" sz="1800" dirty="0"/>
              <a:t> с </a:t>
            </a:r>
            <a:r>
              <a:rPr lang="en-US" sz="1800" dirty="0" err="1"/>
              <a:t>человеческой</a:t>
            </a:r>
            <a:r>
              <a:rPr lang="en-US" sz="1800" dirty="0"/>
              <a:t> </a:t>
            </a:r>
            <a:r>
              <a:rPr lang="en-US" sz="1800" dirty="0" err="1"/>
              <a:t>болью</a:t>
            </a:r>
            <a:r>
              <a:rPr lang="en-US" sz="1800" dirty="0"/>
              <a:t>, а </a:t>
            </a:r>
            <a:r>
              <a:rPr lang="en-US" sz="1800" dirty="0" err="1"/>
              <a:t>порой</a:t>
            </a:r>
            <a:r>
              <a:rPr lang="en-US" sz="1800" dirty="0"/>
              <a:t> </a:t>
            </a:r>
            <a:r>
              <a:rPr lang="en-US" sz="1800" dirty="0" err="1"/>
              <a:t>при</a:t>
            </a:r>
            <a:r>
              <a:rPr lang="en-US" sz="1800" dirty="0"/>
              <a:t> </a:t>
            </a:r>
            <a:r>
              <a:rPr lang="en-US" sz="1800" dirty="0" err="1"/>
              <a:t>исполнении</a:t>
            </a:r>
            <a:r>
              <a:rPr lang="en-US" sz="1800" dirty="0"/>
              <a:t> </a:t>
            </a:r>
            <a:r>
              <a:rPr lang="en-US" sz="1800" dirty="0" err="1"/>
              <a:t>долга</a:t>
            </a:r>
            <a:r>
              <a:rPr lang="en-US" sz="1800" dirty="0"/>
              <a:t> </a:t>
            </a:r>
            <a:r>
              <a:rPr lang="en-US" sz="1800" dirty="0" err="1"/>
              <a:t>переживать</a:t>
            </a:r>
            <a:r>
              <a:rPr lang="en-US" sz="1800" dirty="0"/>
              <a:t> </a:t>
            </a:r>
            <a:r>
              <a:rPr lang="en-US" sz="1800" dirty="0" err="1"/>
              <a:t>собственные</a:t>
            </a:r>
            <a:r>
              <a:rPr lang="en-US" sz="1800" dirty="0"/>
              <a:t> </a:t>
            </a:r>
            <a:r>
              <a:rPr lang="en-US" sz="1800" dirty="0" err="1"/>
              <a:t>трагедии</a:t>
            </a:r>
            <a:r>
              <a:rPr lang="en-US" sz="1800" dirty="0"/>
              <a:t>. «</a:t>
            </a:r>
            <a:r>
              <a:rPr lang="en-US" sz="1800" dirty="0" err="1"/>
              <a:t>Самым</a:t>
            </a:r>
            <a:r>
              <a:rPr lang="en-US" sz="1800" dirty="0"/>
              <a:t> </a:t>
            </a:r>
            <a:r>
              <a:rPr lang="en-US" sz="1800" dirty="0" err="1"/>
              <a:t>тяжелым</a:t>
            </a:r>
            <a:r>
              <a:rPr lang="en-US" sz="1800" dirty="0"/>
              <a:t> </a:t>
            </a:r>
            <a:r>
              <a:rPr lang="en-US" sz="1800" dirty="0" err="1"/>
              <a:t>для</a:t>
            </a:r>
            <a:r>
              <a:rPr lang="en-US" sz="1800" dirty="0"/>
              <a:t> </a:t>
            </a:r>
            <a:r>
              <a:rPr lang="en-US" sz="1800" dirty="0" err="1"/>
              <a:t>меня</a:t>
            </a:r>
            <a:r>
              <a:rPr lang="en-US" sz="1800" dirty="0"/>
              <a:t>, </a:t>
            </a:r>
            <a:r>
              <a:rPr lang="en-US" sz="1800" dirty="0" err="1"/>
              <a:t>да</a:t>
            </a:r>
            <a:r>
              <a:rPr lang="en-US" sz="1800" dirty="0"/>
              <a:t> и </a:t>
            </a:r>
            <a:r>
              <a:rPr lang="en-US" sz="1800" dirty="0" err="1"/>
              <a:t>всех</a:t>
            </a:r>
            <a:r>
              <a:rPr lang="en-US" sz="1800" dirty="0"/>
              <a:t> </a:t>
            </a:r>
            <a:r>
              <a:rPr lang="en-US" sz="1800" dirty="0" err="1"/>
              <a:t>моих</a:t>
            </a:r>
            <a:r>
              <a:rPr lang="en-US" sz="1800" dirty="0"/>
              <a:t> </a:t>
            </a:r>
            <a:r>
              <a:rPr lang="en-US" sz="1800" dirty="0" err="1"/>
              <a:t>сослуживцев</a:t>
            </a:r>
            <a:r>
              <a:rPr lang="en-US" sz="1800" dirty="0"/>
              <a:t>, </a:t>
            </a:r>
            <a:r>
              <a:rPr lang="en-US" sz="1800" dirty="0" err="1"/>
              <a:t>стал</a:t>
            </a:r>
            <a:r>
              <a:rPr lang="en-US" sz="1800" dirty="0"/>
              <a:t> </a:t>
            </a:r>
            <a:r>
              <a:rPr lang="en-US" sz="1800" dirty="0" err="1"/>
              <a:t>пожар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Мебельном</a:t>
            </a:r>
            <a:r>
              <a:rPr lang="en-US" sz="1800" dirty="0"/>
              <a:t> </a:t>
            </a:r>
            <a:r>
              <a:rPr lang="en-US" sz="1800" dirty="0" err="1" smtClean="0"/>
              <a:t>комбинате</a:t>
            </a:r>
            <a:r>
              <a:rPr lang="ru-RU" sz="1800" dirty="0"/>
              <a:t>.</a:t>
            </a:r>
            <a:r>
              <a:rPr lang="en-US" sz="1800" dirty="0" smtClean="0"/>
              <a:t> </a:t>
            </a:r>
            <a:r>
              <a:rPr lang="en-US" sz="1800" dirty="0" err="1"/>
              <a:t>Тогда</a:t>
            </a:r>
            <a:r>
              <a:rPr lang="en-US" sz="1800" dirty="0"/>
              <a:t>, </a:t>
            </a:r>
            <a:r>
              <a:rPr lang="en-US" sz="1800" dirty="0" err="1"/>
              <a:t>наши</a:t>
            </a:r>
            <a:r>
              <a:rPr lang="en-US" sz="1800" dirty="0"/>
              <a:t> </a:t>
            </a:r>
            <a:r>
              <a:rPr lang="en-US" sz="1800" dirty="0" err="1"/>
              <a:t>ребята</a:t>
            </a:r>
            <a:r>
              <a:rPr lang="en-US" sz="1800" dirty="0"/>
              <a:t> </a:t>
            </a:r>
            <a:r>
              <a:rPr lang="en-US" sz="1800" dirty="0" err="1"/>
              <a:t>ценой</a:t>
            </a:r>
            <a:r>
              <a:rPr lang="en-US" sz="1800" dirty="0"/>
              <a:t> </a:t>
            </a:r>
            <a:r>
              <a:rPr lang="en-US" sz="1800" dirty="0" err="1"/>
              <a:t>собственной</a:t>
            </a:r>
            <a:r>
              <a:rPr lang="en-US" sz="1800" dirty="0"/>
              <a:t> </a:t>
            </a:r>
            <a:r>
              <a:rPr lang="en-US" sz="1800" dirty="0" err="1"/>
              <a:t>жизни</a:t>
            </a:r>
            <a:r>
              <a:rPr lang="en-US" sz="1800" dirty="0"/>
              <a:t> </a:t>
            </a:r>
            <a:r>
              <a:rPr lang="en-US" sz="1800" dirty="0" err="1"/>
              <a:t>спасли</a:t>
            </a:r>
            <a:r>
              <a:rPr lang="en-US" sz="1800" dirty="0"/>
              <a:t> </a:t>
            </a:r>
            <a:r>
              <a:rPr lang="en-US" sz="1800" dirty="0" err="1"/>
              <a:t>из</a:t>
            </a:r>
            <a:r>
              <a:rPr lang="en-US" sz="1800" dirty="0"/>
              <a:t> </a:t>
            </a:r>
            <a:r>
              <a:rPr lang="en-US" sz="1800" dirty="0" err="1"/>
              <a:t>огня</a:t>
            </a:r>
            <a:r>
              <a:rPr lang="en-US" sz="1800" dirty="0"/>
              <a:t> </a:t>
            </a:r>
            <a:r>
              <a:rPr lang="ru-RU" sz="1800" dirty="0"/>
              <a:t>       </a:t>
            </a:r>
            <a:r>
              <a:rPr lang="en-US" sz="1800" dirty="0"/>
              <a:t>80 </a:t>
            </a:r>
            <a:r>
              <a:rPr lang="en-US" sz="1800" dirty="0" err="1" smtClean="0"/>
              <a:t>человек</a:t>
            </a:r>
            <a:r>
              <a:rPr lang="ru-RU" sz="1800" dirty="0" smtClean="0"/>
              <a:t> и  </a:t>
            </a:r>
            <a:r>
              <a:rPr lang="en-US" sz="1800" dirty="0" err="1" smtClean="0"/>
              <a:t>потеряли</a:t>
            </a:r>
            <a:r>
              <a:rPr lang="en-US" sz="1800" dirty="0" smtClean="0"/>
              <a:t> </a:t>
            </a:r>
            <a:r>
              <a:rPr lang="en-US" sz="1800" dirty="0" err="1"/>
              <a:t>двоих</a:t>
            </a:r>
            <a:r>
              <a:rPr lang="en-US" sz="1800" dirty="0"/>
              <a:t> </a:t>
            </a:r>
            <a:r>
              <a:rPr lang="en-US" sz="1800" dirty="0" err="1"/>
              <a:t>своих</a:t>
            </a:r>
            <a:r>
              <a:rPr lang="en-US" sz="1800" dirty="0"/>
              <a:t> </a:t>
            </a:r>
            <a:r>
              <a:rPr lang="en-US" sz="1800" dirty="0" err="1"/>
              <a:t>коллег</a:t>
            </a:r>
            <a:r>
              <a:rPr lang="en-US" sz="1800" dirty="0"/>
              <a:t>. </a:t>
            </a:r>
            <a:r>
              <a:rPr lang="en-US" sz="1800" dirty="0" err="1" smtClean="0"/>
              <a:t>Это</a:t>
            </a:r>
            <a:r>
              <a:rPr lang="en-US" sz="1800" dirty="0" smtClean="0"/>
              <a:t> </a:t>
            </a:r>
            <a:r>
              <a:rPr lang="en-US" sz="1800" dirty="0" err="1"/>
              <a:t>тяжелая</a:t>
            </a:r>
            <a:r>
              <a:rPr lang="en-US" sz="1800" dirty="0"/>
              <a:t> </a:t>
            </a:r>
            <a:r>
              <a:rPr lang="en-US" sz="1800" dirty="0" err="1"/>
              <a:t>утрата</a:t>
            </a:r>
            <a:r>
              <a:rPr lang="en-US" sz="1800" dirty="0"/>
              <a:t>, </a:t>
            </a:r>
            <a:r>
              <a:rPr lang="en-US" sz="1800" dirty="0" err="1"/>
              <a:t>которая</a:t>
            </a:r>
            <a:r>
              <a:rPr lang="en-US" sz="1800" dirty="0"/>
              <a:t> </a:t>
            </a:r>
            <a:r>
              <a:rPr lang="en-US" sz="1800" dirty="0" err="1"/>
              <a:t>стала</a:t>
            </a:r>
            <a:r>
              <a:rPr lang="en-US" sz="1800" dirty="0"/>
              <a:t> </a:t>
            </a:r>
            <a:r>
              <a:rPr lang="en-US" sz="1800" dirty="0" err="1"/>
              <a:t>душевным</a:t>
            </a:r>
            <a:r>
              <a:rPr lang="en-US" sz="1800" dirty="0"/>
              <a:t> </a:t>
            </a:r>
            <a:r>
              <a:rPr lang="en-US" sz="1800" dirty="0" err="1"/>
              <a:t>потрясением</a:t>
            </a:r>
            <a:r>
              <a:rPr lang="en-US" sz="1800" dirty="0"/>
              <a:t> </a:t>
            </a:r>
            <a:r>
              <a:rPr lang="en-US" sz="1800" dirty="0" err="1"/>
              <a:t>для</a:t>
            </a:r>
            <a:r>
              <a:rPr lang="en-US" sz="1800" dirty="0"/>
              <a:t> </a:t>
            </a:r>
            <a:r>
              <a:rPr lang="en-US" sz="1800" dirty="0" err="1"/>
              <a:t>каждого</a:t>
            </a:r>
            <a:r>
              <a:rPr lang="en-US" sz="1800" dirty="0"/>
              <a:t> </a:t>
            </a:r>
            <a:r>
              <a:rPr lang="en-US" sz="1800" dirty="0" err="1"/>
              <a:t>из</a:t>
            </a:r>
            <a:r>
              <a:rPr lang="en-US" sz="1800" dirty="0"/>
              <a:t> </a:t>
            </a:r>
            <a:r>
              <a:rPr lang="en-US" sz="1800" dirty="0" err="1"/>
              <a:t>нас</a:t>
            </a:r>
            <a:r>
              <a:rPr lang="en-US" sz="1800" dirty="0"/>
              <a:t>. </a:t>
            </a:r>
            <a:r>
              <a:rPr lang="en-US" sz="1800" dirty="0" err="1"/>
              <a:t>Но</a:t>
            </a:r>
            <a:r>
              <a:rPr lang="en-US" sz="1800" dirty="0"/>
              <a:t>, к </a:t>
            </a:r>
            <a:r>
              <a:rPr lang="en-US" sz="1800" dirty="0" err="1"/>
              <a:t>сожалению</a:t>
            </a:r>
            <a:r>
              <a:rPr lang="en-US" sz="1800" dirty="0"/>
              <a:t>, </a:t>
            </a:r>
            <a:r>
              <a:rPr lang="en-US" sz="1800" dirty="0" err="1"/>
              <a:t>это</a:t>
            </a:r>
            <a:r>
              <a:rPr lang="en-US" sz="1800" dirty="0"/>
              <a:t> </a:t>
            </a:r>
            <a:r>
              <a:rPr lang="en-US" sz="1800" dirty="0" err="1"/>
              <a:t>часть</a:t>
            </a:r>
            <a:r>
              <a:rPr lang="en-US" sz="1800" dirty="0"/>
              <a:t> </a:t>
            </a:r>
            <a:r>
              <a:rPr lang="en-US" sz="1800" dirty="0" err="1"/>
              <a:t>нашей</a:t>
            </a:r>
            <a:r>
              <a:rPr lang="en-US" sz="1800" dirty="0"/>
              <a:t> </a:t>
            </a:r>
            <a:r>
              <a:rPr lang="en-US" sz="1800" dirty="0" err="1"/>
              <a:t>работы</a:t>
            </a:r>
            <a:r>
              <a:rPr lang="en-US" sz="1800" dirty="0"/>
              <a:t>. </a:t>
            </a:r>
            <a:r>
              <a:rPr lang="en-US" sz="1800" dirty="0" err="1"/>
              <a:t>Мы</a:t>
            </a:r>
            <a:r>
              <a:rPr lang="en-US" sz="1800" dirty="0"/>
              <a:t> </a:t>
            </a:r>
            <a:r>
              <a:rPr lang="en-US" sz="1800" dirty="0" err="1"/>
              <a:t>знаем</a:t>
            </a:r>
            <a:r>
              <a:rPr lang="en-US" sz="1800" dirty="0"/>
              <a:t>, </a:t>
            </a:r>
            <a:r>
              <a:rPr lang="en-US" sz="1800" dirty="0" err="1"/>
              <a:t>что</a:t>
            </a:r>
            <a:r>
              <a:rPr lang="en-US" sz="1800" dirty="0"/>
              <a:t> в </a:t>
            </a:r>
            <a:r>
              <a:rPr lang="en-US" sz="1800" dirty="0" err="1"/>
              <a:t>конечном</a:t>
            </a:r>
            <a:r>
              <a:rPr lang="en-US" sz="1800" dirty="0"/>
              <a:t> </a:t>
            </a:r>
            <a:r>
              <a:rPr lang="en-US" sz="1800" dirty="0" err="1" smtClean="0"/>
              <a:t>итоге</a:t>
            </a:r>
            <a:r>
              <a:rPr lang="ru-RU" sz="1800" dirty="0" smtClean="0"/>
              <a:t> – </a:t>
            </a:r>
            <a:r>
              <a:rPr lang="en-US" sz="1800" dirty="0" smtClean="0"/>
              <a:t> </a:t>
            </a:r>
            <a:r>
              <a:rPr lang="en-US" sz="1800" dirty="0" err="1" smtClean="0"/>
              <a:t>всё</a:t>
            </a:r>
            <a:r>
              <a:rPr lang="en-US" sz="1800" dirty="0" smtClean="0"/>
              <a:t> </a:t>
            </a:r>
            <a:r>
              <a:rPr lang="en-US" sz="1800" dirty="0" err="1"/>
              <a:t>не</a:t>
            </a:r>
            <a:r>
              <a:rPr lang="en-US" sz="1800" dirty="0"/>
              <a:t> </a:t>
            </a:r>
            <a:r>
              <a:rPr lang="en-US" sz="1800" dirty="0" err="1" smtClean="0"/>
              <a:t>зря</a:t>
            </a:r>
            <a:r>
              <a:rPr lang="ru-RU" sz="1800" dirty="0"/>
              <a:t>.</a:t>
            </a:r>
            <a:r>
              <a:rPr lang="en-US" sz="1800" dirty="0" smtClean="0"/>
              <a:t> </a:t>
            </a:r>
            <a:r>
              <a:rPr lang="ru-RU" sz="1800" dirty="0" err="1"/>
              <a:t>Ц</a:t>
            </a:r>
            <a:r>
              <a:rPr lang="en-US" sz="1800" dirty="0" err="1" smtClean="0"/>
              <a:t>еной</a:t>
            </a:r>
            <a:r>
              <a:rPr lang="en-US" sz="1800" dirty="0" smtClean="0"/>
              <a:t> </a:t>
            </a:r>
            <a:r>
              <a:rPr lang="en-US" sz="1800" dirty="0" err="1"/>
              <a:t>является</a:t>
            </a:r>
            <a:r>
              <a:rPr lang="en-US" sz="1800" dirty="0"/>
              <a:t> </a:t>
            </a:r>
            <a:r>
              <a:rPr lang="en-US" sz="1800" dirty="0" err="1"/>
              <a:t>чья-то</a:t>
            </a:r>
            <a:r>
              <a:rPr lang="en-US" sz="1800" dirty="0"/>
              <a:t> </a:t>
            </a:r>
            <a:r>
              <a:rPr lang="en-US" sz="1800" dirty="0" err="1"/>
              <a:t>спасенная</a:t>
            </a:r>
            <a:r>
              <a:rPr lang="en-US" sz="1800" dirty="0"/>
              <a:t> </a:t>
            </a:r>
            <a:r>
              <a:rPr lang="en-US" sz="1800" dirty="0" err="1"/>
              <a:t>жизнь</a:t>
            </a:r>
            <a:r>
              <a:rPr lang="ru-RU" sz="1800" dirty="0"/>
              <a:t>»</a:t>
            </a:r>
            <a:r>
              <a:rPr lang="en-US" sz="1800" dirty="0"/>
              <a:t>. </a:t>
            </a:r>
          </a:p>
          <a:p>
            <a:pPr marL="0" indent="0">
              <a:buNone/>
              <a:defRPr lang="ru-RU"/>
            </a:pPr>
            <a:r>
              <a:rPr lang="en-US" sz="1800" dirty="0" err="1"/>
              <a:t>Алексей</a:t>
            </a:r>
            <a:r>
              <a:rPr lang="en-US" sz="1800" dirty="0"/>
              <a:t> </a:t>
            </a:r>
            <a:r>
              <a:rPr lang="en-US" sz="1800" dirty="0" err="1"/>
              <a:t>Борисов</a:t>
            </a:r>
            <a:r>
              <a:rPr lang="en-US" sz="1800" dirty="0"/>
              <a:t> </a:t>
            </a:r>
            <a:r>
              <a:rPr lang="en-US" sz="1800" dirty="0" err="1"/>
              <a:t>неоднократно</a:t>
            </a:r>
            <a:r>
              <a:rPr lang="en-US" sz="1800" dirty="0"/>
              <a:t> </a:t>
            </a:r>
            <a:r>
              <a:rPr lang="en-US" sz="1800" dirty="0" err="1"/>
              <a:t>награждался</a:t>
            </a:r>
            <a:r>
              <a:rPr lang="en-US" sz="1800" dirty="0"/>
              <a:t> </a:t>
            </a:r>
            <a:r>
              <a:rPr lang="en-US" sz="1800" dirty="0" err="1"/>
              <a:t>ведомственными</a:t>
            </a:r>
            <a:r>
              <a:rPr lang="en-US" sz="1800" dirty="0"/>
              <a:t> </a:t>
            </a:r>
            <a:r>
              <a:rPr lang="en-US" sz="1800" dirty="0" err="1"/>
              <a:t>наградами</a:t>
            </a:r>
            <a:r>
              <a:rPr lang="en-US" sz="1800" dirty="0"/>
              <a:t>, </a:t>
            </a:r>
            <a:r>
              <a:rPr lang="en-US" sz="1800" dirty="0" err="1"/>
              <a:t>но</a:t>
            </a:r>
            <a:r>
              <a:rPr lang="en-US" sz="1800" dirty="0"/>
              <a:t> </a:t>
            </a:r>
            <a:r>
              <a:rPr lang="en-US" sz="1800" dirty="0" err="1" smtClean="0"/>
              <a:t>сам</a:t>
            </a:r>
            <a:r>
              <a:rPr lang="ru-RU" sz="1800" dirty="0" smtClean="0"/>
              <a:t>ы</a:t>
            </a:r>
            <a:r>
              <a:rPr lang="en-US" sz="1800" dirty="0" err="1" smtClean="0"/>
              <a:t>ми</a:t>
            </a:r>
            <a:r>
              <a:rPr lang="en-US" sz="1800" dirty="0" smtClean="0"/>
              <a:t> </a:t>
            </a:r>
            <a:r>
              <a:rPr lang="en-US" sz="1800" dirty="0" err="1"/>
              <a:t>дорогими</a:t>
            </a:r>
            <a:r>
              <a:rPr lang="en-US" sz="1800" dirty="0"/>
              <a:t> </a:t>
            </a:r>
            <a:r>
              <a:rPr lang="en-US" sz="1800" dirty="0" err="1"/>
              <a:t>считает</a:t>
            </a:r>
            <a:r>
              <a:rPr lang="en-US" sz="1800" dirty="0"/>
              <a:t> </a:t>
            </a:r>
            <a:r>
              <a:rPr lang="en-US" sz="1800" dirty="0" err="1"/>
              <a:t>ведомственные</a:t>
            </a:r>
            <a:r>
              <a:rPr lang="en-US" sz="1800" dirty="0"/>
              <a:t> </a:t>
            </a:r>
            <a:r>
              <a:rPr lang="en-US" sz="1800" dirty="0" err="1"/>
              <a:t>медали</a:t>
            </a:r>
            <a:r>
              <a:rPr lang="en-US" sz="1800" dirty="0"/>
              <a:t> 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ликвидацию</a:t>
            </a:r>
            <a:r>
              <a:rPr lang="en-US" sz="1800" dirty="0"/>
              <a:t> ЧС и </a:t>
            </a:r>
            <a:r>
              <a:rPr lang="en-US" sz="1800" dirty="0" err="1"/>
              <a:t>отвагу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пожаре</a:t>
            </a:r>
            <a:r>
              <a:rPr lang="en-US" sz="1800" dirty="0"/>
              <a:t>. В </a:t>
            </a:r>
            <a:r>
              <a:rPr lang="en-US" sz="1800" dirty="0" err="1"/>
              <a:t>феврале</a:t>
            </a:r>
            <a:r>
              <a:rPr lang="en-US" sz="1800" dirty="0"/>
              <a:t> 2018 </a:t>
            </a:r>
            <a:r>
              <a:rPr lang="en-US" sz="1800" dirty="0" err="1"/>
              <a:t>года</a:t>
            </a:r>
            <a:r>
              <a:rPr lang="en-US" sz="1800" dirty="0"/>
              <a:t> </a:t>
            </a:r>
            <a:r>
              <a:rPr lang="en-US" sz="1800" dirty="0" err="1"/>
              <a:t>он</a:t>
            </a:r>
            <a:r>
              <a:rPr lang="en-US" sz="1800" dirty="0"/>
              <a:t> в </a:t>
            </a:r>
            <a:r>
              <a:rPr lang="en-US" sz="1800" dirty="0" err="1"/>
              <a:t>составе</a:t>
            </a:r>
            <a:r>
              <a:rPr lang="en-US" sz="1800" dirty="0"/>
              <a:t> </a:t>
            </a:r>
            <a:r>
              <a:rPr lang="en-US" sz="1800" dirty="0" err="1"/>
              <a:t>звена</a:t>
            </a:r>
            <a:r>
              <a:rPr lang="en-US" sz="1800" dirty="0"/>
              <a:t> </a:t>
            </a:r>
            <a:r>
              <a:rPr lang="en-US" sz="1800" dirty="0" err="1"/>
              <a:t>газодымозащитной</a:t>
            </a:r>
            <a:r>
              <a:rPr lang="en-US" sz="1800" dirty="0"/>
              <a:t> </a:t>
            </a:r>
            <a:r>
              <a:rPr lang="en-US" sz="1800" dirty="0" err="1"/>
              <a:t>службы</a:t>
            </a:r>
            <a:r>
              <a:rPr lang="en-US" sz="1800" dirty="0"/>
              <a:t> </a:t>
            </a:r>
            <a:r>
              <a:rPr lang="en-US" sz="1800" dirty="0" err="1"/>
              <a:t>спас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пожаре</a:t>
            </a:r>
            <a:r>
              <a:rPr lang="en-US" sz="1800" dirty="0"/>
              <a:t> </a:t>
            </a:r>
            <a:r>
              <a:rPr lang="en-US" sz="1800" dirty="0" err="1"/>
              <a:t>рабочих</a:t>
            </a:r>
            <a:r>
              <a:rPr lang="en-US" sz="1800" dirty="0"/>
              <a:t> </a:t>
            </a:r>
            <a:r>
              <a:rPr lang="en-US" sz="1800" dirty="0" err="1"/>
              <a:t>швейного</a:t>
            </a:r>
            <a:r>
              <a:rPr lang="en-US" sz="1800" dirty="0"/>
              <a:t> </a:t>
            </a:r>
            <a:r>
              <a:rPr lang="en-US" sz="1800" dirty="0" err="1"/>
              <a:t>цеха</a:t>
            </a:r>
            <a:r>
              <a:rPr lang="en-US" sz="1800" dirty="0"/>
              <a:t> в </a:t>
            </a:r>
            <a:r>
              <a:rPr lang="en-US" sz="1800" dirty="0" err="1"/>
              <a:t>Иванове</a:t>
            </a:r>
            <a:r>
              <a:rPr lang="en-US" sz="1800" dirty="0"/>
              <a:t>. </a:t>
            </a:r>
            <a:r>
              <a:rPr lang="en-US" sz="1800" dirty="0" err="1"/>
              <a:t>Люди</a:t>
            </a:r>
            <a:r>
              <a:rPr lang="en-US" sz="1800" dirty="0"/>
              <a:t> </a:t>
            </a:r>
            <a:r>
              <a:rPr lang="en-US" sz="1800" dirty="0" err="1"/>
              <a:t>оказались</a:t>
            </a:r>
            <a:r>
              <a:rPr lang="en-US" sz="1800" dirty="0"/>
              <a:t> </a:t>
            </a:r>
            <a:r>
              <a:rPr lang="en-US" sz="1800" dirty="0" err="1"/>
              <a:t>заблокированы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втором</a:t>
            </a:r>
            <a:r>
              <a:rPr lang="en-US" sz="1800" dirty="0"/>
              <a:t> </a:t>
            </a:r>
            <a:r>
              <a:rPr lang="en-US" sz="1800" dirty="0" err="1"/>
              <a:t>этаже</a:t>
            </a:r>
            <a:r>
              <a:rPr lang="en-US" sz="1800" dirty="0"/>
              <a:t>, </a:t>
            </a:r>
            <a:r>
              <a:rPr lang="en-US" sz="1800" dirty="0" err="1"/>
              <a:t>путь</a:t>
            </a:r>
            <a:r>
              <a:rPr lang="en-US" sz="1800" dirty="0"/>
              <a:t> к </a:t>
            </a:r>
            <a:r>
              <a:rPr lang="en-US" sz="1800" dirty="0" err="1"/>
              <a:t>спасению</a:t>
            </a:r>
            <a:r>
              <a:rPr lang="en-US" sz="1800" dirty="0"/>
              <a:t> </a:t>
            </a:r>
            <a:r>
              <a:rPr lang="en-US" sz="1800" dirty="0" err="1"/>
              <a:t>им</a:t>
            </a:r>
            <a:r>
              <a:rPr lang="en-US" sz="1800" dirty="0"/>
              <a:t> </a:t>
            </a:r>
            <a:r>
              <a:rPr lang="en-US" sz="1800" dirty="0" err="1"/>
              <a:t>отрезал</a:t>
            </a:r>
            <a:r>
              <a:rPr lang="en-US" sz="1800" dirty="0"/>
              <a:t> </a:t>
            </a:r>
            <a:r>
              <a:rPr lang="en-US" sz="1800" dirty="0" err="1"/>
              <a:t>огонь</a:t>
            </a:r>
            <a:r>
              <a:rPr lang="en-US" sz="1800" dirty="0"/>
              <a:t>. </a:t>
            </a:r>
            <a:r>
              <a:rPr lang="en-US" sz="1800" dirty="0" err="1"/>
              <a:t>Алексей</a:t>
            </a:r>
            <a:r>
              <a:rPr lang="en-US" sz="1800" dirty="0"/>
              <a:t> </a:t>
            </a:r>
            <a:r>
              <a:rPr lang="en-US" sz="1800" dirty="0" err="1"/>
              <a:t>отыскал</a:t>
            </a:r>
            <a:r>
              <a:rPr lang="en-US" sz="1800" dirty="0"/>
              <a:t> в </a:t>
            </a:r>
            <a:r>
              <a:rPr lang="en-US" sz="1800" dirty="0" err="1"/>
              <a:t>задымленном</a:t>
            </a:r>
            <a:r>
              <a:rPr lang="en-US" sz="1800" dirty="0"/>
              <a:t> </a:t>
            </a:r>
            <a:r>
              <a:rPr lang="en-US" sz="1800" dirty="0" err="1"/>
              <a:t>помещении</a:t>
            </a:r>
            <a:r>
              <a:rPr lang="en-US" sz="1800" dirty="0"/>
              <a:t> </a:t>
            </a:r>
            <a:r>
              <a:rPr lang="en-US" sz="1800" dirty="0" err="1"/>
              <a:t>двоих</a:t>
            </a:r>
            <a:r>
              <a:rPr lang="en-US" sz="1800" dirty="0"/>
              <a:t> </a:t>
            </a:r>
            <a:r>
              <a:rPr lang="en-US" sz="1800" dirty="0" err="1"/>
              <a:t>женщин</a:t>
            </a:r>
            <a:r>
              <a:rPr lang="en-US" sz="1800" dirty="0"/>
              <a:t> и </a:t>
            </a:r>
            <a:r>
              <a:rPr lang="en-US" sz="1800" dirty="0" err="1"/>
              <a:t>вывел</a:t>
            </a:r>
            <a:r>
              <a:rPr lang="en-US" sz="1800" dirty="0"/>
              <a:t> </a:t>
            </a:r>
            <a:r>
              <a:rPr lang="en-US" sz="1800" dirty="0" err="1"/>
              <a:t>их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улицу</a:t>
            </a:r>
            <a:r>
              <a:rPr lang="en-US" sz="1800" dirty="0"/>
              <a:t>. </a:t>
            </a:r>
            <a:r>
              <a:rPr lang="en-US" sz="1800" dirty="0" err="1"/>
              <a:t>Благодаря</a:t>
            </a:r>
            <a:r>
              <a:rPr lang="en-US" sz="1800" dirty="0"/>
              <a:t> </a:t>
            </a:r>
            <a:r>
              <a:rPr lang="en-US" sz="1800" dirty="0" err="1"/>
              <a:t>смелым</a:t>
            </a:r>
            <a:r>
              <a:rPr lang="en-US" sz="1800" dirty="0"/>
              <a:t> </a:t>
            </a:r>
            <a:r>
              <a:rPr lang="en-US" sz="1800" dirty="0" err="1"/>
              <a:t>действиям</a:t>
            </a:r>
            <a:r>
              <a:rPr lang="en-US" sz="1800" dirty="0"/>
              <a:t> </a:t>
            </a:r>
            <a:r>
              <a:rPr lang="en-US" sz="1800" dirty="0" err="1"/>
              <a:t>пожарных</a:t>
            </a:r>
            <a:r>
              <a:rPr lang="en-US" sz="1800" dirty="0"/>
              <a:t> </a:t>
            </a:r>
            <a:r>
              <a:rPr lang="en-US" sz="1800" dirty="0" err="1"/>
              <a:t>работницы</a:t>
            </a:r>
            <a:r>
              <a:rPr lang="en-US" sz="1800" dirty="0"/>
              <a:t> </a:t>
            </a:r>
            <a:r>
              <a:rPr lang="en-US" sz="1800" dirty="0" err="1"/>
              <a:t>швейного</a:t>
            </a:r>
            <a:r>
              <a:rPr lang="en-US" sz="1800" dirty="0"/>
              <a:t> </a:t>
            </a:r>
            <a:r>
              <a:rPr lang="en-US" sz="1800" dirty="0" err="1"/>
              <a:t>производства</a:t>
            </a:r>
            <a:r>
              <a:rPr lang="en-US" sz="1800" dirty="0"/>
              <a:t> </a:t>
            </a:r>
            <a:r>
              <a:rPr lang="en-US" sz="1800" dirty="0" err="1"/>
              <a:t>остались</a:t>
            </a:r>
            <a:r>
              <a:rPr lang="en-US" sz="1800" dirty="0"/>
              <a:t> </a:t>
            </a:r>
            <a:r>
              <a:rPr lang="en-US" sz="1800" dirty="0" err="1"/>
              <a:t>живы</a:t>
            </a:r>
            <a:r>
              <a:rPr lang="en-US" sz="1800" dirty="0"/>
              <a:t>.</a:t>
            </a:r>
          </a:p>
        </p:txBody>
      </p:sp>
      <p:sp>
        <p:nvSpPr>
          <p:cNvPr id="6" name="TextBox 4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gEAAAMAAAAEAAAAAAAAAAAAAAAAAAAAAAAAAAeAAAAaAAAAAAAAAAAAAAAAAAAAAAAAAAAAAAAECcAABAnAAAAAAAAAAAAAAAAAAAAAAAAAAAAAAAAAAAAAAAAAAAAABQAAAAAAAAAwMD/AAAAAABkAAAAMgAAAAAAAABkAAAAAAAAAH9/fwAKAAAAHwAAAFQAAABEcsQFAAAAAQAAAAAAAAAAAAAAAAAAAAAAAAAAAAAAAAAAAAAAAAAAAAAAAH9/fwBEVGoDzMzMAMDA/wB/f38AAAAAAAAAAAAAAAAAAAAAAAAAAAAhAAAAGAAAABQAAAA1AQAARgEAAGYdAACgBQAAECAAACYAAAAIAAAA//////////8="/>
              </a:ext>
            </a:extLst>
          </p:cNvSpPr>
          <p:nvPr/>
        </p:nvSpPr>
        <p:spPr>
          <a:xfrm>
            <a:off x="196216" y="207010"/>
            <a:ext cx="4582795" cy="7073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 dirty="0" smtClean="0"/>
              <a:t>Алексей </a:t>
            </a:r>
            <a:r>
              <a:rPr lang="ru-RU" sz="4000" dirty="0"/>
              <a:t>Борисов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14="http://schemas.microsoft.com/office/powerpoint/2010/main" xmlns:pr="smNativeData" val="0QEuYgIAAAAFAAAAAAAAAAEAAAA1AAAAAAAAAAAAAAAAAAAAAAAAAAwAAAABAAAAAQAAADUAAAAAAAAAAAAAAAAAAAAAAAAA"/>
      </p:ext>
    </p:ext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extLst>
              <a:ext uri="smNativeData">
                <pr:smNativeData xmlns="" xmlns:p14="http://schemas.microsoft.com/office/powerpoint/2010/main" xmlns:pr="smNativeData" val="SMDATA_13_0QEuYhMAAAAlAAAAZAAAAC0AAAAAkAAAAEgAAACQAAAASAAAAAAAAAABAAAAAAAAAAEAAABQAAAAAAAAAAAA4D8AAAAAAADgPwAAAAAAAOA/AAAAAAAA4D8AAAAAAADgPwAAAAAAAOA/AAAAAAAA4D8AAAAAAADgPwAAAAAAAOA/AAAAAAAA4D8CAAAAjAAAAAEAAAAAAAAA////CP///whc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gEAAAMAAAAEAAAAAAAAAAAAAAAAAAAAAAAAAAeAAAAaAAAAAAAAAAAAAAAAAAAAAAAAAAAAAAAECcAABAnAAAAAAAAAAAAAAAAAAAAAAAAAAAAAAAAAAAAAAAAAAAAABQAAAAAAAAAwMD/AAAAAABkAAAAMgAAAAAAAABkAAAAAAAAAH9/fwAKAAAAHwAAAFQAAAAAAAABAAAAAQAAAAAAAAAAAAAAAAAAAAAAAAAAAAAAAAAAAAAAAAAAMlWRAH9/fwBEVGoDzMzMAMDA/wB/f38AAAAAAAAAAAAAAAAAAAAAAAAAAAAhAAAAGAAAABQAAAAAAAAA+////wBLAAAwKgAAEAAAACYAAAAIAAAA//////////8="/>
              </a:ext>
            </a:extLst>
          </p:cNvSpPr>
          <p:nvPr/>
        </p:nvSpPr>
        <p:spPr>
          <a:xfrm>
            <a:off x="0" y="-3175"/>
            <a:ext cx="12192000" cy="6861175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Freeform 13"/>
          <p:cNvSpPr>
            <a:extLst>
              <a:ext uri="smNativeData">
                <pr:smNativeData xmlns="" xmlns:p14="http://schemas.microsoft.com/office/powerpoint/2010/main" xmlns:pr="smNativeData" val="SMDATA_13_0QEuYhMAAAAlAAAACwAAAC0AAAAAAAAAAAAAAACCSAAAMCoAAAAAAAABAAAAAAAAAAEAAABQAAAAAAAAAAAA4D8AAAAAAADgPwAAAAAAAOA/AAAAAAAA4D8AAAAAAADgPwAAAAAAAOA/AAAAAAAA4D8AAAAAAADgPwAAAAAAAOA/AAAAAAAA4D8CAAAAjAAAAAEAAAAAAAAA////CP///whH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ECAAAMAAAAEAAAAAAAAAAAAAAAAAAAAAAAAAAeAAAAaAAAAAAAAAAAAAAAAAAAAAAAAAAAAAAAECcAABAnAAAAAAAAAAAAAAAAAAAAAAAAAAAAAAAAAAAAAAAAAAAAABQAAAAAAAAAwMD/AAAAAABkAAAAMgAAAAAAAABkAAAAAAAAAH9/fwAKAAAAHwAAAFQAAAAAAAABAAAAAQAAAAAAAAAAAAAAAAAAAAAAAAAAAAAAAAAAAAAAAAAAMlWRAH9/fwBEVGoDzMzMAMDA/wB/f38AAAAAAAAAAAAAAAAAAAAAAAAAAAAhAAAAGAAAABQAAAAAAAAAAAAAAIJIAAAwKgAAEAAAACYAAAAIAAAA//////////8="/>
              </a:ext>
            </a:extLst>
          </p:cNvSpPr>
          <p:nvPr/>
        </p:nvSpPr>
        <p:spPr>
          <a:xfrm>
            <a:off x="7" y="0"/>
            <a:ext cx="11786871" cy="6858000"/>
          </a:xfrm>
          <a:custGeom>
            <a:avLst/>
            <a:gdLst/>
            <a:ahLst/>
            <a:cxnLst/>
            <a:rect l="0" t="0" r="11786870" b="6858000"/>
            <a:pathLst>
              <a:path w="11786870" h="6858000">
                <a:moveTo>
                  <a:pt x="0" y="0"/>
                </a:moveTo>
                <a:lnTo>
                  <a:pt x="8610685" y="0"/>
                </a:lnTo>
                <a:lnTo>
                  <a:pt x="1178687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noFill/>
          </a:ln>
          <a:effectLst/>
        </p:spPr>
        <p:txBody>
          <a:bodyPr vert="horz" wrap="square" lIns="0" tIns="0" rIns="11786870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Freeform 11"/>
          <p:cNvSpPr>
            <a:extLst>
              <a:ext uri="smNativeData">
                <pr:smNativeData xmlns="" xmlns:p14="http://schemas.microsoft.com/office/powerpoint/2010/main" xmlns:pr="smNativeData" val="SMDATA_13_0QEuYhMAAAAlAAAACwAAAC0AAAAAAAAAAAAAAAAIFgAAMCoAAAAAAAABAAAAAAAAAAEAAABQAAAAAAAAAAAA4D8AAAAAAADgPwAAAAAAAOA/AAAAAAAA4D8AAAAAAADgPwAAAAAAAOA/AAAAAAAA4D8AAAAAAADgPwAAAAAAAOA/AAAAAAAA4D8CAAAAjAAAAAEAAAAAAAAA////CP///whH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BAAAAAQAAAAAAAAAAAAAAAAAAAAAAAAAAAAAAAAAAAAAAAAAAMlWRAH9/fwBEVGoDzMzMAMDA/wB/f38AAAAAAAAAAAAAAAAAAAAAAAAAAAAhAAAAGAAAABQAAAAAAAAAAAAAAAgWAAAwKgAAEAAAACYAAAAIAAAA//////////8="/>
              </a:ext>
            </a:extLst>
          </p:cNvSpPr>
          <p:nvPr/>
        </p:nvSpPr>
        <p:spPr>
          <a:xfrm>
            <a:off x="0" y="0"/>
            <a:ext cx="3581400" cy="6858000"/>
          </a:xfrm>
          <a:custGeom>
            <a:avLst/>
            <a:gdLst/>
            <a:ahLst/>
            <a:cxnLst/>
            <a:rect l="0" t="0" r="3581400" b="6858000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noFill/>
          </a:ln>
          <a:effectLst/>
        </p:spPr>
        <p:txBody>
          <a:bodyPr vert="horz" wrap="square" lIns="0" tIns="0" rIns="3581400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AE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AoBQAAAQsAAO4lAAD/JQAAEAAAACYAAAAIAAAAPSAAAAAAAAA="/>
              </a:ext>
            </a:extLst>
          </p:cNvSpPr>
          <p:nvPr>
            <p:ph idx="1"/>
          </p:nvPr>
        </p:nvSpPr>
        <p:spPr>
          <a:xfrm>
            <a:off x="838201" y="1788795"/>
            <a:ext cx="5327651" cy="43878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  <a:normAutofit fontScale="92500" lnSpcReduction="10000"/>
          </a:bodyPr>
          <a:lstStyle/>
          <a:p>
            <a:pPr marL="0" indent="0">
              <a:buNone/>
              <a:defRPr lang="ru-RU"/>
            </a:pPr>
            <a:r>
              <a:rPr lang="en-US" sz="1800" dirty="0"/>
              <a:t>25 </a:t>
            </a:r>
            <a:r>
              <a:rPr lang="en-US" sz="1800" dirty="0" err="1"/>
              <a:t>июня</a:t>
            </a:r>
            <a:r>
              <a:rPr lang="en-US" sz="1800" dirty="0"/>
              <a:t> 2021 </a:t>
            </a:r>
            <a:r>
              <a:rPr lang="en-US" sz="1800" dirty="0" err="1"/>
              <a:t>года</a:t>
            </a:r>
            <a:r>
              <a:rPr lang="en-US" sz="1800" dirty="0"/>
              <a:t> </a:t>
            </a:r>
            <a:r>
              <a:rPr lang="en-US" sz="1800" dirty="0" err="1"/>
              <a:t>произошел</a:t>
            </a:r>
            <a:r>
              <a:rPr lang="en-US" sz="1800" dirty="0"/>
              <a:t> </a:t>
            </a:r>
            <a:r>
              <a:rPr lang="en-US" sz="1800" dirty="0" err="1"/>
              <a:t>пожар</a:t>
            </a:r>
            <a:r>
              <a:rPr lang="en-US" sz="1800" dirty="0"/>
              <a:t> в </a:t>
            </a:r>
            <a:r>
              <a:rPr lang="en-US" sz="1800" dirty="0" err="1"/>
              <a:t>посёлке</a:t>
            </a:r>
            <a:r>
              <a:rPr lang="en-US" sz="1800" dirty="0"/>
              <a:t> </a:t>
            </a:r>
            <a:r>
              <a:rPr lang="en-US" sz="1800" dirty="0" err="1"/>
              <a:t>Чернореченский</a:t>
            </a:r>
            <a:r>
              <a:rPr lang="en-US" sz="1800" dirty="0"/>
              <a:t> </a:t>
            </a:r>
            <a:r>
              <a:rPr lang="en-US" sz="1800" dirty="0" err="1"/>
              <a:t>Ивановского</a:t>
            </a:r>
            <a:r>
              <a:rPr lang="en-US" sz="1800" dirty="0"/>
              <a:t> </a:t>
            </a:r>
            <a:r>
              <a:rPr lang="en-US" sz="1800" dirty="0" err="1"/>
              <a:t>района</a:t>
            </a:r>
            <a:r>
              <a:rPr lang="en-US" sz="1800" dirty="0"/>
              <a:t>. </a:t>
            </a:r>
            <a:r>
              <a:rPr lang="en-US" sz="1800" dirty="0" err="1"/>
              <a:t>Загорелась</a:t>
            </a:r>
            <a:r>
              <a:rPr lang="en-US" sz="1800" dirty="0"/>
              <a:t> </a:t>
            </a:r>
            <a:r>
              <a:rPr lang="en-US" sz="1800" dirty="0" err="1"/>
              <a:t>квартира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4 </a:t>
            </a:r>
            <a:r>
              <a:rPr lang="en-US" sz="1800" dirty="0" err="1"/>
              <a:t>этаже</a:t>
            </a:r>
            <a:r>
              <a:rPr lang="en-US" sz="1800" dirty="0"/>
              <a:t> </a:t>
            </a:r>
            <a:r>
              <a:rPr lang="en-US" sz="1800" dirty="0" err="1"/>
              <a:t>дома</a:t>
            </a:r>
            <a:r>
              <a:rPr lang="en-US" sz="1800" dirty="0"/>
              <a:t> №4 </a:t>
            </a:r>
            <a:r>
              <a:rPr lang="en-US" sz="1800" dirty="0" err="1"/>
              <a:t>по</a:t>
            </a:r>
            <a:r>
              <a:rPr lang="en-US" sz="1800" dirty="0"/>
              <a:t> </a:t>
            </a:r>
            <a:r>
              <a:rPr lang="en-US" sz="1800" dirty="0" err="1"/>
              <a:t>улице</a:t>
            </a:r>
            <a:r>
              <a:rPr lang="en-US" sz="1800" dirty="0"/>
              <a:t> </a:t>
            </a:r>
            <a:r>
              <a:rPr lang="en-US" sz="1800" dirty="0" err="1"/>
              <a:t>Ленина</a:t>
            </a:r>
            <a:r>
              <a:rPr lang="en-US" sz="1800" dirty="0"/>
              <a:t>. </a:t>
            </a:r>
            <a:r>
              <a:rPr lang="en-US" sz="1800" dirty="0" err="1"/>
              <a:t>Люди</a:t>
            </a:r>
            <a:r>
              <a:rPr lang="en-US" sz="1800" dirty="0"/>
              <a:t> </a:t>
            </a:r>
            <a:r>
              <a:rPr lang="en-US" sz="1800" dirty="0" err="1"/>
              <a:t>из</a:t>
            </a:r>
            <a:r>
              <a:rPr lang="en-US" sz="1800" dirty="0"/>
              <a:t> </a:t>
            </a:r>
            <a:r>
              <a:rPr lang="en-US" sz="1800" dirty="0" err="1"/>
              <a:t>окон</a:t>
            </a:r>
            <a:r>
              <a:rPr lang="en-US" sz="1800" dirty="0"/>
              <a:t> </a:t>
            </a:r>
            <a:r>
              <a:rPr lang="en-US" sz="1800" dirty="0" err="1"/>
              <a:t>просили</a:t>
            </a:r>
            <a:r>
              <a:rPr lang="en-US" sz="1800" dirty="0"/>
              <a:t> о </a:t>
            </a:r>
            <a:r>
              <a:rPr lang="en-US" sz="1800" dirty="0" err="1"/>
              <a:t>помощи</a:t>
            </a:r>
            <a:r>
              <a:rPr lang="en-US" sz="1800" dirty="0"/>
              <a:t>. </a:t>
            </a:r>
            <a:r>
              <a:rPr lang="en-US" sz="1800" dirty="0" err="1"/>
              <a:t>Звенья</a:t>
            </a:r>
            <a:r>
              <a:rPr lang="en-US" sz="1800" dirty="0"/>
              <a:t> </a:t>
            </a:r>
            <a:r>
              <a:rPr lang="en-US" sz="1800" dirty="0" err="1"/>
              <a:t>газодымозащитной</a:t>
            </a:r>
            <a:r>
              <a:rPr lang="en-US" sz="1800" dirty="0"/>
              <a:t> </a:t>
            </a:r>
            <a:r>
              <a:rPr lang="en-US" sz="1800" dirty="0" err="1"/>
              <a:t>службы</a:t>
            </a:r>
            <a:r>
              <a:rPr lang="en-US" sz="1800" dirty="0"/>
              <a:t> </a:t>
            </a:r>
            <a:r>
              <a:rPr lang="en-US" sz="1800" dirty="0" err="1"/>
              <a:t>вошли</a:t>
            </a:r>
            <a:r>
              <a:rPr lang="en-US" sz="1800" dirty="0"/>
              <a:t> в </a:t>
            </a:r>
            <a:r>
              <a:rPr lang="en-US" sz="1800" dirty="0" err="1"/>
              <a:t>горящее</a:t>
            </a:r>
            <a:r>
              <a:rPr lang="en-US" sz="1800" dirty="0"/>
              <a:t> </a:t>
            </a:r>
            <a:r>
              <a:rPr lang="en-US" sz="1800" dirty="0" err="1"/>
              <a:t>здание</a:t>
            </a:r>
            <a:r>
              <a:rPr lang="en-US" sz="1800" dirty="0"/>
              <a:t>. </a:t>
            </a:r>
            <a:r>
              <a:rPr lang="en-US" sz="1800" dirty="0" err="1"/>
              <a:t>Пожарными</a:t>
            </a:r>
            <a:r>
              <a:rPr lang="en-US" sz="1800" dirty="0"/>
              <a:t> А.Е. </a:t>
            </a:r>
            <a:r>
              <a:rPr lang="en-US" sz="1800" dirty="0" err="1"/>
              <a:t>Лукашиным</a:t>
            </a:r>
            <a:r>
              <a:rPr lang="en-US" sz="1800" dirty="0"/>
              <a:t> и А.В. </a:t>
            </a:r>
            <a:r>
              <a:rPr lang="en-US" sz="1800" dirty="0" err="1"/>
              <a:t>Савиным</a:t>
            </a:r>
            <a:r>
              <a:rPr lang="en-US" sz="1800" dirty="0"/>
              <a:t> </a:t>
            </a:r>
            <a:r>
              <a:rPr lang="en-US" sz="1800" dirty="0" err="1"/>
              <a:t>по</a:t>
            </a:r>
            <a:r>
              <a:rPr lang="en-US" sz="1800" dirty="0"/>
              <a:t> </a:t>
            </a:r>
            <a:r>
              <a:rPr lang="en-US" sz="1800" dirty="0" err="1"/>
              <a:t>выдвижной</a:t>
            </a:r>
            <a:r>
              <a:rPr lang="en-US" sz="1800" dirty="0"/>
              <a:t> </a:t>
            </a:r>
            <a:r>
              <a:rPr lang="en-US" sz="1800" dirty="0" err="1"/>
              <a:t>лестнице</a:t>
            </a:r>
            <a:r>
              <a:rPr lang="en-US" sz="1800" dirty="0"/>
              <a:t> </a:t>
            </a:r>
            <a:r>
              <a:rPr lang="en-US" sz="1800" dirty="0" err="1"/>
              <a:t>была</a:t>
            </a:r>
            <a:r>
              <a:rPr lang="en-US" sz="1800" dirty="0"/>
              <a:t> </a:t>
            </a:r>
            <a:r>
              <a:rPr lang="en-US" sz="1800" dirty="0" err="1"/>
              <a:t>спасена</a:t>
            </a:r>
            <a:r>
              <a:rPr lang="en-US" sz="1800" dirty="0"/>
              <a:t> </a:t>
            </a:r>
            <a:r>
              <a:rPr lang="en-US" sz="1800" dirty="0" err="1"/>
              <a:t>женщина</a:t>
            </a:r>
            <a:r>
              <a:rPr lang="en-US" sz="1800" dirty="0"/>
              <a:t> с </a:t>
            </a:r>
            <a:r>
              <a:rPr lang="en-US" sz="1800" dirty="0" err="1"/>
              <a:t>четвёртого</a:t>
            </a:r>
            <a:r>
              <a:rPr lang="en-US" sz="1800" dirty="0"/>
              <a:t> </a:t>
            </a:r>
            <a:r>
              <a:rPr lang="en-US" sz="1800" dirty="0" err="1"/>
              <a:t>этажа</a:t>
            </a:r>
            <a:r>
              <a:rPr lang="en-US" sz="1800" dirty="0"/>
              <a:t>, </a:t>
            </a:r>
            <a:r>
              <a:rPr lang="en-US" sz="1800" dirty="0" err="1"/>
              <a:t>которая</a:t>
            </a:r>
            <a:r>
              <a:rPr lang="en-US" sz="1800" dirty="0"/>
              <a:t> </a:t>
            </a:r>
            <a:r>
              <a:rPr lang="en-US" sz="1800" dirty="0" err="1"/>
              <a:t>сообщила</a:t>
            </a:r>
            <a:r>
              <a:rPr lang="en-US" sz="1800" dirty="0"/>
              <a:t> о </a:t>
            </a:r>
            <a:r>
              <a:rPr lang="en-US" sz="1800" dirty="0" err="1"/>
              <a:t>том</a:t>
            </a:r>
            <a:r>
              <a:rPr lang="en-US" sz="1800" dirty="0"/>
              <a:t>, </a:t>
            </a:r>
            <a:r>
              <a:rPr lang="en-US" sz="1800" dirty="0" err="1"/>
              <a:t>что</a:t>
            </a:r>
            <a:r>
              <a:rPr lang="en-US" sz="1800" dirty="0"/>
              <a:t> в </a:t>
            </a:r>
            <a:r>
              <a:rPr lang="en-US" sz="1800" dirty="0" err="1"/>
              <a:t>квартире</a:t>
            </a:r>
            <a:r>
              <a:rPr lang="en-US" sz="1800" dirty="0"/>
              <a:t> </a:t>
            </a:r>
            <a:r>
              <a:rPr lang="en-US" sz="1800" dirty="0" err="1"/>
              <a:t>находится</a:t>
            </a:r>
            <a:r>
              <a:rPr lang="en-US" sz="1800" dirty="0"/>
              <a:t> </a:t>
            </a:r>
            <a:r>
              <a:rPr lang="en-US" sz="1800" dirty="0" err="1"/>
              <a:t>ее</a:t>
            </a:r>
            <a:r>
              <a:rPr lang="en-US" sz="1800" dirty="0"/>
              <a:t> </a:t>
            </a:r>
            <a:r>
              <a:rPr lang="en-US" sz="1800" dirty="0" err="1"/>
              <a:t>ребёнок</a:t>
            </a:r>
            <a:r>
              <a:rPr lang="en-US" sz="1800" dirty="0"/>
              <a:t>. </a:t>
            </a:r>
            <a:r>
              <a:rPr lang="en-US" sz="1800" dirty="0" err="1"/>
              <a:t>Незамедлительно</a:t>
            </a:r>
            <a:r>
              <a:rPr lang="en-US" sz="1800" dirty="0"/>
              <a:t> </a:t>
            </a:r>
            <a:r>
              <a:rPr lang="en-US" sz="1800" dirty="0" err="1"/>
              <a:t>пожарные</a:t>
            </a:r>
            <a:r>
              <a:rPr lang="en-US" sz="1800" dirty="0"/>
              <a:t> </a:t>
            </a:r>
            <a:r>
              <a:rPr lang="en-US" sz="1800" dirty="0" err="1"/>
              <a:t>повторно</a:t>
            </a:r>
            <a:r>
              <a:rPr lang="en-US" sz="1800" dirty="0"/>
              <a:t> </a:t>
            </a:r>
            <a:r>
              <a:rPr lang="en-US" sz="1800" dirty="0" err="1"/>
              <a:t>по</a:t>
            </a:r>
            <a:r>
              <a:rPr lang="en-US" sz="1800" dirty="0"/>
              <a:t> </a:t>
            </a:r>
            <a:r>
              <a:rPr lang="en-US" sz="1800" dirty="0" err="1"/>
              <a:t>выдвижной</a:t>
            </a:r>
            <a:r>
              <a:rPr lang="en-US" sz="1800" dirty="0"/>
              <a:t> </a:t>
            </a:r>
            <a:r>
              <a:rPr lang="en-US" sz="1800" dirty="0" err="1"/>
              <a:t>пожарной</a:t>
            </a:r>
            <a:r>
              <a:rPr lang="en-US" sz="1800" dirty="0"/>
              <a:t> </a:t>
            </a:r>
            <a:r>
              <a:rPr lang="en-US" sz="1800" dirty="0" err="1"/>
              <a:t>лестнице</a:t>
            </a:r>
            <a:r>
              <a:rPr lang="en-US" sz="1800" dirty="0"/>
              <a:t> </a:t>
            </a:r>
            <a:r>
              <a:rPr lang="en-US" sz="1800" dirty="0" err="1"/>
              <a:t>проникли</a:t>
            </a:r>
            <a:r>
              <a:rPr lang="en-US" sz="1800" dirty="0"/>
              <a:t> </a:t>
            </a:r>
            <a:r>
              <a:rPr lang="en-US" sz="1800" dirty="0" err="1"/>
              <a:t>через</a:t>
            </a:r>
            <a:r>
              <a:rPr lang="en-US" sz="1800" dirty="0"/>
              <a:t> </a:t>
            </a:r>
            <a:r>
              <a:rPr lang="en-US" sz="1800" dirty="0" err="1"/>
              <a:t>окно</a:t>
            </a:r>
            <a:r>
              <a:rPr lang="en-US" sz="1800" dirty="0"/>
              <a:t> в </a:t>
            </a:r>
            <a:r>
              <a:rPr lang="en-US" sz="1800" dirty="0" err="1"/>
              <a:t>квартиру</a:t>
            </a:r>
            <a:r>
              <a:rPr lang="en-US" sz="1800" dirty="0"/>
              <a:t>, </a:t>
            </a:r>
            <a:r>
              <a:rPr lang="en-US" sz="1800" dirty="0" err="1"/>
              <a:t>чтобы</a:t>
            </a:r>
            <a:r>
              <a:rPr lang="en-US" sz="1800" dirty="0"/>
              <a:t> </a:t>
            </a:r>
            <a:r>
              <a:rPr lang="en-US" sz="1800" dirty="0" err="1"/>
              <a:t>спасти</a:t>
            </a:r>
            <a:r>
              <a:rPr lang="en-US" sz="1800" dirty="0"/>
              <a:t> </a:t>
            </a:r>
            <a:r>
              <a:rPr lang="en-US" sz="1800" dirty="0" err="1"/>
              <a:t>ребёнка</a:t>
            </a:r>
            <a:r>
              <a:rPr lang="en-US" sz="1800" dirty="0"/>
              <a:t>. </a:t>
            </a:r>
            <a:r>
              <a:rPr lang="en-US" sz="1800" dirty="0" err="1"/>
              <a:t>Лукашин</a:t>
            </a:r>
            <a:r>
              <a:rPr lang="en-US" sz="1800" dirty="0"/>
              <a:t> </a:t>
            </a:r>
            <a:r>
              <a:rPr lang="en-US" sz="1800" dirty="0" err="1"/>
              <a:t>обнаружил</a:t>
            </a:r>
            <a:r>
              <a:rPr lang="en-US" sz="1800" dirty="0"/>
              <a:t> 12-летнего </a:t>
            </a:r>
            <a:r>
              <a:rPr lang="en-US" sz="1800" dirty="0" err="1"/>
              <a:t>мальчика</a:t>
            </a:r>
            <a:r>
              <a:rPr lang="en-US" sz="1800" dirty="0"/>
              <a:t>, </a:t>
            </a:r>
            <a:r>
              <a:rPr lang="en-US" sz="1800" dirty="0" err="1"/>
              <a:t>попытался</a:t>
            </a:r>
            <a:r>
              <a:rPr lang="en-US" sz="1800" dirty="0"/>
              <a:t> </a:t>
            </a:r>
            <a:r>
              <a:rPr lang="en-US" sz="1800" dirty="0" err="1"/>
              <a:t>выйти</a:t>
            </a:r>
            <a:r>
              <a:rPr lang="en-US" sz="1800" dirty="0"/>
              <a:t> </a:t>
            </a:r>
            <a:r>
              <a:rPr lang="en-US" sz="1800" dirty="0" err="1"/>
              <a:t>вместе</a:t>
            </a:r>
            <a:r>
              <a:rPr lang="en-US" sz="1800" dirty="0"/>
              <a:t> с </a:t>
            </a:r>
            <a:r>
              <a:rPr lang="en-US" sz="1800" dirty="0" err="1"/>
              <a:t>ним</a:t>
            </a:r>
            <a:r>
              <a:rPr lang="en-US" sz="1800" dirty="0"/>
              <a:t>, </a:t>
            </a:r>
            <a:r>
              <a:rPr lang="en-US" sz="1800" dirty="0" err="1"/>
              <a:t>но</a:t>
            </a:r>
            <a:r>
              <a:rPr lang="en-US" sz="1800" dirty="0"/>
              <a:t>, к </a:t>
            </a:r>
            <a:r>
              <a:rPr lang="en-US" sz="1800" dirty="0" err="1"/>
              <a:t>сожалению</a:t>
            </a:r>
            <a:r>
              <a:rPr lang="en-US" sz="1800" dirty="0"/>
              <a:t>, </a:t>
            </a:r>
            <a:r>
              <a:rPr lang="en-US" sz="1800" dirty="0" err="1"/>
              <a:t>им</a:t>
            </a:r>
            <a:r>
              <a:rPr lang="en-US" sz="1800" dirty="0"/>
              <a:t> </a:t>
            </a:r>
            <a:r>
              <a:rPr lang="en-US" sz="1800" dirty="0" err="1"/>
              <a:t>спастись</a:t>
            </a:r>
            <a:r>
              <a:rPr lang="en-US" sz="1800" dirty="0"/>
              <a:t> </a:t>
            </a:r>
            <a:r>
              <a:rPr lang="en-US" sz="1800" dirty="0" err="1"/>
              <a:t>не</a:t>
            </a:r>
            <a:r>
              <a:rPr lang="en-US" sz="1800" dirty="0"/>
              <a:t> </a:t>
            </a:r>
            <a:r>
              <a:rPr lang="en-US" sz="1800" dirty="0" err="1"/>
              <a:t>удалось</a:t>
            </a:r>
            <a:r>
              <a:rPr lang="en-US" sz="1800" dirty="0"/>
              <a:t>. </a:t>
            </a:r>
            <a:r>
              <a:rPr lang="en-US" sz="1800" dirty="0" err="1"/>
              <a:t>Оба</a:t>
            </a:r>
            <a:r>
              <a:rPr lang="en-US" sz="1800" dirty="0"/>
              <a:t> </a:t>
            </a:r>
            <a:r>
              <a:rPr lang="en-US" sz="1800" dirty="0" err="1"/>
              <a:t>погибли</a:t>
            </a:r>
            <a:r>
              <a:rPr lang="en-US" sz="1800" dirty="0"/>
              <a:t>. </a:t>
            </a:r>
            <a:r>
              <a:rPr lang="en-US" sz="1800" dirty="0" err="1"/>
              <a:t>Савин</a:t>
            </a:r>
            <a:r>
              <a:rPr lang="en-US" sz="1800" dirty="0"/>
              <a:t> </a:t>
            </a:r>
            <a:r>
              <a:rPr lang="en-US" sz="1800" dirty="0" err="1"/>
              <a:t>пострадал</a:t>
            </a:r>
            <a:r>
              <a:rPr lang="en-US" sz="1800" dirty="0"/>
              <a:t> и </a:t>
            </a:r>
            <a:r>
              <a:rPr lang="ru-RU" sz="1800" dirty="0"/>
              <a:t>был</a:t>
            </a:r>
            <a:r>
              <a:rPr lang="en-US" sz="1800" dirty="0"/>
              <a:t> </a:t>
            </a:r>
            <a:r>
              <a:rPr lang="en-US" sz="1800" dirty="0" err="1"/>
              <a:t>госпитализирован</a:t>
            </a:r>
            <a:r>
              <a:rPr lang="en-US" sz="1800" dirty="0"/>
              <a:t>.</a:t>
            </a:r>
            <a:r>
              <a:rPr lang="ru-RU" sz="1800" dirty="0"/>
              <a:t> </a:t>
            </a:r>
            <a:r>
              <a:rPr lang="en-US" sz="1800" dirty="0" err="1"/>
              <a:t>Всего</a:t>
            </a:r>
            <a:r>
              <a:rPr lang="en-US" sz="1800" dirty="0"/>
              <a:t> </a:t>
            </a:r>
            <a:r>
              <a:rPr lang="en-US" sz="1800" dirty="0" err="1"/>
              <a:t>из</a:t>
            </a:r>
            <a:r>
              <a:rPr lang="en-US" sz="1800" dirty="0"/>
              <a:t> </a:t>
            </a:r>
            <a:r>
              <a:rPr lang="en-US" sz="1800" dirty="0" err="1"/>
              <a:t>горящего</a:t>
            </a:r>
            <a:r>
              <a:rPr lang="en-US" sz="1800" dirty="0"/>
              <a:t> </a:t>
            </a:r>
            <a:r>
              <a:rPr lang="en-US" sz="1800" dirty="0" err="1"/>
              <a:t>дома</a:t>
            </a:r>
            <a:r>
              <a:rPr lang="en-US" sz="1800" dirty="0"/>
              <a:t> </a:t>
            </a:r>
            <a:r>
              <a:rPr lang="en-US" sz="1800" dirty="0" err="1"/>
              <a:t>были</a:t>
            </a:r>
            <a:r>
              <a:rPr lang="en-US" sz="1800" dirty="0"/>
              <a:t> </a:t>
            </a:r>
            <a:r>
              <a:rPr lang="en-US" sz="1800" dirty="0" err="1"/>
              <a:t>эвакуированы</a:t>
            </a:r>
            <a:r>
              <a:rPr lang="en-US" sz="1800" dirty="0"/>
              <a:t> 150 </a:t>
            </a:r>
            <a:r>
              <a:rPr lang="en-US" sz="1800" dirty="0" err="1"/>
              <a:t>человек</a:t>
            </a:r>
            <a:r>
              <a:rPr lang="en-US" sz="1800" dirty="0"/>
              <a:t>.</a:t>
            </a:r>
          </a:p>
        </p:txBody>
      </p:sp>
      <p:pic>
        <p:nvPicPr>
          <p:cNvPr id="6" name="Рисунок 4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Q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wikAAOMVAAAfSAAA+CY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788158" y="3557917"/>
            <a:ext cx="4935855" cy="27768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4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gEAAAMAAAAEAAAAAAAAAAAAAAAAAAAAAAAAAAeAAAAaAAAAAAAAAAAAAAAAAAAAAAAAAAAAAAAECcAABAnAAAAAAAAAAAAAAAAAAAAAAAAAAAAAAAAAAAAAAAAAAAAABQAAAAAAAAAwMD/AAAAAABkAAAAMgAAAAAAAABkAAAAAAAAAH9/fwAKAAAAHwAAAFQAAABEcsQFAAAAAQAAAAAAAAAAAAAAAAAAAAAAAAAAAAAAAAAAAAAAAAAAAAAAAH9/fwBEVGoDzMzMAMDA/wB/f38AAAAAAAAAAAAAAAAAAAAAAAAAAAAhAAAAGAAAABQAAAB7AwAA8wMAAB44AABOCAAAECAAACYAAAAIAAAA//////////8="/>
              </a:ext>
            </a:extLst>
          </p:cNvSpPr>
          <p:nvPr/>
        </p:nvSpPr>
        <p:spPr>
          <a:xfrm>
            <a:off x="565793" y="641986"/>
            <a:ext cx="8556625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/>
              <a:t>Александр Лукашин и Алексей Савин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warp dir="i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  <p:extLst mod="1">
      <p:ext uri="smNativeData">
        <pr:smNativeData xmlns="" xmlns:p14="http://schemas.microsoft.com/office/powerpoint/2010/main" xmlns:pr="smNativeData" val="0QEuYgEAAAAFAAAAAAAAAAEAAAA1AAAAAAAAAAAAAAAAAAAAAAAAAA=="/>
      </p:ext>
    </p:ext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человек, стена, внутренний, потолок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CSB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VBkAAAAAAAAASwAAMCoAABAAAAAmAAAACAAAAP//////////"/>
              </a:ext>
            </a:extLst>
          </p:cNvPicPr>
          <p:nvPr/>
        </p:nvPicPr>
        <p:blipFill>
          <a:blip r:embed="rId2"/>
          <a:srcRect r="11700"/>
          <a:stretch>
            <a:fillRect/>
          </a:stretch>
        </p:blipFill>
        <p:spPr>
          <a:xfrm>
            <a:off x="4117343" y="0"/>
            <a:ext cx="807466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AAAAAP////9aMAAAMCoAAAAAAAABAAAAAgAAAAEAAABQAAAAAAAAAAAA4D8AAAAAAADgPwAAAAAAAOA/AAAAAAAA4D8AAAAAAADgPwAAAAAAAOA/AAAAAAAA4D8AAAAAAADgPwAAAAAAAOA/AAAAAAAA4D8CAAAAjAAAAAEAAAAAAAAAJiYmAP///wgf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mJiYAAAAAAQAAAAAAAAAAAAAAAAAAAAAAAAAAAAAAAAAAAAAAAAAAMlWRAH9/fwBEVGoDzMzMAMDA/wB/f38AAAAAAAAAAAAAAAAAAAAAAAAAAAAhAAAAGAAAABQAAAAAAAAA/////1owAAAwKgAAEAAAACYAAAAIAAAA//////////8="/>
              </a:ext>
            </a:extLst>
          </p:cNvSpPr>
          <p:nvPr/>
        </p:nvSpPr>
        <p:spPr>
          <a:xfrm flipV="1">
            <a:off x="7" y="-635"/>
            <a:ext cx="7860031" cy="6858635"/>
          </a:xfrm>
          <a:custGeom>
            <a:avLst/>
            <a:gdLst/>
            <a:ahLst/>
            <a:cxnLst/>
            <a:rect l="0" t="0" r="7860030" b="6858635"/>
            <a:pathLst>
              <a:path w="7860030" h="6858635">
                <a:moveTo>
                  <a:pt x="7860030" y="6858635"/>
                </a:moveTo>
                <a:lnTo>
                  <a:pt x="435258" y="6858635"/>
                </a:lnTo>
                <a:lnTo>
                  <a:pt x="435518" y="6858072"/>
                </a:lnTo>
                <a:lnTo>
                  <a:pt x="0" y="6858072"/>
                </a:lnTo>
                <a:lnTo>
                  <a:pt x="0" y="0"/>
                </a:lnTo>
                <a:lnTo>
                  <a:pt x="3611726" y="0"/>
                </a:lnTo>
                <a:lnTo>
                  <a:pt x="4677985" y="0"/>
                </a:lnTo>
                <a:lnTo>
                  <a:pt x="4683562" y="0"/>
                </a:lnTo>
                <a:close/>
              </a:path>
            </a:pathLst>
          </a:custGeom>
          <a:solidFill>
            <a:srgbClr val="262626">
              <a:alpha val="69000"/>
            </a:srgbClr>
          </a:solidFill>
          <a:ln>
            <a:noFill/>
          </a:ln>
          <a:effectLst/>
        </p:spPr>
        <p:txBody>
          <a:bodyPr rot="10800000" vert="horz" wrap="square" lIns="0" tIns="-635" rIns="7860030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Freeform: Shape 12"/>
          <p:cNvSpPr>
            <a:extLst>
              <a:ext uri="smNativeData">
                <pr:smNativeData xmlns="" xmlns:p14="http://schemas.microsoft.com/office/powerpoint/2010/main" xmlns:pr="smNativeData" val="SMDATA_13_0QEuYhMAAAAlAAAACwAAAC0AAAAAAAAAAP////+3LQAAMCoAAAAAAAABAAAAAgAAAAEAAABQAAAAAAAAAAAA4D8AAAAAAADgPwAAAAAAAOA/AAAAAAAA4D8AAAAAAADgPwAAAAAAAOA/AAAAAAAA4D8AAAAAAADgPwAAAAAAAOA/AAAAAAAA4D8CAAAAjAAAAAEAAAAAAAAAJiYm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AOCwkMAAAAEAAAAAAAAAAAAAAAAAAAAAAAAAAeAAAAaAAAAAAAAAAAAAAAAAAAAAAAAAAAAAAAECcAABAnAAAAAAAAAAAAAAAAAAAAAAAAAAAAAAAAAAAAAAAAAAAAABQAAAAAAAAAwMD/AAAAAABkAAAAMgAAAAAAAABkAAAAAAAAAH9/fwAKAAAAHwAAAFQAAAAmJiYAAAAAAQAAAAAAAAAAAAAAAAAAAAAAAAAAAAAAAAAAAAAAAAAAMlWRAH9/fwBEVGoDzMzMAMDA/wB/f38AAAAAAAAAAAAAAAAAAAAAAAAAAAAhAAAAGAAAABQAAAAAAAAA/////7ctAAAwKgAAEAAAACYAAAAIAAAA//////////8="/>
              </a:ext>
            </a:extLst>
          </p:cNvSpPr>
          <p:nvPr/>
        </p:nvSpPr>
        <p:spPr>
          <a:xfrm flipV="1">
            <a:off x="0" y="-635"/>
            <a:ext cx="7431405" cy="6858635"/>
          </a:xfrm>
          <a:custGeom>
            <a:avLst/>
            <a:gdLst/>
            <a:ahLst/>
            <a:cxnLst/>
            <a:rect l="0" t="0" r="7431405" b="6858635"/>
            <a:pathLst>
              <a:path w="7431405" h="6858635">
                <a:moveTo>
                  <a:pt x="7431405" y="6858635"/>
                </a:moveTo>
                <a:lnTo>
                  <a:pt x="6619" y="6858635"/>
                </a:lnTo>
                <a:lnTo>
                  <a:pt x="6879" y="6858072"/>
                </a:lnTo>
                <a:lnTo>
                  <a:pt x="0" y="6858072"/>
                </a:lnTo>
                <a:lnTo>
                  <a:pt x="0" y="0"/>
                </a:lnTo>
                <a:lnTo>
                  <a:pt x="3183092" y="0"/>
                </a:lnTo>
                <a:lnTo>
                  <a:pt x="4249354" y="0"/>
                </a:lnTo>
                <a:lnTo>
                  <a:pt x="4254931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/>
        </p:spPr>
        <p:txBody>
          <a:bodyPr rot="10800000" vert="horz" wrap="square" lIns="0" tIns="-635" rIns="7431405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gE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CbAgAADQ4AANoaAACbJwAAEAAAACYAAAAIAAAAPSAAAAAAAAA="/>
              </a:ext>
            </a:extLst>
          </p:cNvSpPr>
          <p:nvPr>
            <p:ph idx="1"/>
          </p:nvPr>
        </p:nvSpPr>
        <p:spPr>
          <a:xfrm>
            <a:off x="423548" y="2284095"/>
            <a:ext cx="3941445" cy="415417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  <a:normAutofit lnSpcReduction="10000"/>
          </a:bodyPr>
          <a:lstStyle/>
          <a:p>
            <a:pPr marL="0" indent="0">
              <a:buNone/>
              <a:defRPr lang="ru-RU"/>
            </a:pPr>
            <a:r>
              <a:rPr lang="en-US" sz="2000" dirty="0" err="1"/>
              <a:t>Погибшему</a:t>
            </a:r>
            <a:r>
              <a:rPr lang="en-US" sz="2000" dirty="0"/>
              <a:t> </a:t>
            </a:r>
            <a:r>
              <a:rPr lang="en-US" sz="2000" dirty="0" err="1"/>
              <a:t>пожарному</a:t>
            </a:r>
            <a:r>
              <a:rPr lang="en-US" sz="2000" dirty="0"/>
              <a:t>, </a:t>
            </a:r>
            <a:r>
              <a:rPr lang="en-US" sz="2000" dirty="0" err="1"/>
              <a:t>старшему</a:t>
            </a:r>
            <a:r>
              <a:rPr lang="en-US" sz="2000" dirty="0"/>
              <a:t> </a:t>
            </a:r>
            <a:r>
              <a:rPr lang="en-US" sz="2000" dirty="0" err="1"/>
              <a:t>сержанту</a:t>
            </a:r>
            <a:r>
              <a:rPr lang="en-US" sz="2000" dirty="0"/>
              <a:t> </a:t>
            </a:r>
            <a:r>
              <a:rPr lang="en-US" sz="2000" dirty="0" err="1"/>
              <a:t>Александру</a:t>
            </a:r>
            <a:r>
              <a:rPr lang="en-US" sz="2000" dirty="0"/>
              <a:t> </a:t>
            </a:r>
            <a:r>
              <a:rPr lang="en-US" sz="2000" dirty="0" err="1"/>
              <a:t>Лукашину</a:t>
            </a:r>
            <a:r>
              <a:rPr lang="en-US" sz="2000" dirty="0"/>
              <a:t> </a:t>
            </a:r>
            <a:r>
              <a:rPr lang="en-US" sz="2000" dirty="0" err="1"/>
              <a:t>было</a:t>
            </a:r>
            <a:r>
              <a:rPr lang="en-US" sz="2000" dirty="0"/>
              <a:t> </a:t>
            </a:r>
            <a:r>
              <a:rPr lang="ru-RU" sz="2000" dirty="0" smtClean="0"/>
              <a:t>  </a:t>
            </a:r>
            <a:r>
              <a:rPr lang="en-US" sz="2000" dirty="0" smtClean="0"/>
              <a:t>40 </a:t>
            </a:r>
            <a:r>
              <a:rPr lang="en-US" sz="2000" dirty="0" err="1"/>
              <a:t>лет</a:t>
            </a:r>
            <a:r>
              <a:rPr lang="en-US" sz="2000" dirty="0"/>
              <a:t>.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службе</a:t>
            </a:r>
            <a:r>
              <a:rPr lang="en-US" sz="2000" dirty="0"/>
              <a:t> в </a:t>
            </a:r>
            <a:r>
              <a:rPr lang="en-US" sz="2000" dirty="0" smtClean="0"/>
              <a:t>МЧС</a:t>
            </a:r>
            <a:r>
              <a:rPr lang="ru-RU" sz="2000" dirty="0" smtClean="0"/>
              <a:t>        </a:t>
            </a:r>
            <a:r>
              <a:rPr lang="en-US" sz="2000" dirty="0" smtClean="0"/>
              <a:t>12 </a:t>
            </a:r>
            <a:r>
              <a:rPr lang="en-US" sz="2000" dirty="0" err="1"/>
              <a:t>лет</a:t>
            </a:r>
            <a:r>
              <a:rPr lang="en-US" sz="2000" dirty="0"/>
              <a:t>.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его</a:t>
            </a:r>
            <a:r>
              <a:rPr lang="en-US" sz="2000" dirty="0"/>
              <a:t> </a:t>
            </a:r>
            <a:r>
              <a:rPr lang="en-US" sz="2000" dirty="0" err="1"/>
              <a:t>счету</a:t>
            </a:r>
            <a:r>
              <a:rPr lang="en-US" sz="2000" dirty="0"/>
              <a:t> </a:t>
            </a:r>
            <a:r>
              <a:rPr lang="en-US" sz="2000" dirty="0" err="1"/>
              <a:t>десятки</a:t>
            </a:r>
            <a:r>
              <a:rPr lang="en-US" sz="2000" dirty="0"/>
              <a:t> </a:t>
            </a:r>
            <a:r>
              <a:rPr lang="en-US" sz="2000" dirty="0" err="1"/>
              <a:t>спасённых</a:t>
            </a:r>
            <a:r>
              <a:rPr lang="en-US" sz="2000" dirty="0"/>
              <a:t> </a:t>
            </a:r>
            <a:r>
              <a:rPr lang="en-US" sz="2000" dirty="0" err="1"/>
              <a:t>жизней</a:t>
            </a:r>
            <a:r>
              <a:rPr lang="en-US" sz="2000" dirty="0"/>
              <a:t>. </a:t>
            </a:r>
          </a:p>
          <a:p>
            <a:pPr marL="0" indent="0">
              <a:buNone/>
              <a:defRPr lang="ru-RU"/>
            </a:pPr>
            <a:r>
              <a:rPr lang="en-US" sz="2000" dirty="0" err="1"/>
              <a:t>Пострадавший</a:t>
            </a:r>
            <a:r>
              <a:rPr lang="en-US" sz="2000" dirty="0"/>
              <a:t> </a:t>
            </a:r>
            <a:r>
              <a:rPr lang="en-US" sz="2000" dirty="0" err="1"/>
              <a:t>пожарный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err="1" smtClean="0"/>
              <a:t>Алексей</a:t>
            </a:r>
            <a:r>
              <a:rPr lang="en-US" sz="2000" dirty="0" smtClean="0"/>
              <a:t> </a:t>
            </a:r>
            <a:r>
              <a:rPr lang="en-US" sz="2000" dirty="0" err="1" smtClean="0"/>
              <a:t>Савин</a:t>
            </a:r>
            <a:r>
              <a:rPr lang="en-US" sz="2000" dirty="0" smtClean="0"/>
              <a:t> </a:t>
            </a:r>
            <a:r>
              <a:rPr lang="en-US" sz="2000" dirty="0"/>
              <a:t>– </a:t>
            </a:r>
            <a:r>
              <a:rPr lang="en-US" sz="2000" dirty="0" err="1"/>
              <a:t>сержант</a:t>
            </a:r>
            <a:r>
              <a:rPr lang="en-US" sz="2000" dirty="0"/>
              <a:t> </a:t>
            </a:r>
            <a:r>
              <a:rPr lang="en-US" sz="2000" dirty="0" err="1"/>
              <a:t>внутренней</a:t>
            </a:r>
            <a:r>
              <a:rPr lang="en-US" sz="2000" dirty="0"/>
              <a:t> </a:t>
            </a:r>
            <a:r>
              <a:rPr lang="en-US" sz="2000" dirty="0" err="1"/>
              <a:t>службы</a:t>
            </a:r>
            <a:r>
              <a:rPr lang="en-US" sz="2000" dirty="0"/>
              <a:t>. В </a:t>
            </a:r>
            <a:r>
              <a:rPr lang="en-US" sz="2000" dirty="0" err="1"/>
              <a:t>пожарную</a:t>
            </a:r>
            <a:r>
              <a:rPr lang="en-US" sz="2000" dirty="0"/>
              <a:t> </a:t>
            </a:r>
            <a:r>
              <a:rPr lang="en-US" sz="2000" dirty="0" err="1"/>
              <a:t>охрану</a:t>
            </a:r>
            <a:r>
              <a:rPr lang="en-US" sz="2000" dirty="0"/>
              <a:t> </a:t>
            </a:r>
            <a:r>
              <a:rPr lang="en-US" sz="2000" dirty="0" err="1"/>
              <a:t>пришел</a:t>
            </a:r>
            <a:r>
              <a:rPr lang="en-US" sz="2000" dirty="0"/>
              <a:t> в </a:t>
            </a:r>
            <a:r>
              <a:rPr lang="en-US" sz="2000" dirty="0" err="1"/>
              <a:t>октябре</a:t>
            </a:r>
            <a:r>
              <a:rPr lang="en-US" sz="2000" dirty="0"/>
              <a:t> 2019 </a:t>
            </a:r>
            <a:r>
              <a:rPr lang="en-US" sz="2000" dirty="0" err="1"/>
              <a:t>года</a:t>
            </a:r>
            <a:r>
              <a:rPr lang="en-US" sz="2000" dirty="0"/>
              <a:t>,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это</a:t>
            </a:r>
            <a:r>
              <a:rPr lang="en-US" sz="2000" dirty="0"/>
              <a:t> </a:t>
            </a:r>
            <a:r>
              <a:rPr lang="en-US" sz="2000" dirty="0" err="1"/>
              <a:t>время</a:t>
            </a:r>
            <a:r>
              <a:rPr lang="en-US" sz="2000" dirty="0"/>
              <a:t> </a:t>
            </a:r>
            <a:r>
              <a:rPr lang="en-US" sz="2000" dirty="0" err="1"/>
              <a:t>неоднократно</a:t>
            </a:r>
            <a:r>
              <a:rPr lang="en-US" sz="2000" dirty="0"/>
              <a:t> </a:t>
            </a:r>
            <a:r>
              <a:rPr lang="en-US" sz="2000" dirty="0" err="1"/>
              <a:t>принимал</a:t>
            </a:r>
            <a:r>
              <a:rPr lang="en-US" sz="2000" dirty="0"/>
              <a:t> </a:t>
            </a:r>
            <a:r>
              <a:rPr lang="en-US" sz="2000" dirty="0" err="1"/>
              <a:t>участие</a:t>
            </a:r>
            <a:r>
              <a:rPr lang="en-US" sz="2000" dirty="0"/>
              <a:t> в </a:t>
            </a:r>
            <a:r>
              <a:rPr lang="en-US" sz="2000" dirty="0" err="1"/>
              <a:t>тушении</a:t>
            </a:r>
            <a:r>
              <a:rPr lang="en-US" sz="2000" dirty="0"/>
              <a:t> </a:t>
            </a:r>
            <a:r>
              <a:rPr lang="en-US" sz="2000" dirty="0" err="1"/>
              <a:t>сложных</a:t>
            </a:r>
            <a:r>
              <a:rPr lang="en-US" sz="2000" dirty="0"/>
              <a:t> </a:t>
            </a:r>
            <a:r>
              <a:rPr lang="en-US" sz="2000" dirty="0" err="1"/>
              <a:t>пожаров</a:t>
            </a:r>
            <a:r>
              <a:rPr lang="en-US" sz="2000" dirty="0"/>
              <a:t> и </a:t>
            </a:r>
            <a:r>
              <a:rPr lang="en-US" sz="2000" dirty="0" err="1"/>
              <a:t>спасении</a:t>
            </a:r>
            <a:r>
              <a:rPr lang="en-US" sz="2000" dirty="0"/>
              <a:t> </a:t>
            </a:r>
            <a:r>
              <a:rPr lang="en-US" sz="2000" dirty="0" err="1"/>
              <a:t>людей</a:t>
            </a:r>
            <a:r>
              <a:rPr lang="en-US" sz="2000" dirty="0"/>
              <a:t>.</a:t>
            </a:r>
            <a:endParaRPr lang="en-US" dirty="0"/>
          </a:p>
        </p:txBody>
      </p:sp>
      <p:sp>
        <p:nvSpPr>
          <p:cNvPr id="6" name="TextBox 4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AEAAAMAAAAEAAAAAAAAAAAAAAAAAAAAAAAAAAeAAAAaAAAAAAAAAAAAAAAAAAAAAAAAAAAAAAAECcAABAnAAAAAAAAAAAAAAAAAAAAAAAAAAAAAAAAAAAAAAAAAAAAABQAAAAAAAAAwMD/AAAAAABkAAAAMgAAAAAAAABkAAAAAAAAAH9/fwAKAAAAHwAAAFQAAABEcsQFAAAAAQAAAAAAAAAAAAAAAAAAAAAAAAAAAAAAAAAAAAAAAAAAAAAAAH9/fwBEVGoDzMzMAMDA/wB/f38AAAAAAAAAAAAAAAAAAAAAAAAAAAAhAAAAGAAAABQAAAAWBAAA8gIAAA8rAAAWCwAAECAAACYAAAAIAAAA//////////8="/>
              </a:ext>
            </a:extLst>
          </p:cNvSpPr>
          <p:nvPr/>
        </p:nvSpPr>
        <p:spPr>
          <a:xfrm>
            <a:off x="664213" y="478790"/>
            <a:ext cx="6335395" cy="13233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/>
              <a:t>Александр Лукашин и Алексей Савин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pan dir="u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  <p:extLst mod="1">
      <p:ext uri="smNativeData">
        <pr:smNativeData xmlns="" xmlns:p14="http://schemas.microsoft.com/office/powerpoint/2010/main" xmlns:pr="smNativeData" val="0QEuYgIAAAAFAAAAAAAAAAEAAAA1AAAAAAAAAAAAAAAAAAAAAAAAAAwAAAABAAAAAQAAADUAAAAAAAAAAAAAAAAAAAAAAAAA"/>
      </p:ext>
    </p:ext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AAAAAAAAAADAJQAAUyAAAAAAAAABAAAAAAAAAAEAAABQAAAAAAAAAAAA4D8AAAAAAADgPwAAAAAAAOA/AAAAAAAA4D8AAAAAAADgPwAAAAAAAOA/AAAAAAAA4D8AAAAAAADgPwAAAAAAAOA/AAAAAAAA4D8CAAAAjAAAAAEAAAAAAAAAAAAACf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CAAAAAQAAAAAAAAAAAAAAAAAAAAAAAAAAAAAAAAAAAAAAAAAAMlWRAH9/fwBEVGoDzMzMAMDA/wB/f38AAAAAAAAAAAAAAAAAAAAAAAAAAAAhAAAAGAAAABQAAAAAAAAAAAAAAMAlAABTIAAAEAAAACYAAAAIAAAA//////////8="/>
              </a:ext>
            </a:extLst>
          </p:cNvSpPr>
          <p:nvPr/>
        </p:nvSpPr>
        <p:spPr>
          <a:xfrm>
            <a:off x="0" y="12"/>
            <a:ext cx="6136640" cy="5254625"/>
          </a:xfrm>
          <a:custGeom>
            <a:avLst/>
            <a:gdLst/>
            <a:ahLst/>
            <a:cxnLst/>
            <a:rect l="0" t="0" r="6136640" b="5254625"/>
            <a:pathLst>
              <a:path w="6136640" h="5254625">
                <a:moveTo>
                  <a:pt x="0" y="0"/>
                </a:moveTo>
                <a:lnTo>
                  <a:pt x="6136640" y="0"/>
                </a:lnTo>
                <a:lnTo>
                  <a:pt x="6134716" y="111513"/>
                </a:lnTo>
                <a:cubicBezTo>
                  <a:pt x="6124785" y="323917"/>
                  <a:pt x="6102192" y="538009"/>
                  <a:pt x="6066339" y="752952"/>
                </a:cubicBezTo>
                <a:cubicBezTo>
                  <a:pt x="5592121" y="3595942"/>
                  <a:pt x="2972147" y="5545055"/>
                  <a:pt x="140708" y="5219068"/>
                </a:cubicBezTo>
                <a:lnTo>
                  <a:pt x="0" y="5199240"/>
                </a:lnTo>
                <a:close/>
              </a:path>
            </a:pathLst>
          </a:custGeom>
          <a:solidFill>
            <a:schemeClr val="tx1">
              <a:alpha val="79000"/>
            </a:schemeClr>
          </a:solidFill>
          <a:ln>
            <a:noFill/>
          </a:ln>
          <a:effectLst/>
        </p:spPr>
        <p:txBody>
          <a:bodyPr vert="horz" wrap="square" lIns="0" tIns="0" rIns="6136640" bIns="5254625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pic>
        <p:nvPicPr>
          <p:cNvPr id="3" name="Рисунок 4" descr="Изображение выглядит как человек, мужчина, стена, внутренний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AAAAAAAAAAASJAAAqh4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BwQAAAAAAAAAAAAAAAAAAAAAAABkAAAAZAAAAAAAAAAjAAAABAAAAAsAAAAXAAAAFAAAAAAAAAAAAAAA/38AAP9/AAAAAAAACQAAAAQAAAAAAQ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AAAAAAAAAAASJAAAqh4AABAAAAAmAAAACAAAAP//////////"/>
              </a:ext>
            </a:extLst>
          </p:cNvPicPr>
          <p:nvPr/>
        </p:nvPicPr>
        <p:blipFill>
          <a:blip r:embed="rId2"/>
          <a:srcRect l="10310"/>
          <a:stretch>
            <a:fillRect/>
          </a:stretch>
        </p:blipFill>
        <p:spPr>
          <a:xfrm>
            <a:off x="7" y="0"/>
            <a:ext cx="5863591" cy="4984750"/>
          </a:xfrm>
          <a:custGeom>
            <a:avLst/>
            <a:gdLst/>
            <a:ahLst/>
            <a:cxnLst/>
            <a:rect l="0" t="0" r="5863590" b="4984750"/>
            <a:pathLst>
              <a:path w="5863590" h="4984750">
                <a:moveTo>
                  <a:pt x="0" y="0"/>
                </a:moveTo>
                <a:lnTo>
                  <a:pt x="5863590" y="0"/>
                </a:lnTo>
                <a:lnTo>
                  <a:pt x="5844445" y="326127"/>
                </a:lnTo>
                <a:cubicBezTo>
                  <a:pt x="5832919" y="448298"/>
                  <a:pt x="5816964" y="570933"/>
                  <a:pt x="5796459" y="693861"/>
                </a:cubicBezTo>
                <a:cubicBezTo>
                  <a:pt x="5344454" y="3403732"/>
                  <a:pt x="2847197" y="5261582"/>
                  <a:pt x="148383" y="4950858"/>
                </a:cubicBezTo>
                <a:lnTo>
                  <a:pt x="0" y="4929949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4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gE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DAJQAAwA0AAHJHAAB3JQAAEAAAACYAAAAIAAAAASAAAAAAAAA="/>
              </a:ext>
            </a:extLst>
          </p:cNvSpPr>
          <p:nvPr>
            <p:ph idx="1"/>
          </p:nvPr>
        </p:nvSpPr>
        <p:spPr>
          <a:xfrm>
            <a:off x="6136647" y="2235206"/>
            <a:ext cx="5477511" cy="385508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  <a:normAutofit fontScale="92500" lnSpcReduction="10000"/>
          </a:bodyPr>
          <a:lstStyle/>
          <a:p>
            <a:pPr marL="0" indent="0">
              <a:buNone/>
              <a:defRPr lang="ru-RU"/>
            </a:pPr>
            <a:r>
              <a:rPr lang="en-US" sz="1800" dirty="0" err="1"/>
              <a:t>Начальник</a:t>
            </a:r>
            <a:r>
              <a:rPr lang="en-US" sz="1800" dirty="0"/>
              <a:t> </a:t>
            </a:r>
            <a:r>
              <a:rPr lang="en-US" sz="1800" dirty="0" err="1"/>
              <a:t>отряда</a:t>
            </a:r>
            <a:r>
              <a:rPr lang="en-US" sz="1800" dirty="0"/>
              <a:t> </a:t>
            </a:r>
            <a:r>
              <a:rPr lang="en-US" sz="1800" dirty="0" err="1"/>
              <a:t>технической</a:t>
            </a:r>
            <a:r>
              <a:rPr lang="en-US" sz="1800" dirty="0"/>
              <a:t> </a:t>
            </a:r>
            <a:r>
              <a:rPr lang="en-US" sz="1800" dirty="0" err="1"/>
              <a:t>службы</a:t>
            </a:r>
            <a:r>
              <a:rPr lang="en-US" sz="1800" dirty="0"/>
              <a:t> </a:t>
            </a:r>
            <a:r>
              <a:rPr lang="en-US" sz="1800" dirty="0" err="1"/>
              <a:t>федеральной</a:t>
            </a:r>
            <a:r>
              <a:rPr lang="en-US" sz="1800" dirty="0"/>
              <a:t> </a:t>
            </a:r>
            <a:r>
              <a:rPr lang="en-US" sz="1800" dirty="0" err="1"/>
              <a:t>противопожарной</a:t>
            </a:r>
            <a:r>
              <a:rPr lang="en-US" sz="1800" dirty="0"/>
              <a:t> </a:t>
            </a:r>
            <a:r>
              <a:rPr lang="en-US" sz="1800" dirty="0" err="1"/>
              <a:t>службы</a:t>
            </a:r>
            <a:r>
              <a:rPr lang="en-US" sz="1800" dirty="0"/>
              <a:t> </a:t>
            </a:r>
            <a:r>
              <a:rPr lang="en-US" sz="1800" dirty="0" err="1"/>
              <a:t>по</a:t>
            </a:r>
            <a:r>
              <a:rPr lang="en-US" sz="1800" dirty="0"/>
              <a:t> </a:t>
            </a:r>
            <a:r>
              <a:rPr lang="en-US" sz="1800" dirty="0" err="1"/>
              <a:t>Ивановской</a:t>
            </a:r>
            <a:r>
              <a:rPr lang="en-US" sz="1800" dirty="0"/>
              <a:t> </a:t>
            </a:r>
            <a:r>
              <a:rPr lang="en-US" sz="1800" dirty="0" err="1"/>
              <a:t>области</a:t>
            </a:r>
            <a:r>
              <a:rPr lang="en-US" sz="1800" dirty="0"/>
              <a:t> </a:t>
            </a:r>
            <a:r>
              <a:rPr lang="en-US" sz="1800" dirty="0" err="1"/>
              <a:t>Михаил</a:t>
            </a:r>
            <a:r>
              <a:rPr lang="en-US" sz="1800" dirty="0"/>
              <a:t> </a:t>
            </a:r>
            <a:r>
              <a:rPr lang="en-US" sz="1800" dirty="0" err="1"/>
              <a:t>Захарович</a:t>
            </a:r>
            <a:r>
              <a:rPr lang="en-US" sz="1800" dirty="0"/>
              <a:t> </a:t>
            </a:r>
            <a:r>
              <a:rPr lang="en-US" sz="1800" dirty="0" err="1"/>
              <a:t>Абдулхалеков</a:t>
            </a:r>
            <a:r>
              <a:rPr lang="en-US" sz="1800" dirty="0"/>
              <a:t> в </a:t>
            </a:r>
            <a:r>
              <a:rPr lang="en-US" sz="1800" dirty="0" err="1"/>
              <a:t>пожарной</a:t>
            </a:r>
            <a:r>
              <a:rPr lang="en-US" sz="1800" dirty="0"/>
              <a:t> </a:t>
            </a:r>
            <a:r>
              <a:rPr lang="en-US" sz="1800" dirty="0" err="1"/>
              <a:t>охране</a:t>
            </a:r>
            <a:r>
              <a:rPr lang="en-US" sz="1800" dirty="0"/>
              <a:t> </a:t>
            </a:r>
            <a:r>
              <a:rPr lang="en-US" sz="1800" dirty="0" err="1"/>
              <a:t>работает</a:t>
            </a:r>
            <a:r>
              <a:rPr lang="en-US" sz="1800" dirty="0"/>
              <a:t> </a:t>
            </a:r>
            <a:r>
              <a:rPr lang="en-US" sz="1800" dirty="0" err="1"/>
              <a:t>более</a:t>
            </a:r>
            <a:r>
              <a:rPr lang="en-US" sz="1800" dirty="0"/>
              <a:t> 36 </a:t>
            </a:r>
            <a:r>
              <a:rPr lang="en-US" sz="1800" dirty="0" err="1"/>
              <a:t>лет</a:t>
            </a:r>
            <a:r>
              <a:rPr lang="en-US" sz="1800" dirty="0"/>
              <a:t>. </a:t>
            </a:r>
            <a:r>
              <a:rPr lang="en-US" sz="1800" dirty="0" err="1"/>
              <a:t>Отряд</a:t>
            </a:r>
            <a:r>
              <a:rPr lang="en-US" sz="1800" dirty="0"/>
              <a:t> </a:t>
            </a:r>
            <a:r>
              <a:rPr lang="en-US" sz="1800" dirty="0" err="1"/>
              <a:t>технической</a:t>
            </a:r>
            <a:r>
              <a:rPr lang="en-US" sz="1800" dirty="0"/>
              <a:t> </a:t>
            </a:r>
            <a:r>
              <a:rPr lang="en-US" sz="1800" dirty="0" err="1"/>
              <a:t>службы</a:t>
            </a:r>
            <a:r>
              <a:rPr lang="en-US" sz="1800" dirty="0"/>
              <a:t> </a:t>
            </a:r>
            <a:r>
              <a:rPr lang="en-US" sz="1800" dirty="0" err="1"/>
              <a:t>выезжает</a:t>
            </a:r>
            <a:r>
              <a:rPr lang="en-US" sz="1800" dirty="0"/>
              <a:t> и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крупные</a:t>
            </a:r>
            <a:r>
              <a:rPr lang="en-US" sz="1800" dirty="0"/>
              <a:t> </a:t>
            </a:r>
            <a:r>
              <a:rPr lang="en-US" sz="1800" dirty="0" err="1"/>
              <a:t>пожары</a:t>
            </a:r>
            <a:r>
              <a:rPr lang="en-US" sz="1800" dirty="0"/>
              <a:t>. В 2008 </a:t>
            </a:r>
            <a:r>
              <a:rPr lang="en-US" sz="1800" dirty="0" err="1"/>
              <a:t>году</a:t>
            </a:r>
            <a:r>
              <a:rPr lang="en-US" sz="1800" dirty="0"/>
              <a:t> </a:t>
            </a:r>
            <a:r>
              <a:rPr lang="en-US" sz="1800" dirty="0" err="1"/>
              <a:t>во</a:t>
            </a:r>
            <a:r>
              <a:rPr lang="en-US" sz="1800" dirty="0"/>
              <a:t> </a:t>
            </a:r>
            <a:r>
              <a:rPr lang="en-US" sz="1800" dirty="0" err="1"/>
              <a:t>время</a:t>
            </a:r>
            <a:r>
              <a:rPr lang="en-US" sz="1800" dirty="0"/>
              <a:t> </a:t>
            </a:r>
            <a:r>
              <a:rPr lang="en-US" sz="1800" dirty="0" err="1"/>
              <a:t>пожара</a:t>
            </a:r>
            <a:r>
              <a:rPr lang="en-US" sz="1800" dirty="0"/>
              <a:t> в </a:t>
            </a:r>
            <a:r>
              <a:rPr lang="en-US" sz="1800" dirty="0" err="1"/>
              <a:t>здании</a:t>
            </a:r>
            <a:r>
              <a:rPr lang="en-US" sz="1800" dirty="0"/>
              <a:t> </a:t>
            </a:r>
            <a:r>
              <a:rPr lang="en-US" sz="1800" dirty="0" err="1"/>
              <a:t>областного</a:t>
            </a:r>
            <a:r>
              <a:rPr lang="en-US" sz="1800" dirty="0"/>
              <a:t> УВД </a:t>
            </a:r>
            <a:r>
              <a:rPr lang="en-US" sz="1800" dirty="0" err="1"/>
              <a:t>пожарно-насосная</a:t>
            </a:r>
            <a:r>
              <a:rPr lang="en-US" sz="1800" dirty="0"/>
              <a:t> </a:t>
            </a:r>
            <a:r>
              <a:rPr lang="en-US" sz="1800" dirty="0" err="1"/>
              <a:t>станция</a:t>
            </a:r>
            <a:r>
              <a:rPr lang="en-US" sz="1800" dirty="0"/>
              <a:t> </a:t>
            </a:r>
            <a:r>
              <a:rPr lang="en-US" sz="1800" dirty="0" err="1"/>
              <a:t>для</a:t>
            </a:r>
            <a:r>
              <a:rPr lang="en-US" sz="1800" dirty="0"/>
              <a:t> </a:t>
            </a:r>
            <a:r>
              <a:rPr lang="en-US" sz="1800" dirty="0" err="1"/>
              <a:t>подачи</a:t>
            </a:r>
            <a:r>
              <a:rPr lang="en-US" sz="1800" dirty="0"/>
              <a:t> </a:t>
            </a:r>
            <a:r>
              <a:rPr lang="en-US" sz="1800" dirty="0" err="1"/>
              <a:t>воды</a:t>
            </a:r>
            <a:r>
              <a:rPr lang="en-US" sz="1800" dirty="0"/>
              <a:t> </a:t>
            </a:r>
            <a:r>
              <a:rPr lang="en-US" sz="1800" dirty="0" err="1"/>
              <a:t>из</a:t>
            </a:r>
            <a:r>
              <a:rPr lang="en-US" sz="1800" dirty="0"/>
              <a:t> </a:t>
            </a:r>
            <a:r>
              <a:rPr lang="en-US" sz="1800" dirty="0" err="1"/>
              <a:t>реки</a:t>
            </a:r>
            <a:r>
              <a:rPr lang="en-US" sz="1800" dirty="0"/>
              <a:t> </a:t>
            </a:r>
            <a:r>
              <a:rPr lang="ru-RU" sz="1800" dirty="0" err="1"/>
              <a:t>Уводь</a:t>
            </a:r>
            <a:r>
              <a:rPr lang="ru-RU" sz="1800" dirty="0"/>
              <a:t> </a:t>
            </a:r>
            <a:r>
              <a:rPr lang="en-US" sz="1800" dirty="0"/>
              <a:t>в </a:t>
            </a:r>
            <a:r>
              <a:rPr lang="en-US" sz="1800" dirty="0" err="1"/>
              <a:t>какой-то</a:t>
            </a:r>
            <a:r>
              <a:rPr lang="en-US" sz="1800" dirty="0"/>
              <a:t> </a:t>
            </a:r>
            <a:r>
              <a:rPr lang="en-US" sz="1800" dirty="0" err="1"/>
              <a:t>момент</a:t>
            </a:r>
            <a:r>
              <a:rPr lang="en-US" sz="1800" dirty="0"/>
              <a:t> </a:t>
            </a:r>
            <a:r>
              <a:rPr lang="en-US" sz="1800" dirty="0" err="1"/>
              <a:t>перестала</a:t>
            </a:r>
            <a:r>
              <a:rPr lang="en-US" sz="1800" dirty="0"/>
              <a:t> </a:t>
            </a:r>
            <a:r>
              <a:rPr lang="en-US" sz="1800" dirty="0" err="1"/>
              <a:t>работать</a:t>
            </a:r>
            <a:r>
              <a:rPr lang="en-US" sz="1800" dirty="0"/>
              <a:t>, </a:t>
            </a:r>
            <a:r>
              <a:rPr lang="en-US" sz="1800" dirty="0" err="1"/>
              <a:t>произошла</a:t>
            </a:r>
            <a:r>
              <a:rPr lang="en-US" sz="1800" dirty="0"/>
              <a:t> </a:t>
            </a:r>
            <a:r>
              <a:rPr lang="en-US" sz="1800" dirty="0" err="1"/>
              <a:t>завоздушенность</a:t>
            </a:r>
            <a:r>
              <a:rPr lang="en-US" sz="1800" dirty="0"/>
              <a:t> </a:t>
            </a:r>
            <a:r>
              <a:rPr lang="en-US" sz="1800" dirty="0" err="1"/>
              <a:t>топливной</a:t>
            </a:r>
            <a:r>
              <a:rPr lang="en-US" sz="1800" dirty="0"/>
              <a:t> </a:t>
            </a:r>
            <a:r>
              <a:rPr lang="en-US" sz="1800" dirty="0" err="1"/>
              <a:t>системы</a:t>
            </a:r>
            <a:r>
              <a:rPr lang="en-US" sz="1800" dirty="0"/>
              <a:t> </a:t>
            </a:r>
            <a:r>
              <a:rPr lang="en-US" sz="1800" dirty="0" err="1"/>
              <a:t>дизеля</a:t>
            </a:r>
            <a:r>
              <a:rPr lang="en-US" sz="1800" dirty="0"/>
              <a:t>. </a:t>
            </a:r>
            <a:r>
              <a:rPr lang="en-US" sz="1800" dirty="0" err="1"/>
              <a:t>Отряд</a:t>
            </a:r>
            <a:r>
              <a:rPr lang="en-US" sz="1800" dirty="0"/>
              <a:t> </a:t>
            </a:r>
            <a:r>
              <a:rPr lang="en-US" sz="1800" dirty="0" err="1"/>
              <a:t>технической</a:t>
            </a:r>
            <a:r>
              <a:rPr lang="en-US" sz="1800" dirty="0"/>
              <a:t> </a:t>
            </a:r>
            <a:r>
              <a:rPr lang="en-US" sz="1800" dirty="0" err="1"/>
              <a:t>службы</a:t>
            </a:r>
            <a:r>
              <a:rPr lang="en-US" sz="1800" dirty="0"/>
              <a:t> </a:t>
            </a:r>
            <a:r>
              <a:rPr lang="en-US" sz="1800" dirty="0" err="1"/>
              <a:t>быстро</a:t>
            </a:r>
            <a:r>
              <a:rPr lang="en-US" sz="1800" dirty="0"/>
              <a:t> </a:t>
            </a:r>
            <a:r>
              <a:rPr lang="en-US" sz="1800" dirty="0" err="1"/>
              <a:t>устранил</a:t>
            </a:r>
            <a:r>
              <a:rPr lang="en-US" sz="1800" dirty="0"/>
              <a:t> </a:t>
            </a:r>
            <a:r>
              <a:rPr lang="en-US" sz="1800" dirty="0" err="1"/>
              <a:t>неполадку</a:t>
            </a:r>
            <a:r>
              <a:rPr lang="en-US" sz="1800" dirty="0"/>
              <a:t>, и </a:t>
            </a:r>
            <a:r>
              <a:rPr lang="en-US" sz="1800" dirty="0" err="1"/>
              <a:t>подача</a:t>
            </a:r>
            <a:r>
              <a:rPr lang="en-US" sz="1800" dirty="0"/>
              <a:t> </a:t>
            </a:r>
            <a:r>
              <a:rPr lang="en-US" sz="1800" dirty="0" err="1"/>
              <a:t>воды</a:t>
            </a:r>
            <a:r>
              <a:rPr lang="en-US" sz="1800" dirty="0"/>
              <a:t> </a:t>
            </a:r>
            <a:r>
              <a:rPr lang="en-US" sz="1800" dirty="0" err="1"/>
              <a:t>была</a:t>
            </a:r>
            <a:r>
              <a:rPr lang="en-US" sz="1800" dirty="0"/>
              <a:t> </a:t>
            </a:r>
            <a:r>
              <a:rPr lang="en-US" sz="1800" dirty="0" err="1"/>
              <a:t>возобновлена</a:t>
            </a:r>
            <a:r>
              <a:rPr lang="en-US" sz="1800" dirty="0"/>
              <a:t>. </a:t>
            </a:r>
          </a:p>
          <a:p>
            <a:pPr marL="0" indent="0">
              <a:buNone/>
              <a:defRPr lang="ru-RU"/>
            </a:pPr>
            <a:r>
              <a:rPr lang="en-US" sz="1800" dirty="0"/>
              <a:t>В 2015 </a:t>
            </a:r>
            <a:r>
              <a:rPr lang="en-US" sz="1800" dirty="0" err="1"/>
              <a:t>году</a:t>
            </a:r>
            <a:r>
              <a:rPr lang="en-US" sz="1800" dirty="0"/>
              <a:t> </a:t>
            </a:r>
            <a:r>
              <a:rPr lang="en-US" sz="1800" dirty="0" err="1"/>
              <a:t>Михаилу</a:t>
            </a:r>
            <a:r>
              <a:rPr lang="en-US" sz="1800" dirty="0"/>
              <a:t> </a:t>
            </a:r>
            <a:r>
              <a:rPr lang="ru-RU" sz="1800" dirty="0"/>
              <a:t>Захаровичу </a:t>
            </a:r>
            <a:r>
              <a:rPr lang="en-US" sz="1800" dirty="0" err="1"/>
              <a:t>Абдулхалекову</a:t>
            </a:r>
            <a:r>
              <a:rPr lang="en-US" sz="1800" dirty="0"/>
              <a:t> </a:t>
            </a:r>
            <a:r>
              <a:rPr lang="ru-RU" sz="1800" dirty="0"/>
              <a:t>        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многолетний</a:t>
            </a:r>
            <a:r>
              <a:rPr lang="en-US" sz="1800" dirty="0"/>
              <a:t> </a:t>
            </a:r>
            <a:r>
              <a:rPr lang="en-US" sz="1800" dirty="0" err="1"/>
              <a:t>добросовестный</a:t>
            </a:r>
            <a:r>
              <a:rPr lang="en-US" sz="1800" dirty="0"/>
              <a:t> </a:t>
            </a:r>
            <a:r>
              <a:rPr lang="en-US" sz="1800" dirty="0" err="1"/>
              <a:t>труд</a:t>
            </a:r>
            <a:r>
              <a:rPr lang="ru-RU" sz="1800" dirty="0"/>
              <a:t> </a:t>
            </a:r>
            <a:r>
              <a:rPr lang="en-US" sz="1800" dirty="0" err="1"/>
              <a:t>была</a:t>
            </a:r>
            <a:r>
              <a:rPr lang="en-US" sz="1800" dirty="0"/>
              <a:t> </a:t>
            </a:r>
            <a:r>
              <a:rPr lang="en-US" sz="1800" dirty="0" err="1"/>
              <a:t>вручена</a:t>
            </a:r>
            <a:r>
              <a:rPr lang="en-US" sz="1800" dirty="0"/>
              <a:t>  </a:t>
            </a:r>
            <a:r>
              <a:rPr lang="en-US" sz="1800" dirty="0" err="1"/>
              <a:t>медаль</a:t>
            </a:r>
            <a:r>
              <a:rPr lang="en-US" sz="1800" dirty="0"/>
              <a:t> к 25-летию МЧС </a:t>
            </a:r>
            <a:r>
              <a:rPr lang="en-US" sz="1800" dirty="0" err="1"/>
              <a:t>России</a:t>
            </a:r>
            <a:endParaRPr lang="en-US" dirty="0"/>
          </a:p>
          <a:p>
            <a:pPr>
              <a:defRPr lang="ru-RU"/>
            </a:pPr>
            <a:endParaRPr lang="en-US" sz="1800" dirty="0"/>
          </a:p>
        </p:txBody>
      </p:sp>
      <p:sp>
        <p:nvSpPr>
          <p:cNvPr id="5" name="TextBox 4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AEAAAMAAAAEAAAAAAAAAAAAAAAAAAAAAAAAAAeAAAAaAAAAAAAAAAAAAAAAAAAAAAAAAAAAAAAECcAABAnAAAAAAAAAAAAAAAAAAAAAAAAAAAAAAAAAAAAAAAAAAAAABQAAAAAAAAAwMD/AAAAAABkAAAAMgAAAAAAAABkAAAAAAAAAH9/fwAKAAAAHwAAAFQAAABEcsQFAAAAAQAAAAAAAAAAAAAAAAAAAAAAAAAAAAAAAAAAAAAAAAAAAAAAAH9/fwBEVGoDzMzMAMDA/wB/f38AAAAAAAAAAAAAAAAAAAAAAAAAAAAhAAAAGAAAABQAAABhKAAAAgIAAA9JAAAmCgAAECAAACYAAAAIAAAA//////////8="/>
              </a:ext>
            </a:extLst>
          </p:cNvSpPr>
          <p:nvPr/>
        </p:nvSpPr>
        <p:spPr>
          <a:xfrm>
            <a:off x="6563997" y="326390"/>
            <a:ext cx="5312411" cy="13233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/>
              <a:t>Михаил Захарович Абдулхалеков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  <p:extLst mod="1">
      <p:ext uri="smNativeData">
        <pr:smNativeData xmlns="" xmlns:p14="http://schemas.microsoft.com/office/powerpoint/2010/main" xmlns:pr="smNativeData" val="0QEuYgMAAAAFAAAAAAAAAAEAAAA1AAAAAAAAAAAAAAAAAAAAAAAAAAwAAAABAAAAAQAAADUAAAAAAAAAAAAAAAAAAAAAAAAAEwAAAAIAAAABAAAANQAAAAAAAAAAAAAAAAAAAAAAAAA="/>
      </p:ext>
    </p:ext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gD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AVAwAAEwsAAJcnAAB7KAAAEAAAACYAAAAIAAAAASAAAAAAAAA="/>
              </a:ext>
            </a:extLst>
          </p:cNvSpPr>
          <p:nvPr>
            <p:ph idx="1"/>
          </p:nvPr>
        </p:nvSpPr>
        <p:spPr>
          <a:xfrm>
            <a:off x="501022" y="1800225"/>
            <a:ext cx="5934711" cy="478028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>
              <a:lnSpc>
                <a:spcPct val="80000"/>
              </a:lnSpc>
              <a:buNone/>
              <a:defRPr lang="ru-RU"/>
            </a:pPr>
            <a:r>
              <a:rPr lang="en-US" sz="1800" dirty="0" err="1"/>
              <a:t>Игорь</a:t>
            </a:r>
            <a:r>
              <a:rPr lang="en-US" sz="1800" dirty="0"/>
              <a:t> </a:t>
            </a:r>
            <a:r>
              <a:rPr lang="en-US" sz="1800" dirty="0" err="1"/>
              <a:t>Владимирович</a:t>
            </a:r>
            <a:r>
              <a:rPr lang="en-US" sz="1800" dirty="0"/>
              <a:t> </a:t>
            </a:r>
            <a:r>
              <a:rPr lang="en-US" sz="1800" dirty="0" err="1"/>
              <a:t>Бочкарев</a:t>
            </a:r>
            <a:r>
              <a:rPr lang="en-US" sz="1800" dirty="0"/>
              <a:t> </a:t>
            </a:r>
            <a:r>
              <a:rPr lang="en-US" sz="1800" dirty="0" err="1"/>
              <a:t>работает</a:t>
            </a:r>
            <a:r>
              <a:rPr lang="en-US" sz="1800" dirty="0"/>
              <a:t> в МЧС </a:t>
            </a:r>
            <a:r>
              <a:rPr lang="en-US" sz="1800" dirty="0" err="1"/>
              <a:t>больше</a:t>
            </a:r>
            <a:r>
              <a:rPr lang="en-US" sz="1800" dirty="0"/>
              <a:t> </a:t>
            </a:r>
            <a:r>
              <a:rPr lang="ru-RU" sz="1800" dirty="0"/>
              <a:t>  </a:t>
            </a:r>
            <a:r>
              <a:rPr lang="en-US" sz="1800" dirty="0"/>
              <a:t>20 </a:t>
            </a:r>
            <a:r>
              <a:rPr lang="en-US" sz="1800" dirty="0" err="1"/>
              <a:t>лет</a:t>
            </a:r>
            <a:r>
              <a:rPr lang="en-US" sz="1800" dirty="0"/>
              <a:t>, </a:t>
            </a:r>
            <a:r>
              <a:rPr lang="en-US" sz="1800" dirty="0" err="1"/>
              <a:t>имеет</a:t>
            </a:r>
            <a:r>
              <a:rPr lang="en-US" sz="1800" dirty="0"/>
              <a:t> </a:t>
            </a:r>
            <a:r>
              <a:rPr lang="en-US" sz="1800" dirty="0" err="1"/>
              <a:t>сразу</a:t>
            </a:r>
            <a:r>
              <a:rPr lang="en-US" sz="1800" dirty="0"/>
              <a:t> </a:t>
            </a:r>
            <a:r>
              <a:rPr lang="en-US" sz="1800" dirty="0" err="1"/>
              <a:t>несколько</a:t>
            </a:r>
            <a:r>
              <a:rPr lang="en-US" sz="1800" dirty="0"/>
              <a:t> </a:t>
            </a:r>
            <a:r>
              <a:rPr lang="en-US" sz="1800" dirty="0" err="1"/>
              <a:t>ведомственных</a:t>
            </a:r>
            <a:r>
              <a:rPr lang="en-US" sz="1800" dirty="0"/>
              <a:t> </a:t>
            </a:r>
            <a:r>
              <a:rPr lang="en-US" sz="1800" dirty="0" err="1"/>
              <a:t>наград</a:t>
            </a:r>
            <a:r>
              <a:rPr lang="en-US" sz="1800" dirty="0"/>
              <a:t>. 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спасение</a:t>
            </a:r>
            <a:r>
              <a:rPr lang="en-US" sz="1800" dirty="0"/>
              <a:t> </a:t>
            </a:r>
            <a:r>
              <a:rPr lang="en-US" sz="1800" dirty="0" err="1"/>
              <a:t>людей</a:t>
            </a:r>
            <a:r>
              <a:rPr lang="en-US" sz="1800" dirty="0"/>
              <a:t> в </a:t>
            </a:r>
            <a:r>
              <a:rPr lang="en-US" sz="1800" dirty="0" err="1"/>
              <a:t>двухэтажном</a:t>
            </a:r>
            <a:r>
              <a:rPr lang="en-US" sz="1800" dirty="0"/>
              <a:t> </a:t>
            </a:r>
            <a:r>
              <a:rPr lang="en-US" sz="1800" dirty="0" err="1"/>
              <a:t>здании</a:t>
            </a:r>
            <a:r>
              <a:rPr lang="en-US" sz="1800" dirty="0"/>
              <a:t> </a:t>
            </a:r>
            <a:r>
              <a:rPr lang="en-US" sz="1800" dirty="0" err="1"/>
              <a:t>получил</a:t>
            </a:r>
            <a:r>
              <a:rPr lang="en-US" sz="1800" dirty="0"/>
              <a:t> </a:t>
            </a:r>
            <a:r>
              <a:rPr lang="en-US" sz="1800" dirty="0" err="1"/>
              <a:t>медаль</a:t>
            </a:r>
            <a:r>
              <a:rPr lang="en-US" sz="1800" dirty="0"/>
              <a:t> «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отвагу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пожаре</a:t>
            </a:r>
            <a:r>
              <a:rPr lang="en-US" sz="1800" dirty="0"/>
              <a:t>». </a:t>
            </a:r>
            <a:r>
              <a:rPr lang="en-US" sz="1800" dirty="0" err="1"/>
              <a:t>Дом</a:t>
            </a:r>
            <a:r>
              <a:rPr lang="en-US" sz="1800" dirty="0"/>
              <a:t> </a:t>
            </a:r>
            <a:r>
              <a:rPr lang="en-US" sz="1800" dirty="0" err="1"/>
              <a:t>был</a:t>
            </a:r>
            <a:r>
              <a:rPr lang="en-US" sz="1800" dirty="0"/>
              <a:t> с </a:t>
            </a:r>
            <a:r>
              <a:rPr lang="en-US" sz="1800" dirty="0" err="1"/>
              <a:t>пустотными</a:t>
            </a:r>
            <a:r>
              <a:rPr lang="en-US" sz="1800" dirty="0"/>
              <a:t> </a:t>
            </a:r>
            <a:r>
              <a:rPr lang="en-US" sz="1800" dirty="0" err="1"/>
              <a:t>перекрытиями</a:t>
            </a:r>
            <a:r>
              <a:rPr lang="en-US" sz="1800" dirty="0"/>
              <a:t>,  </a:t>
            </a:r>
            <a:r>
              <a:rPr lang="en-US" sz="1800" dirty="0" err="1"/>
              <a:t>лестничные</a:t>
            </a:r>
            <a:r>
              <a:rPr lang="en-US" sz="1800" dirty="0"/>
              <a:t> </a:t>
            </a:r>
            <a:r>
              <a:rPr lang="en-US" sz="1800" dirty="0" err="1"/>
              <a:t>марши</a:t>
            </a:r>
            <a:r>
              <a:rPr lang="en-US" sz="1800" dirty="0"/>
              <a:t> </a:t>
            </a:r>
            <a:r>
              <a:rPr lang="en-US" sz="1800" dirty="0"/>
              <a:t>– </a:t>
            </a:r>
            <a:r>
              <a:rPr lang="en-US" sz="1800" dirty="0" err="1"/>
              <a:t>из</a:t>
            </a:r>
            <a:r>
              <a:rPr lang="en-US" sz="1800" dirty="0"/>
              <a:t> </a:t>
            </a:r>
            <a:r>
              <a:rPr lang="en-US" sz="1800" dirty="0" err="1"/>
              <a:t>дерева</a:t>
            </a:r>
            <a:r>
              <a:rPr lang="en-US" sz="1800" dirty="0"/>
              <a:t>, </a:t>
            </a:r>
            <a:r>
              <a:rPr lang="en-US" sz="1800" dirty="0" err="1"/>
              <a:t>что</a:t>
            </a:r>
            <a:r>
              <a:rPr lang="en-US" sz="1800" dirty="0"/>
              <a:t> </a:t>
            </a:r>
            <a:r>
              <a:rPr lang="en-US" sz="1800" dirty="0" err="1"/>
              <a:t>осложняло</a:t>
            </a:r>
            <a:r>
              <a:rPr lang="en-US" sz="1800" dirty="0"/>
              <a:t> </a:t>
            </a:r>
            <a:r>
              <a:rPr lang="en-US" sz="1800" dirty="0" err="1"/>
              <a:t>эвакуацию</a:t>
            </a:r>
            <a:r>
              <a:rPr lang="en-US" sz="1800" dirty="0"/>
              <a:t>. </a:t>
            </a:r>
            <a:r>
              <a:rPr lang="en-US" sz="1800" dirty="0" err="1"/>
              <a:t>Игорь</a:t>
            </a:r>
            <a:r>
              <a:rPr lang="en-US" sz="1800" dirty="0"/>
              <a:t> </a:t>
            </a:r>
            <a:r>
              <a:rPr lang="ru-RU" sz="1800" dirty="0"/>
              <a:t>Владимирович </a:t>
            </a:r>
            <a:r>
              <a:rPr lang="en-US" sz="1800" dirty="0"/>
              <a:t>в </a:t>
            </a:r>
            <a:r>
              <a:rPr lang="en-US" sz="1800" dirty="0" err="1"/>
              <a:t>составе</a:t>
            </a:r>
            <a:r>
              <a:rPr lang="en-US" sz="1800" dirty="0"/>
              <a:t> </a:t>
            </a:r>
            <a:r>
              <a:rPr lang="en-US" sz="1800" dirty="0" err="1"/>
              <a:t>звена</a:t>
            </a:r>
            <a:r>
              <a:rPr lang="en-US" sz="1800" dirty="0"/>
              <a:t> </a:t>
            </a:r>
            <a:r>
              <a:rPr lang="en-US" sz="1800" dirty="0" err="1"/>
              <a:t>газодымозащитной</a:t>
            </a:r>
            <a:r>
              <a:rPr lang="en-US" sz="1800" dirty="0"/>
              <a:t> </a:t>
            </a:r>
            <a:r>
              <a:rPr lang="en-US" sz="1800" dirty="0" err="1"/>
              <a:t>службы</a:t>
            </a:r>
            <a:r>
              <a:rPr lang="en-US" sz="1800" dirty="0"/>
              <a:t> </a:t>
            </a:r>
            <a:r>
              <a:rPr lang="en-US" sz="1800" dirty="0" err="1"/>
              <a:t>вывел</a:t>
            </a:r>
            <a:r>
              <a:rPr lang="en-US" sz="1800" dirty="0"/>
              <a:t> </a:t>
            </a:r>
            <a:r>
              <a:rPr lang="en-US" sz="1800" dirty="0" err="1"/>
              <a:t>из</a:t>
            </a:r>
            <a:r>
              <a:rPr lang="en-US" sz="1800" dirty="0"/>
              <a:t> </a:t>
            </a:r>
            <a:r>
              <a:rPr lang="en-US" sz="1800" dirty="0" err="1"/>
              <a:t>дома</a:t>
            </a:r>
            <a:r>
              <a:rPr lang="en-US" sz="1800" dirty="0"/>
              <a:t> </a:t>
            </a:r>
            <a:r>
              <a:rPr lang="en-US" sz="1800" dirty="0" err="1"/>
              <a:t>инвалида</a:t>
            </a:r>
            <a:r>
              <a:rPr lang="en-US" sz="1800" dirty="0"/>
              <a:t>, </a:t>
            </a:r>
            <a:r>
              <a:rPr lang="en-US" sz="1800" dirty="0" err="1"/>
              <a:t>женщин</a:t>
            </a:r>
            <a:r>
              <a:rPr lang="en-US" sz="1800" dirty="0"/>
              <a:t> и </a:t>
            </a:r>
            <a:r>
              <a:rPr lang="en-US" sz="1800" dirty="0" err="1"/>
              <a:t>детей</a:t>
            </a:r>
            <a:r>
              <a:rPr lang="en-US" sz="1800" dirty="0"/>
              <a:t> </a:t>
            </a:r>
            <a:r>
              <a:rPr lang="en-US" sz="1800" dirty="0" err="1"/>
              <a:t>со</a:t>
            </a:r>
            <a:r>
              <a:rPr lang="en-US" sz="1800" dirty="0"/>
              <a:t> </a:t>
            </a:r>
            <a:r>
              <a:rPr lang="en-US" sz="1800" dirty="0" err="1"/>
              <a:t>второго</a:t>
            </a:r>
            <a:r>
              <a:rPr lang="en-US" sz="1800" dirty="0"/>
              <a:t> </a:t>
            </a:r>
            <a:r>
              <a:rPr lang="en-US" sz="1800" dirty="0" err="1"/>
              <a:t>этажа</a:t>
            </a:r>
            <a:r>
              <a:rPr lang="en-US" sz="1800" dirty="0"/>
              <a:t>. </a:t>
            </a:r>
          </a:p>
          <a:p>
            <a:pPr marL="0" indent="0">
              <a:lnSpc>
                <a:spcPct val="80000"/>
              </a:lnSpc>
              <a:buNone/>
              <a:defRPr lang="ru-RU"/>
            </a:pPr>
            <a:r>
              <a:rPr lang="en-US" sz="1800" dirty="0" err="1"/>
              <a:t>Бочкарёв</a:t>
            </a:r>
            <a:r>
              <a:rPr lang="ru-RU" sz="1800" dirty="0"/>
              <a:t> И.В.</a:t>
            </a:r>
            <a:r>
              <a:rPr lang="en-US" sz="1800" dirty="0"/>
              <a:t> </a:t>
            </a:r>
            <a:r>
              <a:rPr lang="en-US" sz="1800" dirty="0" err="1" smtClean="0"/>
              <a:t>еще</a:t>
            </a:r>
            <a:r>
              <a:rPr lang="en-US" sz="1800" dirty="0" smtClean="0"/>
              <a:t> </a:t>
            </a:r>
            <a:r>
              <a:rPr lang="en-US" sz="1800" dirty="0"/>
              <a:t>и </a:t>
            </a:r>
            <a:r>
              <a:rPr lang="en-US" sz="1800" dirty="0" err="1"/>
              <a:t>новатор</a:t>
            </a:r>
            <a:r>
              <a:rPr lang="en-US" sz="1800" dirty="0"/>
              <a:t>. </a:t>
            </a:r>
            <a:r>
              <a:rPr lang="en-US" sz="1800" dirty="0" err="1"/>
              <a:t>Ему</a:t>
            </a:r>
            <a:r>
              <a:rPr lang="en-US" sz="1800" dirty="0"/>
              <a:t> </a:t>
            </a:r>
            <a:r>
              <a:rPr lang="en-US" sz="1800" dirty="0" err="1"/>
              <a:t>принадлежит</a:t>
            </a:r>
            <a:r>
              <a:rPr lang="en-US" sz="1800" dirty="0"/>
              <a:t> </a:t>
            </a:r>
            <a:r>
              <a:rPr lang="en-US" sz="1800" dirty="0" err="1"/>
              <a:t>идея</a:t>
            </a:r>
            <a:r>
              <a:rPr lang="en-US" sz="1800" dirty="0"/>
              <a:t> </a:t>
            </a:r>
            <a:r>
              <a:rPr lang="en-US" sz="1800" dirty="0" err="1"/>
              <a:t>создания</a:t>
            </a:r>
            <a:r>
              <a:rPr lang="en-US" sz="1800" dirty="0"/>
              <a:t> </a:t>
            </a:r>
            <a:r>
              <a:rPr lang="en-US" sz="1800" dirty="0" err="1"/>
              <a:t>тренажера</a:t>
            </a:r>
            <a:r>
              <a:rPr lang="en-US" sz="1800" dirty="0"/>
              <a:t> </a:t>
            </a:r>
            <a:r>
              <a:rPr lang="en-US" sz="1800" dirty="0" err="1"/>
              <a:t>для</a:t>
            </a:r>
            <a:r>
              <a:rPr lang="en-US" sz="1800" dirty="0"/>
              <a:t> </a:t>
            </a:r>
            <a:r>
              <a:rPr lang="en-US" sz="1800" dirty="0" err="1"/>
              <a:t>тренировки</a:t>
            </a:r>
            <a:r>
              <a:rPr lang="en-US" sz="1800" dirty="0"/>
              <a:t> </a:t>
            </a:r>
            <a:r>
              <a:rPr lang="en-US" sz="1800" dirty="0" err="1"/>
              <a:t>звеньев</a:t>
            </a:r>
            <a:r>
              <a:rPr lang="en-US" sz="1800" dirty="0"/>
              <a:t> </a:t>
            </a:r>
            <a:r>
              <a:rPr lang="en-US" sz="1800" dirty="0" err="1"/>
              <a:t>газодымозащитной</a:t>
            </a:r>
            <a:r>
              <a:rPr lang="en-US" sz="1800" dirty="0"/>
              <a:t> </a:t>
            </a:r>
            <a:r>
              <a:rPr lang="en-US" sz="1800" dirty="0" err="1"/>
              <a:t>службы</a:t>
            </a:r>
            <a:r>
              <a:rPr lang="en-US" sz="1800" dirty="0"/>
              <a:t>. </a:t>
            </a:r>
            <a:r>
              <a:rPr lang="en-US" sz="1800" dirty="0" err="1"/>
              <a:t>Газодымозащитники</a:t>
            </a:r>
            <a:r>
              <a:rPr lang="en-US" sz="1800" dirty="0"/>
              <a:t> – </a:t>
            </a:r>
            <a:r>
              <a:rPr lang="en-US" sz="1800" dirty="0" err="1"/>
              <a:t>это</a:t>
            </a:r>
            <a:r>
              <a:rPr lang="en-US" sz="1800" dirty="0"/>
              <a:t> </a:t>
            </a:r>
            <a:r>
              <a:rPr lang="en-US" sz="1800" dirty="0" err="1"/>
              <a:t>пожарные</a:t>
            </a:r>
            <a:r>
              <a:rPr lang="en-US" sz="1800" dirty="0"/>
              <a:t>, </a:t>
            </a:r>
            <a:r>
              <a:rPr lang="en-US" sz="1800" dirty="0" err="1"/>
              <a:t>которые</a:t>
            </a:r>
            <a:r>
              <a:rPr lang="en-US" sz="1800" dirty="0"/>
              <a:t> </a:t>
            </a:r>
            <a:r>
              <a:rPr lang="en-US" sz="1800" dirty="0" err="1"/>
              <a:t>проникают</a:t>
            </a:r>
            <a:r>
              <a:rPr lang="en-US" sz="1800" dirty="0"/>
              <a:t> </a:t>
            </a:r>
            <a:r>
              <a:rPr lang="en-US" sz="1800" dirty="0" err="1"/>
              <a:t>внутрь</a:t>
            </a:r>
            <a:r>
              <a:rPr lang="en-US" sz="1800" dirty="0"/>
              <a:t> </a:t>
            </a:r>
            <a:r>
              <a:rPr lang="en-US" sz="1800" dirty="0" err="1"/>
              <a:t>горящего</a:t>
            </a:r>
            <a:r>
              <a:rPr lang="en-US" sz="1800" dirty="0"/>
              <a:t> </a:t>
            </a:r>
            <a:r>
              <a:rPr lang="en-US" sz="1800" dirty="0" err="1"/>
              <a:t>здания</a:t>
            </a:r>
            <a:r>
              <a:rPr lang="en-US" sz="1800" dirty="0"/>
              <a:t>, </a:t>
            </a:r>
            <a:r>
              <a:rPr lang="en-US" sz="1800" dirty="0" err="1"/>
              <a:t>используя</a:t>
            </a:r>
            <a:r>
              <a:rPr lang="en-US" sz="1800" dirty="0"/>
              <a:t> </a:t>
            </a:r>
            <a:r>
              <a:rPr lang="en-US" sz="1800" dirty="0" err="1"/>
              <a:t>средства</a:t>
            </a:r>
            <a:r>
              <a:rPr lang="en-US" sz="1800" dirty="0"/>
              <a:t> </a:t>
            </a:r>
            <a:r>
              <a:rPr lang="en-US" sz="1800" dirty="0" err="1"/>
              <a:t>индивидуальной</a:t>
            </a:r>
            <a:r>
              <a:rPr lang="en-US" sz="1800" dirty="0"/>
              <a:t> </a:t>
            </a:r>
            <a:r>
              <a:rPr lang="en-US" sz="1800" dirty="0" err="1"/>
              <a:t>защиты</a:t>
            </a:r>
            <a:r>
              <a:rPr lang="en-US" sz="1800" dirty="0"/>
              <a:t> </a:t>
            </a:r>
            <a:r>
              <a:rPr lang="en-US" sz="1800" dirty="0" err="1"/>
              <a:t>органов</a:t>
            </a:r>
            <a:r>
              <a:rPr lang="en-US" sz="1800" dirty="0"/>
              <a:t> </a:t>
            </a:r>
            <a:r>
              <a:rPr lang="en-US" sz="1800" dirty="0" err="1"/>
              <a:t>дыхания</a:t>
            </a:r>
            <a:r>
              <a:rPr lang="en-US" sz="1800" dirty="0"/>
              <a:t> (</a:t>
            </a:r>
            <a:r>
              <a:rPr lang="en-US" sz="1800" dirty="0" err="1"/>
              <a:t>специальные</a:t>
            </a:r>
            <a:r>
              <a:rPr lang="en-US" sz="1800" dirty="0"/>
              <a:t> </a:t>
            </a:r>
            <a:r>
              <a:rPr lang="en-US" sz="1800" dirty="0" err="1"/>
              <a:t>маски</a:t>
            </a:r>
            <a:r>
              <a:rPr lang="en-US" sz="1800" dirty="0"/>
              <a:t> с </a:t>
            </a:r>
            <a:r>
              <a:rPr lang="en-US" sz="1800" dirty="0" err="1"/>
              <a:t>кислородными</a:t>
            </a:r>
            <a:r>
              <a:rPr lang="en-US" sz="1800" dirty="0"/>
              <a:t> </a:t>
            </a:r>
            <a:r>
              <a:rPr lang="en-US" sz="1800" dirty="0" err="1"/>
              <a:t>баллонами</a:t>
            </a:r>
            <a:r>
              <a:rPr lang="en-US" sz="1800" dirty="0"/>
              <a:t>). </a:t>
            </a:r>
            <a:r>
              <a:rPr lang="en-US" sz="1800" dirty="0" err="1"/>
              <a:t>Тренажер</a:t>
            </a:r>
            <a:r>
              <a:rPr lang="en-US" sz="1800" dirty="0"/>
              <a:t> </a:t>
            </a:r>
            <a:r>
              <a:rPr lang="en-US" sz="1800" dirty="0" err="1"/>
              <a:t>представляет</a:t>
            </a:r>
            <a:r>
              <a:rPr lang="en-US" sz="1800" dirty="0"/>
              <a:t> </a:t>
            </a:r>
            <a:r>
              <a:rPr lang="en-US" sz="1800" dirty="0" err="1"/>
              <a:t>собой</a:t>
            </a:r>
            <a:r>
              <a:rPr lang="en-US" sz="1800" dirty="0"/>
              <a:t> </a:t>
            </a:r>
            <a:r>
              <a:rPr lang="en-US" sz="1800" dirty="0" err="1"/>
              <a:t>узкий</a:t>
            </a:r>
            <a:r>
              <a:rPr lang="en-US" sz="1800" dirty="0"/>
              <a:t> </a:t>
            </a:r>
            <a:r>
              <a:rPr lang="en-US" sz="1800" dirty="0" err="1"/>
              <a:t>короб</a:t>
            </a:r>
            <a:r>
              <a:rPr lang="en-US" sz="1800" dirty="0"/>
              <a:t>, </a:t>
            </a:r>
            <a:r>
              <a:rPr lang="en-US" sz="1800" dirty="0" err="1"/>
              <a:t>обстановка</a:t>
            </a:r>
            <a:r>
              <a:rPr lang="en-US" sz="1800" dirty="0"/>
              <a:t> в </a:t>
            </a:r>
            <a:r>
              <a:rPr lang="en-US" sz="1800" dirty="0" err="1"/>
              <a:t>котором</a:t>
            </a:r>
            <a:r>
              <a:rPr lang="en-US" sz="1800" dirty="0"/>
              <a:t> </a:t>
            </a:r>
            <a:r>
              <a:rPr lang="en-US" sz="1800" dirty="0" err="1"/>
              <a:t>имитирует</a:t>
            </a:r>
            <a:r>
              <a:rPr lang="en-US" sz="1800" dirty="0"/>
              <a:t> </a:t>
            </a:r>
            <a:r>
              <a:rPr lang="en-US" sz="1800" dirty="0" err="1"/>
              <a:t>труднопроходимые</a:t>
            </a:r>
            <a:r>
              <a:rPr lang="en-US" sz="1800" dirty="0"/>
              <a:t> </a:t>
            </a:r>
            <a:r>
              <a:rPr lang="en-US" sz="1800" dirty="0" err="1"/>
              <a:t>помещения</a:t>
            </a:r>
            <a:r>
              <a:rPr lang="en-US" sz="1800" dirty="0"/>
              <a:t>. </a:t>
            </a:r>
            <a:r>
              <a:rPr lang="en-US" sz="1800" dirty="0" err="1"/>
              <a:t>Тренажер</a:t>
            </a:r>
            <a:r>
              <a:rPr lang="en-US" sz="1800" dirty="0"/>
              <a:t> </a:t>
            </a:r>
            <a:r>
              <a:rPr lang="en-US" sz="1800" dirty="0" err="1"/>
              <a:t>установлен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территории</a:t>
            </a:r>
            <a:r>
              <a:rPr lang="en-US" sz="1800" dirty="0"/>
              <a:t> </a:t>
            </a:r>
            <a:r>
              <a:rPr lang="en-US" sz="1800" dirty="0" err="1"/>
              <a:t>пожарно-спасательной</a:t>
            </a:r>
            <a:r>
              <a:rPr lang="en-US" sz="1800" dirty="0"/>
              <a:t> </a:t>
            </a:r>
            <a:r>
              <a:rPr lang="en-US" sz="1800" dirty="0" err="1"/>
              <a:t>части</a:t>
            </a:r>
            <a:r>
              <a:rPr lang="en-US" sz="1800" dirty="0"/>
              <a:t> № 2 </a:t>
            </a:r>
            <a:r>
              <a:rPr lang="en-US" sz="1800" dirty="0" err="1"/>
              <a:t>города</a:t>
            </a:r>
            <a:r>
              <a:rPr lang="en-US" sz="1800" dirty="0"/>
              <a:t> </a:t>
            </a:r>
            <a:r>
              <a:rPr lang="en-US" sz="1800" dirty="0" err="1"/>
              <a:t>Иванова</a:t>
            </a:r>
            <a:r>
              <a:rPr lang="en-US" sz="1800" dirty="0"/>
              <a:t> и </a:t>
            </a:r>
            <a:r>
              <a:rPr lang="en-US" sz="1800" dirty="0" err="1"/>
              <a:t>активно</a:t>
            </a:r>
            <a:r>
              <a:rPr lang="en-US" sz="1800" dirty="0"/>
              <a:t> </a:t>
            </a:r>
            <a:r>
              <a:rPr lang="en-US" sz="1800" dirty="0" err="1"/>
              <a:t>используется</a:t>
            </a:r>
            <a:r>
              <a:rPr lang="en-US" sz="1800" dirty="0"/>
              <a:t> </a:t>
            </a:r>
            <a:r>
              <a:rPr lang="en-US" sz="1800" dirty="0" err="1"/>
              <a:t>во</a:t>
            </a:r>
            <a:r>
              <a:rPr lang="en-US" sz="1800" dirty="0"/>
              <a:t> </a:t>
            </a:r>
            <a:r>
              <a:rPr lang="en-US" sz="1800" dirty="0" err="1"/>
              <a:t>время</a:t>
            </a:r>
            <a:r>
              <a:rPr lang="en-US" sz="1800" dirty="0"/>
              <a:t> </a:t>
            </a:r>
            <a:r>
              <a:rPr lang="en-US" sz="1800" dirty="0" err="1"/>
              <a:t>тренировок</a:t>
            </a:r>
            <a:r>
              <a:rPr lang="en-US" sz="1800" dirty="0"/>
              <a:t>.</a:t>
            </a:r>
            <a:endParaRPr lang="en-US" dirty="0"/>
          </a:p>
          <a:p>
            <a:pPr>
              <a:lnSpc>
                <a:spcPct val="80000"/>
              </a:lnSpc>
              <a:defRPr lang="ru-RU"/>
            </a:pPr>
            <a:endParaRPr lang="en-US" sz="1800" dirty="0"/>
          </a:p>
        </p:txBody>
      </p:sp>
      <p:sp>
        <p:nvSpPr>
          <p:cNvPr id="3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fygAAP3///8ASwAA6iMAAAAAAAABAAAAAAAAAAEAAABQAAAAAAAAAAAA4D8AAAAAAADgPwAAAAAAAOA/AAAAAAAA4D8AAAAAAADgPwAAAAAAAOA/AAAAAAAA4D8AAAAAAADgPwAAAAAAAOA/AAAAAAAA4D8CAAAAjAAAAAEAAAAAAAAA////AP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8OEAIMAAAAEAAAAAAAAAAAAAAAAAAAAAAAAAAeAAAAaAAAAAAAAAAAAAAAAAAAAAAAAAAAAAAAECcAABAnAAAAAAAAAAAAAAAAAAAAAAAAAAAAAAAAAAAAAAAAAAAAABQAAAAAAAAAwMD/AAAAAABkAAAAMgAAAAAAAABkAAAAAAAAAH9/fwAKAAAAHwAAAFQAAAD///8AAAAAAQAAAAAAAAAAAAAAAAAAAAAAAAAAAAAAAAAAAAAAAAAAMlWRAH9/fwBEVGoDzMzMAMDA/wB/f38AAAAAAAAAAAAAAAAAAAAAAAAAAAAhAAAAGAAAABQAAAB/KAAA/f///wBLAADqIwAAEAAAACYAAAAIAAAA//////////8="/>
              </a:ext>
            </a:extLst>
          </p:cNvSpPr>
          <p:nvPr/>
        </p:nvSpPr>
        <p:spPr>
          <a:xfrm flipH="1">
            <a:off x="6583045" y="-1905"/>
            <a:ext cx="5608955" cy="5840095"/>
          </a:xfrm>
          <a:custGeom>
            <a:avLst/>
            <a:gdLst/>
            <a:ahLst/>
            <a:cxnLst/>
            <a:rect l="0" t="0" r="5608955" b="5840095"/>
            <a:pathLst>
              <a:path w="5608955" h="5840095">
                <a:moveTo>
                  <a:pt x="0" y="0"/>
                </a:moveTo>
                <a:lnTo>
                  <a:pt x="4636871" y="0"/>
                </a:lnTo>
                <a:lnTo>
                  <a:pt x="4822341" y="204070"/>
                </a:lnTo>
                <a:cubicBezTo>
                  <a:pt x="5313755" y="799536"/>
                  <a:pt x="5608955" y="1562938"/>
                  <a:pt x="5608955" y="2395287"/>
                </a:cubicBezTo>
                <a:cubicBezTo>
                  <a:pt x="5608955" y="4297802"/>
                  <a:pt x="4066686" y="5840095"/>
                  <a:pt x="2164202" y="5840095"/>
                </a:cubicBezTo>
                <a:cubicBezTo>
                  <a:pt x="1450771" y="5840095"/>
                  <a:pt x="787994" y="5623210"/>
                  <a:pt x="238208" y="5251776"/>
                </a:cubicBezTo>
                <a:lnTo>
                  <a:pt x="0" y="5073644"/>
                </a:lnTo>
                <a:close/>
              </a:path>
            </a:pathLst>
          </a:custGeom>
          <a:solidFill>
            <a:srgbClr val="FFFFFF">
              <a:alpha val="79000"/>
            </a:srgbClr>
          </a:solidFill>
          <a:ln>
            <a:noFill/>
          </a:ln>
          <a:effectLst/>
        </p:spPr>
        <p:txBody>
          <a:bodyPr vert="horz" wrap="square" lIns="6583045" tIns="-1905" rIns="12192000" bIns="583819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>
                <a:solidFill>
                  <a:srgbClr val="FFFFFF"/>
                </a:solidFill>
              </a:defRPr>
            </a:pPr>
            <a:endParaRPr noProof="1"/>
          </a:p>
        </p:txBody>
      </p:sp>
      <p:pic>
        <p:nvPicPr>
          <p:cNvPr id="4" name="Рисунок 4" descr="Изображение выглядит как одежда, человек, шляпа, носит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hikAAAAAAAAASwAAySI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UgIAAAAAAACyDAAAAAAAAAAAAABkAAAAZAAAAAAAAAAjAAAABAAAAAsAAAAXAAAAFAAAAAAAAAAAAAAA/38AAP9/AAAAAAAACQAAAAQAAAAAAQ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hikAAAAAAAAASwAAySIAABAAAAAmAAAACAAAAP//////////"/>
              </a:ext>
            </a:extLst>
          </p:cNvPicPr>
          <p:nvPr/>
        </p:nvPicPr>
        <p:blipFill>
          <a:blip r:embed="rId2"/>
          <a:srcRect l="5940" r="32500"/>
          <a:stretch>
            <a:fillRect/>
          </a:stretch>
        </p:blipFill>
        <p:spPr>
          <a:xfrm>
            <a:off x="6750057" y="12"/>
            <a:ext cx="5441951" cy="5654675"/>
          </a:xfrm>
          <a:custGeom>
            <a:avLst/>
            <a:gdLst/>
            <a:ahLst/>
            <a:cxnLst/>
            <a:rect l="0" t="0" r="5441950" b="5654675"/>
            <a:pathLst>
              <a:path w="5441950" h="5654675">
                <a:moveTo>
                  <a:pt x="1041385" y="0"/>
                </a:moveTo>
                <a:lnTo>
                  <a:pt x="5441950" y="0"/>
                </a:lnTo>
                <a:lnTo>
                  <a:pt x="5441950" y="4820386"/>
                </a:lnTo>
                <a:lnTo>
                  <a:pt x="5285254" y="4957748"/>
                </a:lnTo>
                <a:cubicBezTo>
                  <a:pt x="4729707" y="5394304"/>
                  <a:pt x="4029148" y="5654675"/>
                  <a:pt x="3267774" y="5654675"/>
                </a:cubicBezTo>
                <a:cubicBezTo>
                  <a:pt x="1463032" y="5654675"/>
                  <a:pt x="0" y="4191735"/>
                  <a:pt x="0" y="2387109"/>
                </a:cubicBezTo>
                <a:cubicBezTo>
                  <a:pt x="0" y="1484796"/>
                  <a:pt x="365758" y="667904"/>
                  <a:pt x="957109" y="76591"/>
                </a:cubicBez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5" name="TextBox 4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ADAAAMAAAAEAAAAAAAAAAAAAAAAAAAAAAAAAAeAAAAaAAAAAAAAAAAAAAAAAAAAAAAAAAAAAAAECcAABAnAAAAAAAAAAAAAAAAAAAAAAAAAAAAAAAAAAAAAAAAAAAAABQAAAAAAAAAwMD/AAAAAABkAAAAMgAAAAAAAABkAAAAAAAAAH9/fwAKAAAAHwAAAFQAAABEcsQFAAAAAQAAAAAAAAAAAAAAAAAAAAAAAAAAAAAAAAAAAAAAAAAAAAAAAH9/fwBEVGoDzMzMAMDA/wB/f38AAAAAAAAAAAAAAAAAAAAAAAAAAAAhAAAAGAAAABQAAABrBAAA4QIAAKIlAAAFCwAAECAAACYAAAAIAAAA//////////8="/>
              </a:ext>
            </a:extLst>
          </p:cNvSpPr>
          <p:nvPr/>
        </p:nvSpPr>
        <p:spPr>
          <a:xfrm>
            <a:off x="718185" y="467995"/>
            <a:ext cx="5399405" cy="13233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/>
              <a:t>Игорь Владимирович Бочкарев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14="http://schemas.microsoft.com/office/powerpoint/2010/main" xmlns:pr="smNativeData" val="0QEuYgMAAAAFAAAAAAAAAAEAAAA1AAAAAAAAAAAAAAAAAAAAAAAAAAwAAAABAAAAAQAAADUAAAAAAAAAAAAAAAAAAAAAAAAAEwAAAAIAAAABAAAANQAAAAAAAAAAAAAAAAAAAAAAAAA="/>
      </p:ext>
    </p:ext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AAAAAP3///+BIgAA6iMAAAAAAAABAAAAAAAAAAEAAABQAAAAAAAAAAAA4D8AAAAAAADgPwAAAAAAAOA/AAAAAAAA4D8AAAAAAADgPwAAAAAAAOA/AAAAAAAA4D8AAAAAAADgPwAAAAAAAOA/AAAAAAAA4D8CAAAAjAAAAAEAAAAAAAAA////AP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dDOTEMAAAAEAAAAAAAAAAAAAAAAAAAAAAAAAAeAAAAaAAAAAAAAAAAAAAAAAAAAAAAAAAAAAAAECcAABAnAAAAAAAAAAAAAAAAAAAAAAAAAAAAAAAAAAAAAAAAAAAAABQAAAAAAAAAwMD/AAAAAABkAAAAMgAAAAAAAABkAAAAAAAAAH9/fwAKAAAAHwAAAFQAAAD///8AAAAAAQAAAAAAAAAAAAAAAAAAAAAAAAAAAAAAAAAAAAAAAAAAMlWRAH9/fwBEVGoDzMzMAMDA/wB/f38AAAAAAAAAAAAAAAAAAAAAAAAAAAAhAAAAGAAAABQAAAAAAAAA/f///4EiAADqIwAAEAAAACYAAAAIAAAA//////////8="/>
              </a:ext>
            </a:extLst>
          </p:cNvSpPr>
          <p:nvPr/>
        </p:nvSpPr>
        <p:spPr>
          <a:xfrm>
            <a:off x="1" y="-1905"/>
            <a:ext cx="5608955" cy="5840095"/>
          </a:xfrm>
          <a:custGeom>
            <a:avLst/>
            <a:gdLst/>
            <a:ahLst/>
            <a:cxnLst/>
            <a:rect l="0" t="0" r="5608955" b="5840095"/>
            <a:pathLst>
              <a:path w="5608955" h="5840095">
                <a:moveTo>
                  <a:pt x="0" y="0"/>
                </a:moveTo>
                <a:lnTo>
                  <a:pt x="4636871" y="0"/>
                </a:lnTo>
                <a:lnTo>
                  <a:pt x="4822341" y="204070"/>
                </a:lnTo>
                <a:cubicBezTo>
                  <a:pt x="5313755" y="799536"/>
                  <a:pt x="5608955" y="1562938"/>
                  <a:pt x="5608955" y="2395287"/>
                </a:cubicBezTo>
                <a:cubicBezTo>
                  <a:pt x="5608955" y="4297802"/>
                  <a:pt x="4066686" y="5840095"/>
                  <a:pt x="2164202" y="5840095"/>
                </a:cubicBezTo>
                <a:cubicBezTo>
                  <a:pt x="1450771" y="5840095"/>
                  <a:pt x="787994" y="5623210"/>
                  <a:pt x="238208" y="5251776"/>
                </a:cubicBezTo>
                <a:lnTo>
                  <a:pt x="0" y="5073644"/>
                </a:lnTo>
                <a:close/>
              </a:path>
            </a:pathLst>
          </a:custGeom>
          <a:solidFill>
            <a:srgbClr val="FFFFFF">
              <a:alpha val="79000"/>
            </a:srgbClr>
          </a:solidFill>
          <a:ln>
            <a:noFill/>
          </a:ln>
          <a:effectLst/>
        </p:spPr>
        <p:txBody>
          <a:bodyPr vert="horz" wrap="square" lIns="0" tIns="-1905" rIns="5608955" bIns="583819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>
                <a:solidFill>
                  <a:srgbClr val="FFFFFF"/>
                </a:solidFill>
              </a:defRPr>
            </a:pPr>
            <a:endParaRPr noProof="1"/>
          </a:p>
        </p:txBody>
      </p:sp>
      <p:pic>
        <p:nvPicPr>
          <p:cNvPr id="3" name="Рисунок 4" descr="Изображение выглядит как человек, занавеска, костюм, одежда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AAAAAAAAAAB6IQAAySI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kAsAAAAAAABkAAAAZAAAAAAAAAAjAAAABAAAAAsAAAAXAAAAFAAAAAAAAAAAAAAA/38AAP9/AAAAAAAACQAAAAQAAAAAAQ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AAAAAAAAAAB6IQAAySIAABAAAAAmAAAACAAAAP//////////"/>
              </a:ext>
            </a:extLst>
          </p:cNvPicPr>
          <p:nvPr/>
        </p:nvPicPr>
        <p:blipFill>
          <a:blip r:embed="rId2"/>
          <a:srcRect b="29600"/>
          <a:stretch>
            <a:fillRect/>
          </a:stretch>
        </p:blipFill>
        <p:spPr>
          <a:xfrm>
            <a:off x="7" y="12"/>
            <a:ext cx="5441951" cy="5654675"/>
          </a:xfrm>
          <a:custGeom>
            <a:avLst/>
            <a:gdLst/>
            <a:ahLst/>
            <a:cxnLst/>
            <a:rect l="0" t="0" r="5441950" b="5654675"/>
            <a:pathLst>
              <a:path w="5441950" h="5654675">
                <a:moveTo>
                  <a:pt x="0" y="0"/>
                </a:moveTo>
                <a:lnTo>
                  <a:pt x="4400565" y="0"/>
                </a:lnTo>
                <a:lnTo>
                  <a:pt x="4484841" y="76591"/>
                </a:lnTo>
                <a:cubicBezTo>
                  <a:pt x="5076192" y="667904"/>
                  <a:pt x="5441950" y="1484796"/>
                  <a:pt x="5441950" y="2387109"/>
                </a:cubicBezTo>
                <a:cubicBezTo>
                  <a:pt x="5441950" y="4191735"/>
                  <a:pt x="3978918" y="5654675"/>
                  <a:pt x="2174176" y="5654675"/>
                </a:cubicBezTo>
                <a:cubicBezTo>
                  <a:pt x="1412802" y="5654675"/>
                  <a:pt x="712243" y="5394304"/>
                  <a:pt x="156696" y="4957748"/>
                </a:cubicBezTo>
                <a:lnTo>
                  <a:pt x="0" y="4820386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4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AE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B7JQAABQ4AAPpGAAAkJwAAEAAAACYAAAAIAAAAASAAAAAAAAA="/>
              </a:ext>
            </a:extLst>
          </p:cNvSpPr>
          <p:nvPr>
            <p:ph idx="1"/>
          </p:nvPr>
        </p:nvSpPr>
        <p:spPr>
          <a:xfrm>
            <a:off x="6092828" y="2279027"/>
            <a:ext cx="5445125" cy="408368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  <a:normAutofit lnSpcReduction="10000"/>
          </a:bodyPr>
          <a:lstStyle/>
          <a:p>
            <a:pPr marL="0" indent="0">
              <a:buNone/>
              <a:defRPr lang="ru-RU"/>
            </a:pPr>
            <a:r>
              <a:rPr lang="en-US" sz="1800" dirty="0" err="1"/>
              <a:t>Начальник</a:t>
            </a:r>
            <a:r>
              <a:rPr lang="en-US" sz="1800" dirty="0"/>
              <a:t> </a:t>
            </a:r>
            <a:r>
              <a:rPr lang="en-US" sz="1800" dirty="0" err="1"/>
              <a:t>отдела</a:t>
            </a:r>
            <a:r>
              <a:rPr lang="en-US" sz="1800" dirty="0"/>
              <a:t> </a:t>
            </a:r>
            <a:r>
              <a:rPr lang="en-US" sz="1800" dirty="0" err="1"/>
              <a:t>организации</a:t>
            </a:r>
            <a:r>
              <a:rPr lang="en-US" sz="1800" dirty="0"/>
              <a:t> </a:t>
            </a:r>
            <a:r>
              <a:rPr lang="en-US" sz="1800" dirty="0" err="1"/>
              <a:t>пожаротушения</a:t>
            </a:r>
            <a:r>
              <a:rPr lang="en-US" sz="1800" dirty="0"/>
              <a:t> и </a:t>
            </a:r>
            <a:r>
              <a:rPr lang="en-US" sz="1800" dirty="0" err="1"/>
              <a:t>проведения</a:t>
            </a:r>
            <a:r>
              <a:rPr lang="en-US" sz="1800" dirty="0"/>
              <a:t> </a:t>
            </a:r>
            <a:r>
              <a:rPr lang="en-US" sz="1800" dirty="0" err="1"/>
              <a:t>аварийно-спасательных</a:t>
            </a:r>
            <a:r>
              <a:rPr lang="en-US" sz="1800" dirty="0"/>
              <a:t> </a:t>
            </a:r>
            <a:r>
              <a:rPr lang="en-US" sz="1800" dirty="0" err="1"/>
              <a:t>работ</a:t>
            </a:r>
            <a:r>
              <a:rPr lang="en-US" sz="1800" dirty="0"/>
              <a:t> </a:t>
            </a:r>
            <a:r>
              <a:rPr lang="en-US" sz="1800" dirty="0" err="1"/>
              <a:t>Главного</a:t>
            </a:r>
            <a:r>
              <a:rPr lang="en-US" sz="1800" dirty="0"/>
              <a:t> </a:t>
            </a:r>
            <a:r>
              <a:rPr lang="en-US" sz="1800" dirty="0" err="1"/>
              <a:t>управления</a:t>
            </a:r>
            <a:r>
              <a:rPr lang="en-US" sz="1800" dirty="0"/>
              <a:t> МЧС </a:t>
            </a:r>
            <a:r>
              <a:rPr lang="en-US" sz="1800" dirty="0" err="1"/>
              <a:t>России</a:t>
            </a:r>
            <a:r>
              <a:rPr lang="en-US" sz="1800" dirty="0"/>
              <a:t> </a:t>
            </a:r>
            <a:r>
              <a:rPr lang="en-US" sz="1800" dirty="0" err="1"/>
              <a:t>по</a:t>
            </a:r>
            <a:r>
              <a:rPr lang="en-US" sz="1800" dirty="0"/>
              <a:t> </a:t>
            </a:r>
            <a:r>
              <a:rPr lang="en-US" sz="1800" dirty="0" err="1"/>
              <a:t>Ивановской</a:t>
            </a:r>
            <a:r>
              <a:rPr lang="en-US" sz="1800" dirty="0"/>
              <a:t> </a:t>
            </a:r>
            <a:r>
              <a:rPr lang="en-US" sz="1800" dirty="0" err="1"/>
              <a:t>области</a:t>
            </a:r>
            <a:r>
              <a:rPr lang="en-US" sz="1800" dirty="0"/>
              <a:t>, </a:t>
            </a:r>
            <a:r>
              <a:rPr lang="en-US" sz="1800" dirty="0" err="1"/>
              <a:t>полковник</a:t>
            </a:r>
            <a:r>
              <a:rPr lang="en-US" sz="1800" dirty="0"/>
              <a:t> </a:t>
            </a:r>
            <a:r>
              <a:rPr lang="en-US" sz="1800" dirty="0" err="1"/>
              <a:t>внутренней</a:t>
            </a:r>
            <a:r>
              <a:rPr lang="en-US" sz="1800" dirty="0"/>
              <a:t> </a:t>
            </a:r>
            <a:r>
              <a:rPr lang="en-US" sz="1800" dirty="0" err="1"/>
              <a:t>службы</a:t>
            </a:r>
            <a:r>
              <a:rPr lang="en-US" sz="1800" dirty="0"/>
              <a:t> </a:t>
            </a:r>
            <a:r>
              <a:rPr lang="en-US" sz="1800" dirty="0" err="1"/>
              <a:t>Сергей</a:t>
            </a:r>
            <a:r>
              <a:rPr lang="en-US" sz="1800" dirty="0"/>
              <a:t> </a:t>
            </a:r>
            <a:r>
              <a:rPr lang="ru-RU" sz="1800" dirty="0"/>
              <a:t>Владимирович </a:t>
            </a:r>
            <a:r>
              <a:rPr lang="en-US" sz="1800" dirty="0" err="1"/>
              <a:t>Дудин</a:t>
            </a:r>
            <a:r>
              <a:rPr lang="en-US" sz="1800" dirty="0"/>
              <a:t> </a:t>
            </a:r>
            <a:r>
              <a:rPr lang="en-US" sz="1800" dirty="0" err="1"/>
              <a:t>служит</a:t>
            </a:r>
            <a:r>
              <a:rPr lang="en-US" sz="1800" dirty="0"/>
              <a:t> с </a:t>
            </a:r>
            <a:r>
              <a:rPr lang="en-US" sz="1800" dirty="0" err="1"/>
              <a:t>октября</a:t>
            </a:r>
            <a:r>
              <a:rPr lang="en-US" sz="1800" dirty="0"/>
              <a:t> 1990 </a:t>
            </a:r>
            <a:r>
              <a:rPr lang="en-US" sz="1800" dirty="0" err="1"/>
              <a:t>года</a:t>
            </a:r>
            <a:r>
              <a:rPr lang="en-US" sz="1800" dirty="0"/>
              <a:t>. </a:t>
            </a:r>
            <a:r>
              <a:rPr lang="en-US" sz="1800" dirty="0" err="1"/>
              <a:t>Дудин</a:t>
            </a:r>
            <a:r>
              <a:rPr lang="en-US" sz="1800" dirty="0"/>
              <a:t> </a:t>
            </a:r>
            <a:r>
              <a:rPr lang="ru-RU" sz="1800" dirty="0"/>
              <a:t>С.В.</a:t>
            </a:r>
            <a:r>
              <a:rPr lang="en-US" sz="1800" dirty="0"/>
              <a:t>– </a:t>
            </a:r>
            <a:r>
              <a:rPr lang="en-US" sz="1800" dirty="0" err="1"/>
              <a:t>не</a:t>
            </a:r>
            <a:r>
              <a:rPr lang="en-US" sz="1800" dirty="0"/>
              <a:t> </a:t>
            </a:r>
            <a:r>
              <a:rPr lang="en-US" sz="1800" dirty="0" err="1"/>
              <a:t>только</a:t>
            </a:r>
            <a:r>
              <a:rPr lang="en-US" sz="1800" dirty="0"/>
              <a:t> </a:t>
            </a:r>
            <a:r>
              <a:rPr lang="en-US" sz="1800" dirty="0" err="1"/>
              <a:t>опытный</a:t>
            </a:r>
            <a:r>
              <a:rPr lang="en-US" sz="1800" dirty="0"/>
              <a:t> </a:t>
            </a:r>
            <a:r>
              <a:rPr lang="en-US" sz="1800" dirty="0" err="1"/>
              <a:t>руководитель</a:t>
            </a:r>
            <a:r>
              <a:rPr lang="en-US" sz="1800" dirty="0"/>
              <a:t>. </a:t>
            </a:r>
            <a:r>
              <a:rPr lang="en-US" sz="1800" dirty="0" err="1"/>
              <a:t>Ему</a:t>
            </a:r>
            <a:r>
              <a:rPr lang="en-US" sz="1800" dirty="0"/>
              <a:t> </a:t>
            </a:r>
            <a:r>
              <a:rPr lang="en-US" sz="1800" dirty="0" err="1"/>
              <a:t>не</a:t>
            </a:r>
            <a:r>
              <a:rPr lang="en-US" sz="1800" dirty="0"/>
              <a:t> </a:t>
            </a:r>
            <a:r>
              <a:rPr lang="en-US" sz="1800" dirty="0" err="1"/>
              <a:t>раз</a:t>
            </a:r>
            <a:r>
              <a:rPr lang="en-US" sz="1800" dirty="0"/>
              <a:t> </a:t>
            </a:r>
            <a:r>
              <a:rPr lang="en-US" sz="1800" dirty="0" err="1"/>
              <a:t>приходилось</a:t>
            </a:r>
            <a:r>
              <a:rPr lang="en-US" sz="1800" dirty="0"/>
              <a:t> </a:t>
            </a:r>
            <a:r>
              <a:rPr lang="en-US" sz="1800" dirty="0" err="1"/>
              <a:t>спасать</a:t>
            </a:r>
            <a:r>
              <a:rPr lang="en-US" sz="1800" dirty="0"/>
              <a:t> </a:t>
            </a:r>
            <a:r>
              <a:rPr lang="en-US" sz="1800" dirty="0" err="1"/>
              <a:t>людей</a:t>
            </a:r>
            <a:r>
              <a:rPr lang="en-US" sz="1800" dirty="0"/>
              <a:t>. </a:t>
            </a:r>
            <a:r>
              <a:rPr lang="en-US" sz="1800" dirty="0" err="1"/>
              <a:t>Он</a:t>
            </a:r>
            <a:r>
              <a:rPr lang="en-US" sz="1800" dirty="0"/>
              <a:t> </a:t>
            </a:r>
            <a:r>
              <a:rPr lang="en-US" sz="1800" dirty="0" err="1"/>
              <a:t>награжден</a:t>
            </a:r>
            <a:r>
              <a:rPr lang="en-US" sz="1800" dirty="0"/>
              <a:t> </a:t>
            </a:r>
            <a:r>
              <a:rPr lang="en-US" sz="1800" dirty="0" err="1"/>
              <a:t>медалями</a:t>
            </a:r>
            <a:r>
              <a:rPr lang="en-US" sz="1800" dirty="0"/>
              <a:t> МЧС</a:t>
            </a:r>
            <a:r>
              <a:rPr lang="ru-RU" sz="1800" dirty="0"/>
              <a:t> России «За отличие в ликвидации последствий чрезвычайной ситуации»</a:t>
            </a:r>
            <a:r>
              <a:rPr lang="en-US" sz="1800" dirty="0"/>
              <a:t>, </a:t>
            </a:r>
            <a:r>
              <a:rPr lang="en-US" sz="1800" dirty="0" err="1"/>
              <a:t>лично</a:t>
            </a:r>
            <a:r>
              <a:rPr lang="en-US" sz="1800" dirty="0"/>
              <a:t> </a:t>
            </a:r>
            <a:r>
              <a:rPr lang="en-US" sz="1800" dirty="0" err="1"/>
              <a:t>принимал</a:t>
            </a:r>
            <a:r>
              <a:rPr lang="en-US" sz="1800" dirty="0"/>
              <a:t> </a:t>
            </a:r>
            <a:r>
              <a:rPr lang="en-US" sz="1800" dirty="0" err="1"/>
              <a:t>участие</a:t>
            </a:r>
            <a:r>
              <a:rPr lang="en-US" sz="1800" dirty="0"/>
              <a:t> в </a:t>
            </a:r>
            <a:r>
              <a:rPr lang="en-US" sz="1800" dirty="0" err="1"/>
              <a:t>ликвидации</a:t>
            </a:r>
            <a:r>
              <a:rPr lang="en-US" sz="1800" dirty="0"/>
              <a:t> </a:t>
            </a:r>
            <a:r>
              <a:rPr lang="en-US" sz="1800" dirty="0" err="1"/>
              <a:t>крупномасштабной</a:t>
            </a:r>
            <a:r>
              <a:rPr lang="en-US" sz="1800" dirty="0"/>
              <a:t> </a:t>
            </a:r>
            <a:r>
              <a:rPr lang="ru-RU" sz="1800" dirty="0"/>
              <a:t>чрезвычайной ситуации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Дальнем</a:t>
            </a:r>
            <a:r>
              <a:rPr lang="en-US" sz="1800" dirty="0"/>
              <a:t> </a:t>
            </a:r>
            <a:r>
              <a:rPr lang="en-US" sz="1800" dirty="0" err="1"/>
              <a:t>Востоке</a:t>
            </a:r>
            <a:r>
              <a:rPr lang="en-US" sz="1800" dirty="0"/>
              <a:t>. </a:t>
            </a:r>
            <a:r>
              <a:rPr lang="en-US" sz="1800" dirty="0" err="1"/>
              <a:t>Сергей</a:t>
            </a:r>
            <a:r>
              <a:rPr lang="en-US" sz="1800" dirty="0"/>
              <a:t> </a:t>
            </a:r>
            <a:r>
              <a:rPr lang="ru-RU" sz="1800" dirty="0"/>
              <a:t>Владимирович </a:t>
            </a:r>
            <a:r>
              <a:rPr lang="en-US" sz="1800" dirty="0" err="1"/>
              <a:t>Дудин</a:t>
            </a:r>
            <a:r>
              <a:rPr lang="en-US" sz="1800" dirty="0"/>
              <a:t> </a:t>
            </a:r>
            <a:r>
              <a:rPr lang="en-US" sz="1800" dirty="0" err="1"/>
              <a:t>является</a:t>
            </a:r>
            <a:r>
              <a:rPr lang="en-US" sz="1800" dirty="0"/>
              <a:t>  </a:t>
            </a:r>
            <a:r>
              <a:rPr lang="en-US" sz="1800" dirty="0" err="1"/>
              <a:t>председателем</a:t>
            </a:r>
            <a:r>
              <a:rPr lang="en-US" sz="1800" dirty="0"/>
              <a:t> </a:t>
            </a:r>
            <a:r>
              <a:rPr lang="ru-RU" sz="1800" dirty="0"/>
              <a:t>И</a:t>
            </a:r>
            <a:r>
              <a:rPr lang="en-US" sz="1800" dirty="0" err="1"/>
              <a:t>вановского</a:t>
            </a:r>
            <a:r>
              <a:rPr lang="en-US" sz="1800" dirty="0"/>
              <a:t> </a:t>
            </a:r>
            <a:r>
              <a:rPr lang="en-US" sz="1800" dirty="0" err="1"/>
              <a:t>регионального</a:t>
            </a:r>
            <a:r>
              <a:rPr lang="en-US" sz="1800" dirty="0"/>
              <a:t> </a:t>
            </a:r>
            <a:r>
              <a:rPr lang="en-US" sz="1800" dirty="0" err="1"/>
              <a:t>отделения</a:t>
            </a:r>
            <a:r>
              <a:rPr lang="en-US" sz="1800" dirty="0"/>
              <a:t> </a:t>
            </a:r>
            <a:r>
              <a:rPr lang="en-US" sz="1800" dirty="0" err="1"/>
              <a:t>Российского</a:t>
            </a:r>
            <a:r>
              <a:rPr lang="en-US" sz="1800" dirty="0"/>
              <a:t> </a:t>
            </a:r>
            <a:r>
              <a:rPr lang="en-US" sz="1800" dirty="0" err="1"/>
              <a:t>союза</a:t>
            </a:r>
            <a:r>
              <a:rPr lang="en-US" sz="1800" dirty="0"/>
              <a:t> </a:t>
            </a:r>
            <a:r>
              <a:rPr lang="en-US" sz="1800" dirty="0" err="1"/>
              <a:t>спасателей</a:t>
            </a:r>
            <a:r>
              <a:rPr lang="en-US" sz="1800" dirty="0"/>
              <a:t>.</a:t>
            </a:r>
          </a:p>
          <a:p>
            <a:pPr>
              <a:defRPr lang="ru-RU"/>
            </a:pPr>
            <a:endParaRPr lang="en-US" sz="1800" dirty="0"/>
          </a:p>
        </p:txBody>
      </p:sp>
      <p:sp>
        <p:nvSpPr>
          <p:cNvPr id="5" name="TextBox 4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AEAAAMAAAAEAAAAAAAAAAAAAAAAAAAAAAAAAAeAAAAaAAAAAAAAAAAAAAAAAAAAAAAAAAAAAAAECcAABAnAAAAAAAAAAAAAAAAAAAAAAAAAAAAAAAAAAAAAAAAAAAAABQAAAAAAAAAwMD/AAAAAABkAAAAMgAAAAAAAABkAAAAAAAAAH9/fwAKAAAAHwAAAFQAAABEcsQFAAAAAQAAAAAAAAAAAAAAAAAAAAAAAAAAAAAAAAAAAAAAAAAAAAAAAH9/fwBEVGoDzMzMAMDA/wB/f38AAAAAAAAAAAAAAAAAAAAAAAAAAAAhAAAAGAAAABQAAACAJQAAOAQAAPhEAABcDAAAECAAACYAAAAIAAAA//////////8="/>
              </a:ext>
            </a:extLst>
          </p:cNvSpPr>
          <p:nvPr/>
        </p:nvSpPr>
        <p:spPr>
          <a:xfrm>
            <a:off x="6096000" y="685800"/>
            <a:ext cx="5115560" cy="13233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/>
              <a:t>Сергей Владимирович Дудин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window dir="ver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  <p:extLst mod="1">
      <p:ext uri="smNativeData">
        <pr:smNativeData xmlns="" xmlns:p14="http://schemas.microsoft.com/office/powerpoint/2010/main" xmlns:pr="smNativeData" val="0QEuYgIAAAAFAAAAAAAAAAEAAAA1AAAAAAAAAAAAAAAAAAAAAAAAAAwAAAABAAAAAQAAADUAAAAAAAAAAAAAAAAAAAAAAAAA"/>
      </p:ext>
    </p:ext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человек, военная форма, одежда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4R8AAAAAAAAASwAAMCo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BECAAAAAAAAzgsAAAAAAABkAAAAZAAAAAAAAAAjAAAABAAAAAsAAAAXAAAAFAAAAAAAAAAAAAAA/38AAP9/AAAAAAAACQAAAAQAAAAAAQ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4R8AAAAAAAAASwAAMCoAABAAAAAmAAAACAAAAP//////////"/>
              </a:ext>
            </a:extLst>
          </p:cNvPicPr>
          <p:nvPr/>
        </p:nvPicPr>
        <p:blipFill>
          <a:blip r:embed="rId2"/>
          <a:srcRect t="5290" b="30220"/>
          <a:stretch>
            <a:fillRect/>
          </a:stretch>
        </p:blipFill>
        <p:spPr>
          <a:xfrm>
            <a:off x="5182236" y="0"/>
            <a:ext cx="7009765" cy="6858000"/>
          </a:xfrm>
          <a:custGeom>
            <a:avLst/>
            <a:gdLst/>
            <a:ahLst/>
            <a:cxnLst/>
            <a:rect l="0" t="0" r="7009765" b="6858000"/>
            <a:pathLst>
              <a:path w="7009765" h="6858000">
                <a:moveTo>
                  <a:pt x="0" y="0"/>
                </a:moveTo>
                <a:lnTo>
                  <a:pt x="7009765" y="0"/>
                </a:lnTo>
                <a:lnTo>
                  <a:pt x="7009765" y="6858000"/>
                </a:lnTo>
                <a:lnTo>
                  <a:pt x="21615" y="6858000"/>
                </a:lnTo>
                <a:lnTo>
                  <a:pt x="129864" y="6647018"/>
                </a:lnTo>
                <a:cubicBezTo>
                  <a:pt x="1043275" y="4758249"/>
                  <a:pt x="1332271" y="2559611"/>
                  <a:pt x="814625" y="380651"/>
                </a:cubicBezTo>
                <a:lnTo>
                  <a:pt x="714671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3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AAAAAAAAAADdJwAAMCoAAAAAAAABAAAAAAAAAAEAAABQAAAAAAAAAAAA4D8AAAAAAADgPwAAAAAAAOA/AAAAAAAA4D8AAAAAAADgPwAAAAAAAOA/AAAAAAAA4D8AAAAAAADgPwAAAAAAAOA/AAAAAAAA4D8CAAAAjAAAAAEAAAAAAAAAAAAACf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gHGgcMAAAAEAAAAAAAAAAAAAAAAAAAAAAAAAAeAAAAaAAAAAAAAAAAAAAAAAAAAAAAAAAAAAAAECcAABAnAAAAAAAAAAAAAAAAAAAAAAAAAAAAAAAAAAAAAAAAAAAAABQAAAAAAAAAwMD/AAAAAABkAAAAMgAAAAAAAABkAAAAAAAAAH9/fwAKAAAAHwAAAFQAAAD///8CAAAAAQAAAAAAAAAAAAAAAAAAAAAAAAAAAAAAAAAAAAAAAAAAMlWRAH9/fwBEVGoDzMzMAMDA/wB/f38AAAAAAAAAAAAAAAAAAAAAAAAAAAAhAAAAGAAAABQAAAAAAAAAAAAAAN0nAAAwKgAAEAAAACYAAAAIAAAA//////////8="/>
              </a:ext>
            </a:extLst>
          </p:cNvSpPr>
          <p:nvPr/>
        </p:nvSpPr>
        <p:spPr>
          <a:xfrm>
            <a:off x="8" y="0"/>
            <a:ext cx="6480175" cy="6858000"/>
          </a:xfrm>
          <a:custGeom>
            <a:avLst/>
            <a:gdLst/>
            <a:ahLst/>
            <a:cxnLst/>
            <a:rect l="0" t="0" r="6480175" b="6858000"/>
            <a:pathLst>
              <a:path w="6480175" h="6858000">
                <a:moveTo>
                  <a:pt x="6130340" y="0"/>
                </a:moveTo>
                <a:lnTo>
                  <a:pt x="6213048" y="314584"/>
                </a:lnTo>
                <a:cubicBezTo>
                  <a:pt x="6745934" y="2551615"/>
                  <a:pt x="6461095" y="4808872"/>
                  <a:pt x="5540866" y="6756647"/>
                </a:cubicBezTo>
                <a:lnTo>
                  <a:pt x="54900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79000"/>
            </a:schemeClr>
          </a:solidFill>
          <a:ln>
            <a:noFill/>
          </a:ln>
          <a:effectLst/>
        </p:spPr>
        <p:txBody>
          <a:bodyPr vert="horz" wrap="square" lIns="0" tIns="0" rIns="6480175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 useBgFill="1">
        <p:nvSpPr>
          <p:cNvPr id="4" name="Freeform: Shape 12"/>
          <p:cNvSpPr>
            <a:extLst>
              <a:ext uri="smNativeData">
                <pr:smNativeData xmlns="" xmlns:p14="http://schemas.microsoft.com/office/powerpoint/2010/main" xmlns:pr="smNativeData" val="SMDATA_13_0QEuYhMAAAAlAAAACwAAAC0AAAAAAAAAAAAAAABxJgAAMCo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0CDQwMAAAAEAAAAAAAAAAAAAAAAAAAAAAAAAAeAAAAaAAAAAAAAAAAAAAAAAAAAAAAAAAAAAAAECcAABAnAAAAAAAAAAAAAAAAAAAAAAAAAAAAAAAAAAAAAAAAAAAAABQAAAAAAAAAwMD/AAAAAABkAAAAMgAAAAAAAABkAAAAAAAAAH9/fwAKAAAAHwAAAFQAAAD///8AAAAAAQAAAAAAAAAAAAAAAAAAAAAAAAAAAAAAAAAAAAAAAAAAMlWRAH9/fwBEVGoDzMzMAMDA/wB/f38AAAAAAAAAAAAAAAAAAAAAAAAAAAAhAAAAGAAAABQAAAAAAAAAAAAAAHEmAAAwKgAAEAAAACYAAAAIAAAA//////////8="/>
              </a:ext>
            </a:extLst>
          </p:cNvSpPr>
          <p:nvPr/>
        </p:nvSpPr>
        <p:spPr>
          <a:xfrm>
            <a:off x="1" y="0"/>
            <a:ext cx="6249035" cy="6858000"/>
          </a:xfrm>
          <a:custGeom>
            <a:avLst/>
            <a:gdLst/>
            <a:ahLst/>
            <a:cxnLst/>
            <a:rect l="0" t="0" r="6249035" b="6858000"/>
            <a:pathLst>
              <a:path w="6249035" h="6858000">
                <a:moveTo>
                  <a:pt x="0" y="0"/>
                </a:moveTo>
                <a:lnTo>
                  <a:pt x="5893571" y="0"/>
                </a:lnTo>
                <a:lnTo>
                  <a:pt x="5993523" y="380651"/>
                </a:lnTo>
                <a:cubicBezTo>
                  <a:pt x="6511164" y="2559611"/>
                  <a:pt x="6222171" y="4758248"/>
                  <a:pt x="5308770" y="6647017"/>
                </a:cubicBezTo>
                <a:lnTo>
                  <a:pt x="520052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txBody>
          <a:bodyPr vert="horz" wrap="square" lIns="0" tIns="0" rIns="6249035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AE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CbAgAAggsAAF8iAAAeKAAAEAAAACYAAAAIAAAAASAAAAAAAAA="/>
              </a:ext>
            </a:extLst>
          </p:cNvSpPr>
          <p:nvPr>
            <p:ph idx="1"/>
          </p:nvPr>
        </p:nvSpPr>
        <p:spPr>
          <a:xfrm>
            <a:off x="423547" y="1870710"/>
            <a:ext cx="5163820" cy="465074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  <a:normAutofit fontScale="92500" lnSpcReduction="10000"/>
          </a:bodyPr>
          <a:lstStyle/>
          <a:p>
            <a:pPr marL="0" indent="0">
              <a:buNone/>
              <a:defRPr lang="ru-RU"/>
            </a:pPr>
            <a:r>
              <a:rPr lang="en-US" sz="1800" dirty="0" err="1"/>
              <a:t>Михаил</a:t>
            </a:r>
            <a:r>
              <a:rPr lang="en-US" sz="1800" dirty="0"/>
              <a:t> </a:t>
            </a:r>
            <a:r>
              <a:rPr lang="en-US" sz="1800" dirty="0" err="1"/>
              <a:t>Анатольевич</a:t>
            </a:r>
            <a:r>
              <a:rPr lang="en-US" sz="1800" dirty="0"/>
              <a:t> </a:t>
            </a:r>
            <a:r>
              <a:rPr lang="en-US" sz="1800" dirty="0" err="1"/>
              <a:t>принимал</a:t>
            </a:r>
            <a:r>
              <a:rPr lang="en-US" sz="1800" dirty="0"/>
              <a:t> </a:t>
            </a:r>
            <a:r>
              <a:rPr lang="en-US" sz="1800" dirty="0" err="1"/>
              <a:t>участие</a:t>
            </a:r>
            <a:r>
              <a:rPr lang="en-US" sz="1800" dirty="0"/>
              <a:t> в </a:t>
            </a:r>
            <a:r>
              <a:rPr lang="en-US" sz="1800" dirty="0" err="1"/>
              <a:t>тушении</a:t>
            </a:r>
            <a:r>
              <a:rPr lang="en-US" sz="1800" dirty="0"/>
              <a:t> </a:t>
            </a:r>
            <a:r>
              <a:rPr lang="en-US" sz="1800" dirty="0" err="1"/>
              <a:t>пожара</a:t>
            </a:r>
            <a:r>
              <a:rPr lang="en-US" sz="1800" dirty="0"/>
              <a:t> в </a:t>
            </a:r>
            <a:r>
              <a:rPr lang="en-US" sz="1800" dirty="0" err="1"/>
              <a:t>Ивановской</a:t>
            </a:r>
            <a:r>
              <a:rPr lang="en-US" sz="1800" dirty="0"/>
              <a:t> </a:t>
            </a:r>
            <a:r>
              <a:rPr lang="en-US" sz="1800" dirty="0" err="1"/>
              <a:t>медицинской</a:t>
            </a:r>
            <a:r>
              <a:rPr lang="en-US" sz="1800" dirty="0"/>
              <a:t> </a:t>
            </a:r>
            <a:r>
              <a:rPr lang="en-US" sz="1800" dirty="0" err="1"/>
              <a:t>академии</a:t>
            </a:r>
            <a:r>
              <a:rPr lang="en-US" sz="1800" dirty="0"/>
              <a:t>, </a:t>
            </a:r>
            <a:r>
              <a:rPr lang="en-US" sz="1800" dirty="0" err="1"/>
              <a:t>который</a:t>
            </a:r>
            <a:r>
              <a:rPr lang="en-US" sz="1800" dirty="0"/>
              <a:t> </a:t>
            </a:r>
            <a:r>
              <a:rPr lang="en-US" sz="1800" dirty="0" err="1"/>
              <a:t>произошел</a:t>
            </a:r>
            <a:r>
              <a:rPr lang="en-US" sz="1800" dirty="0"/>
              <a:t> в </a:t>
            </a:r>
            <a:r>
              <a:rPr lang="en-US" sz="1800" dirty="0" err="1"/>
              <a:t>октябре</a:t>
            </a:r>
            <a:r>
              <a:rPr lang="en-US" sz="1800" dirty="0"/>
              <a:t> 1996 </a:t>
            </a:r>
            <a:r>
              <a:rPr lang="en-US" sz="1800" dirty="0" err="1"/>
              <a:t>года</a:t>
            </a:r>
            <a:r>
              <a:rPr lang="en-US" sz="1800" dirty="0"/>
              <a:t>. </a:t>
            </a:r>
            <a:r>
              <a:rPr lang="en-US" sz="1800" dirty="0" err="1"/>
              <a:t>Пожару</a:t>
            </a:r>
            <a:r>
              <a:rPr lang="en-US" sz="1800" dirty="0"/>
              <a:t> </a:t>
            </a:r>
            <a:r>
              <a:rPr lang="en-US" sz="1800" dirty="0" err="1"/>
              <a:t>была</a:t>
            </a:r>
            <a:r>
              <a:rPr lang="en-US" sz="1800" dirty="0"/>
              <a:t> </a:t>
            </a:r>
            <a:r>
              <a:rPr lang="en-US" sz="1800" dirty="0" err="1"/>
              <a:t>присвоена</a:t>
            </a:r>
            <a:r>
              <a:rPr lang="en-US" sz="1800" dirty="0"/>
              <a:t> </a:t>
            </a:r>
            <a:r>
              <a:rPr lang="en-US" sz="1800" dirty="0" err="1"/>
              <a:t>высшая</a:t>
            </a:r>
            <a:r>
              <a:rPr lang="en-US" sz="1800" dirty="0"/>
              <a:t> </a:t>
            </a:r>
            <a:r>
              <a:rPr lang="en-US" sz="1800" dirty="0" err="1"/>
              <a:t>категория</a:t>
            </a:r>
            <a:r>
              <a:rPr lang="en-US" sz="1800" dirty="0"/>
              <a:t> </a:t>
            </a:r>
            <a:r>
              <a:rPr lang="en-US" sz="1800" dirty="0" err="1"/>
              <a:t>сложности</a:t>
            </a:r>
            <a:r>
              <a:rPr lang="en-US" sz="1800" dirty="0"/>
              <a:t>. </a:t>
            </a:r>
          </a:p>
          <a:p>
            <a:pPr marL="0" indent="0">
              <a:buNone/>
              <a:defRPr lang="ru-RU"/>
            </a:pPr>
            <a:r>
              <a:rPr lang="en-US" sz="1800" dirty="0"/>
              <a:t>В </a:t>
            </a:r>
            <a:r>
              <a:rPr lang="en-US" sz="1800" dirty="0" err="1"/>
              <a:t>январе</a:t>
            </a:r>
            <a:r>
              <a:rPr lang="en-US" sz="1800" dirty="0"/>
              <a:t> 2015 </a:t>
            </a:r>
            <a:r>
              <a:rPr lang="en-US" sz="1800" dirty="0" err="1"/>
              <a:t>года</a:t>
            </a:r>
            <a:r>
              <a:rPr lang="en-US" sz="1800" dirty="0"/>
              <a:t> М.А. </a:t>
            </a:r>
            <a:r>
              <a:rPr lang="en-US" sz="1800" dirty="0" err="1"/>
              <a:t>Евстигнеев</a:t>
            </a:r>
            <a:r>
              <a:rPr lang="en-US" sz="1800" dirty="0"/>
              <a:t> </a:t>
            </a:r>
            <a:r>
              <a:rPr lang="en-US" sz="1800" dirty="0" err="1"/>
              <a:t>руководил</a:t>
            </a:r>
            <a:r>
              <a:rPr lang="en-US" sz="1800" dirty="0"/>
              <a:t> </a:t>
            </a:r>
            <a:r>
              <a:rPr lang="en-US" sz="1800" dirty="0" err="1"/>
              <a:t>тушением</a:t>
            </a:r>
            <a:r>
              <a:rPr lang="en-US" sz="1800" dirty="0"/>
              <a:t> </a:t>
            </a:r>
            <a:r>
              <a:rPr lang="en-US" sz="1800" dirty="0" err="1"/>
              <a:t>пожара</a:t>
            </a:r>
            <a:r>
              <a:rPr lang="en-US" sz="1800" dirty="0"/>
              <a:t> в </a:t>
            </a:r>
            <a:r>
              <a:rPr lang="en-US" sz="1800" dirty="0" err="1"/>
              <a:t>банке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проспекте</a:t>
            </a:r>
            <a:r>
              <a:rPr lang="en-US" sz="1800" dirty="0"/>
              <a:t> </a:t>
            </a:r>
            <a:r>
              <a:rPr lang="en-US" sz="1800" dirty="0" err="1"/>
              <a:t>Ленина</a:t>
            </a:r>
            <a:r>
              <a:rPr lang="en-US" sz="1800" dirty="0"/>
              <a:t>. </a:t>
            </a:r>
            <a:r>
              <a:rPr lang="en-US" sz="1800" dirty="0" err="1"/>
              <a:t>Посетители</a:t>
            </a:r>
            <a:r>
              <a:rPr lang="en-US" sz="1800" dirty="0"/>
              <a:t> и </a:t>
            </a:r>
            <a:r>
              <a:rPr lang="en-US" sz="1800" dirty="0" err="1"/>
              <a:t>сотрудники</a:t>
            </a:r>
            <a:r>
              <a:rPr lang="en-US" sz="1800" dirty="0"/>
              <a:t> </a:t>
            </a:r>
            <a:r>
              <a:rPr lang="en-US" sz="1800" dirty="0" err="1"/>
              <a:t>банка</a:t>
            </a:r>
            <a:r>
              <a:rPr lang="en-US" sz="1800" dirty="0"/>
              <a:t> </a:t>
            </a:r>
            <a:r>
              <a:rPr lang="en-US" sz="1800" dirty="0" err="1"/>
              <a:t>были</a:t>
            </a:r>
            <a:r>
              <a:rPr lang="en-US" sz="1800" dirty="0"/>
              <a:t> </a:t>
            </a:r>
            <a:r>
              <a:rPr lang="en-US" sz="1800" dirty="0" err="1"/>
              <a:t>быстро</a:t>
            </a:r>
            <a:r>
              <a:rPr lang="en-US" sz="1800" dirty="0"/>
              <a:t> </a:t>
            </a:r>
            <a:r>
              <a:rPr lang="en-US" sz="1800" dirty="0" err="1"/>
              <a:t>эвакуированы</a:t>
            </a:r>
            <a:r>
              <a:rPr lang="en-US" sz="1800" dirty="0"/>
              <a:t>, </a:t>
            </a:r>
            <a:r>
              <a:rPr lang="en-US" sz="1800" dirty="0" err="1"/>
              <a:t>удалось</a:t>
            </a:r>
            <a:r>
              <a:rPr lang="en-US" sz="1800" dirty="0"/>
              <a:t> </a:t>
            </a:r>
            <a:r>
              <a:rPr lang="en-US" sz="1800" dirty="0" err="1"/>
              <a:t>избежать</a:t>
            </a:r>
            <a:r>
              <a:rPr lang="en-US" sz="1800" dirty="0"/>
              <a:t> </a:t>
            </a:r>
            <a:r>
              <a:rPr lang="en-US" sz="1800" dirty="0" err="1"/>
              <a:t>жертв</a:t>
            </a:r>
            <a:r>
              <a:rPr lang="en-US" sz="1800" dirty="0"/>
              <a:t>. </a:t>
            </a:r>
            <a:r>
              <a:rPr lang="en-US" sz="1800" dirty="0" err="1"/>
              <a:t>Тушение</a:t>
            </a:r>
            <a:r>
              <a:rPr lang="en-US" sz="1800" dirty="0"/>
              <a:t> </a:t>
            </a:r>
            <a:r>
              <a:rPr lang="en-US" sz="1800" dirty="0" err="1"/>
              <a:t>осложнялось</a:t>
            </a:r>
            <a:r>
              <a:rPr lang="en-US" sz="1800" dirty="0"/>
              <a:t> </a:t>
            </a:r>
            <a:r>
              <a:rPr lang="en-US" sz="1800" dirty="0" err="1"/>
              <a:t>тем</a:t>
            </a:r>
            <a:r>
              <a:rPr lang="en-US" sz="1800" dirty="0"/>
              <a:t>, </a:t>
            </a:r>
            <a:r>
              <a:rPr lang="en-US" sz="1800" dirty="0" err="1"/>
              <a:t>что</a:t>
            </a:r>
            <a:r>
              <a:rPr lang="en-US" sz="1800" dirty="0"/>
              <a:t> </a:t>
            </a:r>
            <a:r>
              <a:rPr lang="en-US" sz="1800" dirty="0" err="1"/>
              <a:t>мансарда</a:t>
            </a:r>
            <a:r>
              <a:rPr lang="en-US" sz="1800" dirty="0"/>
              <a:t> </a:t>
            </a:r>
            <a:r>
              <a:rPr lang="en-US" sz="1800" dirty="0" err="1"/>
              <a:t>здания</a:t>
            </a:r>
            <a:r>
              <a:rPr lang="en-US" sz="1800" dirty="0"/>
              <a:t> </a:t>
            </a:r>
            <a:r>
              <a:rPr lang="en-US" sz="1800" dirty="0" err="1"/>
              <a:t>была</a:t>
            </a:r>
            <a:r>
              <a:rPr lang="en-US" sz="1800" dirty="0"/>
              <a:t> </a:t>
            </a:r>
            <a:r>
              <a:rPr lang="en-US" sz="1800" dirty="0" err="1"/>
              <a:t>отделана</a:t>
            </a:r>
            <a:r>
              <a:rPr lang="en-US" sz="1800" dirty="0"/>
              <a:t> </a:t>
            </a:r>
            <a:r>
              <a:rPr lang="en-US" sz="1800" dirty="0" err="1"/>
              <a:t>утеплителем</a:t>
            </a:r>
            <a:r>
              <a:rPr lang="en-US" sz="1800" dirty="0"/>
              <a:t>, </a:t>
            </a:r>
            <a:r>
              <a:rPr lang="en-US" sz="1800" dirty="0" err="1"/>
              <a:t>который</a:t>
            </a:r>
            <a:r>
              <a:rPr lang="en-US" sz="1800" dirty="0"/>
              <a:t> </a:t>
            </a:r>
            <a:r>
              <a:rPr lang="en-US" sz="1800" dirty="0" err="1"/>
              <a:t>тлел</a:t>
            </a:r>
            <a:r>
              <a:rPr lang="en-US" sz="1800" dirty="0"/>
              <a:t> </a:t>
            </a:r>
            <a:r>
              <a:rPr lang="en-US" sz="1800" dirty="0" err="1"/>
              <a:t>между</a:t>
            </a:r>
            <a:r>
              <a:rPr lang="en-US" sz="1800" dirty="0"/>
              <a:t> </a:t>
            </a:r>
            <a:r>
              <a:rPr lang="en-US" sz="1800" dirty="0" err="1"/>
              <a:t>крышей</a:t>
            </a:r>
            <a:r>
              <a:rPr lang="en-US" sz="1800" dirty="0"/>
              <a:t> и </a:t>
            </a:r>
            <a:r>
              <a:rPr lang="en-US" sz="1800" dirty="0" err="1"/>
              <a:t>отделкой</a:t>
            </a:r>
            <a:r>
              <a:rPr lang="en-US" sz="1800" dirty="0"/>
              <a:t> </a:t>
            </a:r>
            <a:r>
              <a:rPr lang="en-US" sz="1800" dirty="0" err="1"/>
              <a:t>помещений</a:t>
            </a:r>
            <a:r>
              <a:rPr lang="en-US" sz="1800" dirty="0"/>
              <a:t>. </a:t>
            </a:r>
            <a:r>
              <a:rPr lang="en-US" sz="1800" dirty="0" err="1"/>
              <a:t>Чтобы</a:t>
            </a:r>
            <a:r>
              <a:rPr lang="en-US" sz="1800" dirty="0"/>
              <a:t> </a:t>
            </a:r>
            <a:r>
              <a:rPr lang="en-US" sz="1800" dirty="0" err="1"/>
              <a:t>добраться</a:t>
            </a:r>
            <a:r>
              <a:rPr lang="en-US" sz="1800" dirty="0"/>
              <a:t> </a:t>
            </a:r>
            <a:r>
              <a:rPr lang="en-US" sz="1800" dirty="0" err="1"/>
              <a:t>до</a:t>
            </a:r>
            <a:r>
              <a:rPr lang="en-US" sz="1800" dirty="0"/>
              <a:t> </a:t>
            </a:r>
            <a:r>
              <a:rPr lang="en-US" sz="1800" dirty="0" err="1"/>
              <a:t>очагов</a:t>
            </a:r>
            <a:r>
              <a:rPr lang="en-US" sz="1800" dirty="0"/>
              <a:t> </a:t>
            </a:r>
            <a:r>
              <a:rPr lang="en-US" sz="1800" dirty="0" err="1"/>
              <a:t>пожара</a:t>
            </a:r>
            <a:r>
              <a:rPr lang="en-US" sz="1800" dirty="0"/>
              <a:t>, </a:t>
            </a:r>
            <a:r>
              <a:rPr lang="en-US" sz="1800" dirty="0" err="1"/>
              <a:t>пришлось</a:t>
            </a:r>
            <a:r>
              <a:rPr lang="en-US" sz="1800" dirty="0"/>
              <a:t> </a:t>
            </a:r>
            <a:r>
              <a:rPr lang="en-US" sz="1800" dirty="0" err="1"/>
              <a:t>частично</a:t>
            </a:r>
            <a:r>
              <a:rPr lang="en-US" sz="1800" dirty="0"/>
              <a:t> </a:t>
            </a:r>
            <a:r>
              <a:rPr lang="en-US" sz="1800" dirty="0" err="1"/>
              <a:t>ломать</a:t>
            </a:r>
            <a:r>
              <a:rPr lang="en-US" sz="1800" dirty="0"/>
              <a:t> </a:t>
            </a:r>
            <a:r>
              <a:rPr lang="en-US" sz="1800" dirty="0" err="1"/>
              <a:t>крышу</a:t>
            </a:r>
            <a:r>
              <a:rPr lang="en-US" sz="1800" dirty="0"/>
              <a:t> </a:t>
            </a:r>
            <a:r>
              <a:rPr lang="en-US" sz="1800" dirty="0" err="1"/>
              <a:t>здания</a:t>
            </a:r>
            <a:r>
              <a:rPr lang="en-US" sz="1800" dirty="0"/>
              <a:t>.</a:t>
            </a:r>
            <a:endParaRPr lang="en-US" dirty="0"/>
          </a:p>
          <a:p>
            <a:pPr marL="0" indent="0">
              <a:buNone/>
              <a:defRPr lang="ru-RU"/>
            </a:pP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проявленные</a:t>
            </a:r>
            <a:r>
              <a:rPr lang="en-US" sz="1800" dirty="0"/>
              <a:t> </a:t>
            </a:r>
            <a:r>
              <a:rPr lang="en-US" sz="1800" dirty="0" err="1"/>
              <a:t>мужество</a:t>
            </a:r>
            <a:r>
              <a:rPr lang="en-US" sz="1800" dirty="0"/>
              <a:t> и </a:t>
            </a:r>
            <a:r>
              <a:rPr lang="en-US" sz="1800" dirty="0" err="1"/>
              <a:t>героизм</a:t>
            </a:r>
            <a:r>
              <a:rPr lang="en-US" sz="1800" dirty="0"/>
              <a:t> </a:t>
            </a:r>
            <a:r>
              <a:rPr lang="en-US" sz="1800" dirty="0" err="1"/>
              <a:t>при</a:t>
            </a:r>
            <a:r>
              <a:rPr lang="en-US" sz="1800" dirty="0"/>
              <a:t> </a:t>
            </a:r>
            <a:r>
              <a:rPr lang="en-US" sz="1800" dirty="0" err="1"/>
              <a:t>ликвидации</a:t>
            </a:r>
            <a:r>
              <a:rPr lang="en-US" sz="1800" dirty="0"/>
              <a:t> </a:t>
            </a:r>
            <a:r>
              <a:rPr lang="en-US" sz="1800" dirty="0" err="1"/>
              <a:t>сложного</a:t>
            </a:r>
            <a:r>
              <a:rPr lang="en-US" sz="1800" dirty="0"/>
              <a:t> </a:t>
            </a:r>
            <a:r>
              <a:rPr lang="en-US" sz="1800" dirty="0" err="1"/>
              <a:t>пожара</a:t>
            </a:r>
            <a:r>
              <a:rPr lang="en-US" sz="1800" dirty="0"/>
              <a:t> </a:t>
            </a:r>
            <a:r>
              <a:rPr lang="en-US" sz="1800" dirty="0" err="1"/>
              <a:t>Михаил</a:t>
            </a:r>
            <a:r>
              <a:rPr lang="en-US" sz="1800" dirty="0"/>
              <a:t> </a:t>
            </a:r>
            <a:r>
              <a:rPr lang="ru-RU" sz="1800" dirty="0"/>
              <a:t>Анатольевич </a:t>
            </a:r>
            <a:r>
              <a:rPr lang="en-US" sz="1800" dirty="0" err="1"/>
              <a:t>Евстигнеев</a:t>
            </a:r>
            <a:r>
              <a:rPr lang="en-US" sz="1800" dirty="0"/>
              <a:t> </a:t>
            </a:r>
            <a:r>
              <a:rPr lang="en-US" sz="1800" dirty="0" err="1"/>
              <a:t>был</a:t>
            </a:r>
            <a:r>
              <a:rPr lang="en-US" sz="1800" dirty="0"/>
              <a:t> </a:t>
            </a:r>
            <a:r>
              <a:rPr lang="en-US" sz="1800" dirty="0" err="1"/>
              <a:t>награжден</a:t>
            </a:r>
            <a:r>
              <a:rPr lang="en-US" sz="1800" dirty="0"/>
              <a:t> </a:t>
            </a:r>
            <a:r>
              <a:rPr lang="ru-RU" sz="1800" dirty="0"/>
              <a:t>   </a:t>
            </a:r>
            <a:r>
              <a:rPr lang="en-US" sz="1800" dirty="0" err="1"/>
              <a:t>медалью</a:t>
            </a:r>
            <a:r>
              <a:rPr lang="en-US" sz="1800" dirty="0"/>
              <a:t> «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отвагу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пожаре</a:t>
            </a:r>
            <a:r>
              <a:rPr lang="en-US" sz="1800" dirty="0"/>
              <a:t>»</a:t>
            </a:r>
            <a:endParaRPr lang="en-US" dirty="0"/>
          </a:p>
          <a:p>
            <a:pPr>
              <a:defRPr lang="ru-RU"/>
            </a:pPr>
            <a:endParaRPr lang="en-US" sz="1800" dirty="0"/>
          </a:p>
        </p:txBody>
      </p:sp>
      <p:sp>
        <p:nvSpPr>
          <p:cNvPr id="6" name="TextBox 4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AEAAAMAAAAEAAAAAAAAAAAAAAAAAAAAAAAAAAeAAAAaAAAAAAAAAAAAAAAAAAAAAAAAAAAAAAAECcAABAnAAAAAAAAAAAAAAAAAAAAAAAAAAAAAAAAAAAAAAAAAAAAABQAAAAAAAAAwMD/AAAAAABkAAAAMgAAAAAAAABkAAAAAAAAAH9/fwAKAAAAHwAAAFQAAABEcsQFAAAAAQAAAAAAAAAAAAAAAAAAAAAAAAAAAAAAAAAAAAAAAAAAAAAAAH9/fwBEVGoDzMzMAMDA/wB/f38AAAAAAAAAAAAAAAAAAAAAAAAAAAAhAAAAGAAAABQAAACdAgAAWAIAANIiAAB8CgAAECAAACYAAAAIAAAA//////////8="/>
              </a:ext>
            </a:extLst>
          </p:cNvSpPr>
          <p:nvPr/>
        </p:nvSpPr>
        <p:spPr>
          <a:xfrm>
            <a:off x="424823" y="381000"/>
            <a:ext cx="5235575" cy="13233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/>
              <a:t>Михаил Анатольевич Евстигнеев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prism isContent="1" isInverted="1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  <p:extLst mod="1">
      <p:ext uri="smNativeData">
        <pr:smNativeData xmlns="" xmlns:p14="http://schemas.microsoft.com/office/powerpoint/2010/main" xmlns:pr="smNativeData" val="0QEuYgQAAAAFAAAAAAAAAAEAAAA1AAAAAAAAAAAAAAAAAAAAAAAAAAwAAAABAAAAAQAAADUAAAAAAAAAAAAAAAAAAAAAAAAAEwAAAAIAAAABAAAANQAAAAAAAAAAAAAAAAAAAAAAAAAaAAAAAwAAAAEAAAA1AAAAAAAAAAAAAAAAAAAAAAAAAA=="/>
      </p:ext>
    </p:ext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vJEkY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AlAgAA8wwAAMkmAADBKgAAEAAAACYAAAAIAAAAASAAAAAAAAA="/>
              </a:ext>
            </a:extLst>
          </p:cNvSpPr>
          <p:nvPr>
            <p:ph idx="1"/>
          </p:nvPr>
        </p:nvSpPr>
        <p:spPr>
          <a:xfrm>
            <a:off x="348615" y="2105025"/>
            <a:ext cx="5956300" cy="48450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>
              <a:buNone/>
              <a:defRPr lang="ru-RU"/>
            </a:pPr>
            <a:r>
              <a:rPr lang="en-US" sz="1800" dirty="0" err="1"/>
              <a:t>Денис</a:t>
            </a:r>
            <a:r>
              <a:rPr lang="en-US" sz="1800" dirty="0"/>
              <a:t> </a:t>
            </a:r>
            <a:r>
              <a:rPr lang="en-US" sz="1800" dirty="0" err="1"/>
              <a:t>Николаевич</a:t>
            </a:r>
            <a:r>
              <a:rPr lang="en-US" sz="1800" dirty="0"/>
              <a:t> </a:t>
            </a:r>
            <a:r>
              <a:rPr lang="en-US" sz="1800" dirty="0" err="1"/>
              <a:t>Мяхтенёв</a:t>
            </a:r>
            <a:r>
              <a:rPr lang="en-US" sz="1800" dirty="0"/>
              <a:t> </a:t>
            </a:r>
            <a:r>
              <a:rPr lang="en-US" sz="1800" dirty="0" err="1"/>
              <a:t>работает</a:t>
            </a:r>
            <a:r>
              <a:rPr lang="en-US" sz="1800" dirty="0"/>
              <a:t> в МЧС </a:t>
            </a:r>
            <a:r>
              <a:rPr lang="en-US" sz="1800" dirty="0" err="1"/>
              <a:t>России</a:t>
            </a:r>
            <a:r>
              <a:rPr lang="en-US" sz="1800" dirty="0"/>
              <a:t> с 1992 </a:t>
            </a:r>
            <a:r>
              <a:rPr lang="en-US" sz="1800" dirty="0" err="1"/>
              <a:t>года</a:t>
            </a:r>
            <a:r>
              <a:rPr lang="en-US" sz="1800" dirty="0"/>
              <a:t>, </a:t>
            </a:r>
            <a:r>
              <a:rPr lang="en-US" sz="1800" dirty="0" err="1"/>
              <a:t>начальником</a:t>
            </a:r>
            <a:r>
              <a:rPr lang="en-US" sz="1800" dirty="0"/>
              <a:t> </a:t>
            </a:r>
            <a:r>
              <a:rPr lang="en-US" sz="1800" dirty="0" err="1"/>
              <a:t>службы</a:t>
            </a:r>
            <a:r>
              <a:rPr lang="en-US" sz="1800" dirty="0"/>
              <a:t> </a:t>
            </a:r>
            <a:r>
              <a:rPr lang="en-US" sz="1800" dirty="0" err="1"/>
              <a:t>пожаротушения</a:t>
            </a:r>
            <a:r>
              <a:rPr lang="en-US" sz="1800" dirty="0"/>
              <a:t> </a:t>
            </a:r>
            <a:r>
              <a:rPr lang="en-US" sz="1800" dirty="0" err="1"/>
              <a:t>Ивановской</a:t>
            </a:r>
            <a:r>
              <a:rPr lang="en-US" sz="1800" dirty="0"/>
              <a:t> </a:t>
            </a:r>
            <a:r>
              <a:rPr lang="en-US" sz="1800" dirty="0" err="1"/>
              <a:t>области</a:t>
            </a:r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800" dirty="0" err="1"/>
              <a:t>более</a:t>
            </a:r>
            <a:r>
              <a:rPr lang="en-US" sz="1800" dirty="0"/>
              <a:t> 3 </a:t>
            </a:r>
            <a:r>
              <a:rPr lang="en-US" sz="1800" dirty="0" err="1"/>
              <a:t>лет</a:t>
            </a:r>
            <a:r>
              <a:rPr lang="en-US" sz="1800" dirty="0"/>
              <a:t>. 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эти</a:t>
            </a:r>
            <a:r>
              <a:rPr lang="en-US" sz="1800" dirty="0"/>
              <a:t> </a:t>
            </a:r>
            <a:r>
              <a:rPr lang="en-US" sz="1800" dirty="0" err="1"/>
              <a:t>годы</a:t>
            </a:r>
            <a:r>
              <a:rPr lang="en-US" sz="1800" dirty="0"/>
              <a:t> </a:t>
            </a:r>
            <a:r>
              <a:rPr lang="en-US" sz="1800" dirty="0" err="1"/>
              <a:t>ликвидировал</a:t>
            </a:r>
            <a:r>
              <a:rPr lang="en-US" sz="1800" dirty="0"/>
              <a:t> </a:t>
            </a:r>
            <a:r>
              <a:rPr lang="en-US" sz="1800" dirty="0" err="1"/>
              <a:t>сотни</a:t>
            </a:r>
            <a:r>
              <a:rPr lang="en-US" sz="1800" dirty="0"/>
              <a:t> </a:t>
            </a:r>
            <a:r>
              <a:rPr lang="en-US" sz="1800" dirty="0" err="1"/>
              <a:t>пожаров</a:t>
            </a:r>
            <a:r>
              <a:rPr lang="en-US" sz="1800" dirty="0"/>
              <a:t>, </a:t>
            </a:r>
            <a:r>
              <a:rPr lang="en-US" sz="1800" dirty="0" err="1"/>
              <a:t>спас</a:t>
            </a:r>
            <a:r>
              <a:rPr lang="en-US" sz="1800" dirty="0"/>
              <a:t> </a:t>
            </a:r>
            <a:r>
              <a:rPr lang="en-US" sz="1800" dirty="0" err="1"/>
              <a:t>десятки</a:t>
            </a:r>
            <a:r>
              <a:rPr lang="en-US" sz="1800" dirty="0"/>
              <a:t> </a:t>
            </a:r>
            <a:r>
              <a:rPr lang="en-US" sz="1800" dirty="0" err="1"/>
              <a:t>человеческих</a:t>
            </a:r>
            <a:r>
              <a:rPr lang="en-US" sz="1800" dirty="0"/>
              <a:t> </a:t>
            </a:r>
            <a:r>
              <a:rPr lang="en-US" sz="1800" dirty="0" err="1"/>
              <a:t>жизней</a:t>
            </a:r>
            <a:r>
              <a:rPr lang="en-US" sz="1800" dirty="0"/>
              <a:t>.</a:t>
            </a:r>
          </a:p>
          <a:p>
            <a:pPr marL="0" indent="0">
              <a:buNone/>
              <a:defRPr lang="ru-RU"/>
            </a:pPr>
            <a:r>
              <a:rPr lang="en-US" sz="1800" dirty="0" err="1"/>
              <a:t>Осенью</a:t>
            </a:r>
            <a:r>
              <a:rPr lang="en-US" sz="1800" dirty="0"/>
              <a:t> 2008 </a:t>
            </a:r>
            <a:r>
              <a:rPr lang="en-US" sz="1800" dirty="0" err="1"/>
              <a:t>года</a:t>
            </a:r>
            <a:r>
              <a:rPr lang="en-US" sz="1800" dirty="0"/>
              <a:t> </a:t>
            </a:r>
            <a:r>
              <a:rPr lang="en-US" sz="1800" dirty="0" err="1"/>
              <a:t>произошёл</a:t>
            </a:r>
            <a:r>
              <a:rPr lang="en-US" sz="1800" dirty="0"/>
              <a:t> </a:t>
            </a:r>
            <a:r>
              <a:rPr lang="en-US" sz="1800" dirty="0" err="1"/>
              <a:t>пожар</a:t>
            </a:r>
            <a:r>
              <a:rPr lang="en-US" sz="1800" dirty="0"/>
              <a:t> в </a:t>
            </a:r>
            <a:r>
              <a:rPr lang="en-US" sz="1800" dirty="0" err="1"/>
              <a:t>деревянном</a:t>
            </a:r>
            <a:r>
              <a:rPr lang="en-US" sz="1800" dirty="0"/>
              <a:t> </a:t>
            </a:r>
            <a:r>
              <a:rPr lang="en-US" sz="1800" dirty="0" err="1"/>
              <a:t>частном</a:t>
            </a:r>
            <a:r>
              <a:rPr lang="en-US" sz="1800" dirty="0"/>
              <a:t> </a:t>
            </a:r>
            <a:r>
              <a:rPr lang="en-US" sz="1800" dirty="0" err="1"/>
              <a:t>доме</a:t>
            </a:r>
            <a:r>
              <a:rPr lang="en-US" sz="1800" dirty="0"/>
              <a:t>. </a:t>
            </a:r>
            <a:r>
              <a:rPr lang="en-US" sz="1800" dirty="0" err="1"/>
              <a:t>Дом</a:t>
            </a:r>
            <a:r>
              <a:rPr lang="en-US" sz="1800" dirty="0"/>
              <a:t> </a:t>
            </a:r>
            <a:r>
              <a:rPr lang="en-US" sz="1800" dirty="0" err="1"/>
              <a:t>загорелся</a:t>
            </a:r>
            <a:r>
              <a:rPr lang="en-US" sz="1800" dirty="0"/>
              <a:t> с </a:t>
            </a:r>
            <a:r>
              <a:rPr lang="en-US" sz="1800" dirty="0" err="1"/>
              <a:t>крыльца</a:t>
            </a:r>
            <a:r>
              <a:rPr lang="en-US" sz="1800" dirty="0"/>
              <a:t>, и </a:t>
            </a:r>
            <a:r>
              <a:rPr lang="en-US" sz="1800" dirty="0" err="1"/>
              <a:t>огонь</a:t>
            </a:r>
            <a:r>
              <a:rPr lang="en-US" sz="1800" dirty="0"/>
              <a:t>, </a:t>
            </a:r>
            <a:r>
              <a:rPr lang="en-US" sz="1800" dirty="0" err="1"/>
              <a:t>перекрыв</a:t>
            </a:r>
            <a:r>
              <a:rPr lang="en-US" sz="1800" dirty="0"/>
              <a:t> </a:t>
            </a:r>
            <a:r>
              <a:rPr lang="en-US" sz="1800" dirty="0" err="1"/>
              <a:t>путь</a:t>
            </a:r>
            <a:r>
              <a:rPr lang="en-US" sz="1800" dirty="0"/>
              <a:t> к </a:t>
            </a:r>
            <a:r>
              <a:rPr lang="en-US" sz="1800" dirty="0" err="1"/>
              <a:t>спасению</a:t>
            </a:r>
            <a:r>
              <a:rPr lang="en-US" sz="1800" dirty="0"/>
              <a:t>, </a:t>
            </a:r>
            <a:r>
              <a:rPr lang="en-US" sz="1800" dirty="0" err="1"/>
              <a:t>стал</a:t>
            </a:r>
            <a:r>
              <a:rPr lang="en-US" sz="1800" dirty="0"/>
              <a:t> </a:t>
            </a:r>
            <a:r>
              <a:rPr lang="en-US" sz="1800" dirty="0" err="1"/>
              <a:t>быстро</a:t>
            </a:r>
            <a:r>
              <a:rPr lang="en-US" sz="1800" dirty="0"/>
              <a:t> </a:t>
            </a:r>
            <a:r>
              <a:rPr lang="en-US" sz="1800" dirty="0" err="1"/>
              <a:t>распространяться</a:t>
            </a:r>
            <a:r>
              <a:rPr lang="en-US" sz="1800" dirty="0"/>
              <a:t> </a:t>
            </a:r>
            <a:r>
              <a:rPr lang="en-US" sz="1800" dirty="0" err="1"/>
              <a:t>по</a:t>
            </a:r>
            <a:r>
              <a:rPr lang="en-US" sz="1800" dirty="0"/>
              <a:t> </a:t>
            </a:r>
            <a:r>
              <a:rPr lang="en-US" sz="1800" dirty="0" err="1"/>
              <a:t>зданию</a:t>
            </a:r>
            <a:r>
              <a:rPr lang="en-US" sz="1800" dirty="0"/>
              <a:t>. </a:t>
            </a:r>
            <a:r>
              <a:rPr lang="en-US" sz="1800" dirty="0" err="1"/>
              <a:t>Очевидцы</a:t>
            </a:r>
            <a:r>
              <a:rPr lang="en-US" sz="1800" dirty="0"/>
              <a:t> </a:t>
            </a:r>
            <a:r>
              <a:rPr lang="en-US" sz="1800" dirty="0" err="1"/>
              <a:t>пожара</a:t>
            </a:r>
            <a:r>
              <a:rPr lang="en-US" sz="1800" dirty="0"/>
              <a:t> </a:t>
            </a:r>
            <a:r>
              <a:rPr lang="en-US" sz="1800" dirty="0" err="1"/>
              <a:t>говорили</a:t>
            </a:r>
            <a:r>
              <a:rPr lang="en-US" sz="1800" dirty="0"/>
              <a:t>, </a:t>
            </a:r>
            <a:r>
              <a:rPr lang="en-US" sz="1800" dirty="0" err="1"/>
              <a:t>что</a:t>
            </a:r>
            <a:r>
              <a:rPr lang="en-US" sz="1800" dirty="0"/>
              <a:t>, </a:t>
            </a:r>
            <a:r>
              <a:rPr lang="en-US" sz="1800" dirty="0" err="1"/>
              <a:t>возможно</a:t>
            </a:r>
            <a:r>
              <a:rPr lang="en-US" sz="1800" dirty="0"/>
              <a:t>, в </a:t>
            </a:r>
            <a:r>
              <a:rPr lang="en-US" sz="1800" dirty="0" err="1"/>
              <a:t>горящем</a:t>
            </a:r>
            <a:r>
              <a:rPr lang="en-US" sz="1800" dirty="0"/>
              <a:t> </a:t>
            </a:r>
            <a:r>
              <a:rPr lang="en-US" sz="1800" dirty="0" err="1"/>
              <a:t>доме</a:t>
            </a:r>
            <a:r>
              <a:rPr lang="en-US" sz="1800" dirty="0"/>
              <a:t> </a:t>
            </a:r>
            <a:r>
              <a:rPr lang="en-US" sz="1800" dirty="0" err="1"/>
              <a:t>находятся</a:t>
            </a:r>
            <a:r>
              <a:rPr lang="en-US" sz="1800" dirty="0"/>
              <a:t> </a:t>
            </a:r>
            <a:r>
              <a:rPr lang="en-US" sz="1800" dirty="0" err="1"/>
              <a:t>двое</a:t>
            </a:r>
            <a:r>
              <a:rPr lang="en-US" sz="1800" dirty="0"/>
              <a:t> </a:t>
            </a:r>
            <a:r>
              <a:rPr lang="en-US" sz="1800" dirty="0" err="1"/>
              <a:t>детей</a:t>
            </a:r>
            <a:r>
              <a:rPr lang="en-US" sz="1800" dirty="0"/>
              <a:t> 5 и 10 </a:t>
            </a:r>
            <a:r>
              <a:rPr lang="en-US" sz="1800" dirty="0" err="1"/>
              <a:t>лет</a:t>
            </a:r>
            <a:r>
              <a:rPr lang="en-US" sz="1800" dirty="0"/>
              <a:t>. </a:t>
            </a:r>
            <a:r>
              <a:rPr lang="en-US" sz="1800" dirty="0" err="1"/>
              <a:t>Во</a:t>
            </a:r>
            <a:r>
              <a:rPr lang="en-US" sz="1800" dirty="0"/>
              <a:t> </a:t>
            </a:r>
            <a:r>
              <a:rPr lang="en-US" sz="1800" dirty="0" err="1"/>
              <a:t>время</a:t>
            </a:r>
            <a:r>
              <a:rPr lang="en-US" sz="1800" dirty="0"/>
              <a:t> </a:t>
            </a:r>
            <a:r>
              <a:rPr lang="en-US" sz="1800" dirty="0" err="1"/>
              <a:t>этого</a:t>
            </a:r>
            <a:r>
              <a:rPr lang="en-US" sz="1800" dirty="0"/>
              <a:t> </a:t>
            </a:r>
            <a:r>
              <a:rPr lang="en-US" sz="1800" dirty="0" err="1"/>
              <a:t>пожара</a:t>
            </a:r>
            <a:r>
              <a:rPr lang="en-US" sz="1800" dirty="0"/>
              <a:t> </a:t>
            </a:r>
            <a:r>
              <a:rPr lang="en-US" sz="1800" dirty="0" err="1"/>
              <a:t>Денис</a:t>
            </a:r>
            <a:r>
              <a:rPr lang="en-US" sz="1800" dirty="0"/>
              <a:t> </a:t>
            </a:r>
            <a:r>
              <a:rPr lang="en-US" sz="1800" dirty="0" err="1"/>
              <a:t>Николаевич</a:t>
            </a:r>
            <a:r>
              <a:rPr lang="en-US" sz="1800" dirty="0"/>
              <a:t> </a:t>
            </a:r>
            <a:r>
              <a:rPr lang="en-US" sz="1800" dirty="0" err="1"/>
              <a:t>спас</a:t>
            </a:r>
            <a:r>
              <a:rPr lang="en-US" sz="1800" dirty="0"/>
              <a:t> </a:t>
            </a:r>
            <a:r>
              <a:rPr lang="en-US" sz="1800" dirty="0" err="1"/>
              <a:t>двоих</a:t>
            </a:r>
            <a:r>
              <a:rPr lang="en-US" sz="1800" dirty="0"/>
              <a:t> </a:t>
            </a:r>
            <a:r>
              <a:rPr lang="en-US" sz="1800" dirty="0" err="1"/>
              <a:t>детей</a:t>
            </a:r>
            <a:r>
              <a:rPr lang="en-US" sz="1800" dirty="0"/>
              <a:t>. 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тушение</a:t>
            </a:r>
            <a:r>
              <a:rPr lang="en-US" sz="1800" dirty="0"/>
              <a:t> </a:t>
            </a:r>
            <a:r>
              <a:rPr lang="en-US" sz="1800" dirty="0" err="1"/>
              <a:t>пожара</a:t>
            </a:r>
            <a:r>
              <a:rPr lang="en-US" sz="1800" dirty="0"/>
              <a:t> и </a:t>
            </a:r>
            <a:r>
              <a:rPr lang="en-US" sz="1800" dirty="0" err="1"/>
              <a:t>спасение</a:t>
            </a:r>
            <a:r>
              <a:rPr lang="en-US" sz="1800" dirty="0"/>
              <a:t> </a:t>
            </a:r>
            <a:r>
              <a:rPr lang="en-US" sz="1800" dirty="0" err="1"/>
              <a:t>детей</a:t>
            </a:r>
            <a:r>
              <a:rPr lang="en-US" sz="1800" dirty="0"/>
              <a:t> </a:t>
            </a:r>
            <a:r>
              <a:rPr lang="en-US" sz="1800" dirty="0" err="1"/>
              <a:t>Мяхтенев</a:t>
            </a:r>
            <a:r>
              <a:rPr lang="en-US" sz="1800" dirty="0"/>
              <a:t> </a:t>
            </a:r>
            <a:r>
              <a:rPr lang="en-US" sz="1800" dirty="0" err="1"/>
              <a:t>Денис</a:t>
            </a:r>
            <a:r>
              <a:rPr lang="en-US" sz="1800" dirty="0"/>
              <a:t> </a:t>
            </a:r>
            <a:r>
              <a:rPr lang="en-US" sz="1800" dirty="0" err="1"/>
              <a:t>Николаевич</a:t>
            </a:r>
            <a:r>
              <a:rPr lang="en-US" sz="1800" dirty="0"/>
              <a:t> </a:t>
            </a:r>
            <a:r>
              <a:rPr lang="en-US" sz="1800" dirty="0" err="1"/>
              <a:t>получил</a:t>
            </a:r>
            <a:r>
              <a:rPr lang="en-US" sz="1800" dirty="0"/>
              <a:t> </a:t>
            </a:r>
            <a:r>
              <a:rPr lang="en-US" sz="1800" dirty="0" err="1"/>
              <a:t>медаль</a:t>
            </a:r>
            <a:r>
              <a:rPr lang="en-US" sz="1800" dirty="0"/>
              <a:t> «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отвагу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пожаре</a:t>
            </a:r>
            <a:r>
              <a:rPr lang="en-US" sz="1800" dirty="0"/>
              <a:t>». </a:t>
            </a:r>
            <a:endParaRPr lang="en-US" dirty="0"/>
          </a:p>
        </p:txBody>
      </p:sp>
      <p:sp>
        <p:nvSpPr>
          <p:cNvPr id="3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fygAAP3///8ASwAA6iMAAAAAAAABAAAAAAAAAAEAAABQAAAAAAAAAAAA4D8AAAAAAADgPwAAAAAAAOA/AAAAAAAA4D8AAAAAAADgPwAAAAAAAOA/AAAAAAAA4D8AAAAAAADgPwAAAAAAAOA/AAAAAAAA4D8CAAAAjAAAAAEAAAAAAAAA////AP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MlWRAH9/fwBEVGoDzMzMAMDA/wB/f38AAAAAAAAAAAAAAAAAAAAAAAAAAAAhAAAAGAAAABQAAAB/KAAA/f///wBLAADqIwAAEAAAACYAAAAIAAAA//////////8="/>
              </a:ext>
            </a:extLst>
          </p:cNvSpPr>
          <p:nvPr/>
        </p:nvSpPr>
        <p:spPr>
          <a:xfrm flipH="1">
            <a:off x="6583045" y="-1905"/>
            <a:ext cx="5608955" cy="5840095"/>
          </a:xfrm>
          <a:custGeom>
            <a:avLst/>
            <a:gdLst/>
            <a:ahLst/>
            <a:cxnLst/>
            <a:rect l="0" t="0" r="5608955" b="5840095"/>
            <a:pathLst>
              <a:path w="5608955" h="5840095">
                <a:moveTo>
                  <a:pt x="0" y="0"/>
                </a:moveTo>
                <a:lnTo>
                  <a:pt x="4636871" y="0"/>
                </a:lnTo>
                <a:lnTo>
                  <a:pt x="4822341" y="204070"/>
                </a:lnTo>
                <a:cubicBezTo>
                  <a:pt x="5313755" y="799536"/>
                  <a:pt x="5608955" y="1562938"/>
                  <a:pt x="5608955" y="2395287"/>
                </a:cubicBezTo>
                <a:cubicBezTo>
                  <a:pt x="5608955" y="4297802"/>
                  <a:pt x="4066686" y="5840095"/>
                  <a:pt x="2164202" y="5840095"/>
                </a:cubicBezTo>
                <a:cubicBezTo>
                  <a:pt x="1450771" y="5840095"/>
                  <a:pt x="787994" y="5623210"/>
                  <a:pt x="238208" y="5251776"/>
                </a:cubicBezTo>
                <a:lnTo>
                  <a:pt x="0" y="5073644"/>
                </a:lnTo>
                <a:close/>
              </a:path>
            </a:pathLst>
          </a:custGeom>
          <a:solidFill>
            <a:srgbClr val="FFFFFF">
              <a:alpha val="79000"/>
            </a:srgbClr>
          </a:solidFill>
          <a:ln>
            <a:noFill/>
          </a:ln>
          <a:effectLst/>
        </p:spPr>
        <p:txBody>
          <a:bodyPr vert="horz" wrap="square" lIns="6583045" tIns="-1905" rIns="12192000" bIns="583819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>
                <a:solidFill>
                  <a:srgbClr val="FFFFFF"/>
                </a:solidFill>
              </a:defRPr>
            </a:pPr>
            <a:endParaRPr noProof="1"/>
          </a:p>
        </p:txBody>
      </p:sp>
      <p:pic>
        <p:nvPicPr>
          <p:cNvPr id="4" name="Рисунок 4" descr="Изображение выглядит как человек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hikAAAAAAAAASwAAySI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9AQAAAAAAAAbCQAAAAAAAAAAAABkAAAAZAAAAAAAAAAjAAAABAAAAAsAAAAXAAAAFAAAAAAAAAAAAAAA/38AAP9/AAAAAAAACQAAAAQAAAAAAQ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hikAAAAAAAAASwAAySIAABAAAAAmAAAACAAAAP//////////"/>
              </a:ext>
            </a:extLst>
          </p:cNvPicPr>
          <p:nvPr/>
        </p:nvPicPr>
        <p:blipFill>
          <a:blip r:embed="rId2"/>
          <a:srcRect l="12680" r="23310"/>
          <a:stretch>
            <a:fillRect/>
          </a:stretch>
        </p:blipFill>
        <p:spPr>
          <a:xfrm>
            <a:off x="6750057" y="12"/>
            <a:ext cx="5441951" cy="5654675"/>
          </a:xfrm>
          <a:custGeom>
            <a:avLst/>
            <a:gdLst/>
            <a:ahLst/>
            <a:cxnLst/>
            <a:rect l="0" t="0" r="5441950" b="5654675"/>
            <a:pathLst>
              <a:path w="5441950" h="5654675">
                <a:moveTo>
                  <a:pt x="1041385" y="0"/>
                </a:moveTo>
                <a:lnTo>
                  <a:pt x="5441950" y="0"/>
                </a:lnTo>
                <a:lnTo>
                  <a:pt x="5441950" y="4820386"/>
                </a:lnTo>
                <a:lnTo>
                  <a:pt x="5285254" y="4957748"/>
                </a:lnTo>
                <a:cubicBezTo>
                  <a:pt x="4729707" y="5394304"/>
                  <a:pt x="4029148" y="5654675"/>
                  <a:pt x="3267774" y="5654675"/>
                </a:cubicBezTo>
                <a:cubicBezTo>
                  <a:pt x="1463032" y="5654675"/>
                  <a:pt x="0" y="4191735"/>
                  <a:pt x="0" y="2387109"/>
                </a:cubicBezTo>
                <a:cubicBezTo>
                  <a:pt x="0" y="1484796"/>
                  <a:pt x="365758" y="667904"/>
                  <a:pt x="957109" y="76591"/>
                </a:cubicBez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5" name="TextBox 4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AEAAAMAAAAEAAAAAAAAAAAAAAAAAAAAAAAAAAeAAAAaAAAAAAAAAAAAAAAAAAAAAAAAAAAAAAAECcAABAnAAAAAAAAAAAAAAAAAAAAAAAAAAAAAAAAAAAAAAAAAAAAABQAAAAAAAAAwMD/AAAAAABkAAAAMgAAAAAAAABkAAAAAAAAAH9/fwAKAAAAHwAAAFQAAABEcsQFAAAAAQAAAAAAAAAAAAAAAAAAAAAAAAAAAAAAAAAAAAAAAAAAAAAAAH9/fwBEVGoDzMzMAMDA/wB/f38AAAAAAAAAAAAAAAAAAAAAAAAAAAAhAAAAGAAAABQAAACdAgAAWAIAAOMiAAB8CgAAECAAACYAAAAIAAAA//////////8="/>
              </a:ext>
            </a:extLst>
          </p:cNvSpPr>
          <p:nvPr/>
        </p:nvSpPr>
        <p:spPr>
          <a:xfrm>
            <a:off x="424817" y="381000"/>
            <a:ext cx="5246371" cy="13233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/>
              <a:t>Денис Николаевич Мяхтенёв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flythrough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14="http://schemas.microsoft.com/office/powerpoint/2010/main" xmlns:pr="smNativeData" val="0QEuYgIAAAAFAAAAAAAAAAEAAAA1AAAAAAAAAAAAAAAAAAAAAAAAAAwAAAABAAAAAQAAADUAAAAAAAAAAAAAAAAAAAAAAAAA"/>
      </p:ext>
    </p:ext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AAAAAP////9aMAAAMCoAAAAAAAABAAAAAgAAAAEAAABQAAAAAAAAAAAA4D8AAAAAAADgPwAAAAAAAOA/AAAAAAAA4D8AAAAAAADgPwAAAAAAAOA/AAAAAAAA4D8AAAAAAADgPwAAAAAAAOA/AAAAAAAA4D8CAAAAjAAAAAEAAAAAAAAAJiYmAP///wgf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mJiYAAAAAAQAAAAAAAAAAAAAAAAAAAAAAAAAAAAAAAAAAAAAAAAAAMlWRAH9/fwBEVGoDzMzMAMDA/wB/f38AAAAAAAAAAAAAAAAAAAAAAAAAAAAhAAAAGAAAABQAAAAAAAAA/////1owAAAwKgAAEAAAACYAAAAIAAAA//////////8="/>
              </a:ext>
            </a:extLst>
          </p:cNvSpPr>
          <p:nvPr/>
        </p:nvSpPr>
        <p:spPr>
          <a:xfrm flipV="1">
            <a:off x="7" y="-635"/>
            <a:ext cx="7860031" cy="6858635"/>
          </a:xfrm>
          <a:custGeom>
            <a:avLst/>
            <a:gdLst/>
            <a:ahLst/>
            <a:cxnLst/>
            <a:rect l="0" t="0" r="7860030" b="6858635"/>
            <a:pathLst>
              <a:path w="7860030" h="6858635">
                <a:moveTo>
                  <a:pt x="7860030" y="6858635"/>
                </a:moveTo>
                <a:lnTo>
                  <a:pt x="435258" y="6858635"/>
                </a:lnTo>
                <a:lnTo>
                  <a:pt x="435518" y="6858072"/>
                </a:lnTo>
                <a:lnTo>
                  <a:pt x="0" y="6858072"/>
                </a:lnTo>
                <a:lnTo>
                  <a:pt x="0" y="0"/>
                </a:lnTo>
                <a:lnTo>
                  <a:pt x="3611726" y="0"/>
                </a:lnTo>
                <a:lnTo>
                  <a:pt x="4677985" y="0"/>
                </a:lnTo>
                <a:lnTo>
                  <a:pt x="4683562" y="0"/>
                </a:lnTo>
                <a:close/>
              </a:path>
            </a:pathLst>
          </a:custGeom>
          <a:solidFill>
            <a:srgbClr val="262626">
              <a:alpha val="69000"/>
            </a:srgbClr>
          </a:solidFill>
          <a:ln>
            <a:noFill/>
          </a:ln>
          <a:effectLst/>
        </p:spPr>
        <p:txBody>
          <a:bodyPr rot="10800000" vert="horz" wrap="square" lIns="0" tIns="-635" rIns="7860030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pic>
        <p:nvPicPr>
          <p:cNvPr id="8" name="Рисунок 4" descr="Изображение выглядит как человек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DA166A1-FE78-4E96-B702-4CAE74FE5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0" t="253" r="15545" b="-394"/>
          <a:stretch/>
        </p:blipFill>
        <p:spPr>
          <a:xfrm>
            <a:off x="3113589" y="-143"/>
            <a:ext cx="9081219" cy="6874005"/>
          </a:xfrm>
          <a:prstGeom prst="rect">
            <a:avLst/>
          </a:prstGeom>
        </p:spPr>
      </p:pic>
      <p:sp>
        <p:nvSpPr>
          <p:cNvPr id="4" name="Freeform: Shape 12"/>
          <p:cNvSpPr>
            <a:extLst>
              <a:ext uri="smNativeData">
                <pr:smNativeData xmlns="" xmlns:p14="http://schemas.microsoft.com/office/powerpoint/2010/main" xmlns:pr="smNativeData" val="SMDATA_13_0QEuYhMAAAAlAAAACwAAAC0AAAAAAAAAAP////+3LQAAMCoAAAAAAAABAAAAAgAAAAEAAABQAAAAAAAAAAAA4D8AAAAAAADgPwAAAAAAAOA/AAAAAAAA4D8AAAAAAADgPwAAAAAAAOA/AAAAAAAA4D8AAAAAAADgPwAAAAAAAOA/AAAAAAAA4D8CAAAAjAAAAAEAAAAAAAAAJiYm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BAAAMAAAAEAAAAAAAAAAAAAAAAAAAAAAAAAAeAAAAaAAAAAAAAAAAAAAAAAAAAAAAAAAAAAAAECcAABAnAAAAAAAAAAAAAAAAAAAAAAAAAAAAAAAAAAAAAAAAAAAAABQAAAAAAAAAwMD/AAAAAABkAAAAMgAAAAAAAABkAAAAAAAAAH9/fwAKAAAAHwAAAFQAAAAmJiYAAAAAAQAAAAAAAAAAAAAAAAAAAAAAAAAAAAAAAAAAAAAAAAAAMlWRAH9/fwBEVGoDzMzMAMDA/wB/f38AAAAAAAAAAAAAAAAAAAAAAAAAAAAhAAAAGAAAABQAAAAAAAAA/////7ctAAAwKgAAEAAAACYAAAAIAAAA//////////8="/>
              </a:ext>
            </a:extLst>
          </p:cNvSpPr>
          <p:nvPr/>
        </p:nvSpPr>
        <p:spPr>
          <a:xfrm flipV="1">
            <a:off x="0" y="-635"/>
            <a:ext cx="7431405" cy="6858635"/>
          </a:xfrm>
          <a:custGeom>
            <a:avLst/>
            <a:gdLst/>
            <a:ahLst/>
            <a:cxnLst/>
            <a:rect l="0" t="0" r="7431405" b="6858635"/>
            <a:pathLst>
              <a:path w="7431405" h="6858635">
                <a:moveTo>
                  <a:pt x="7431405" y="6858635"/>
                </a:moveTo>
                <a:lnTo>
                  <a:pt x="6619" y="6858635"/>
                </a:lnTo>
                <a:lnTo>
                  <a:pt x="6879" y="6858072"/>
                </a:lnTo>
                <a:lnTo>
                  <a:pt x="0" y="6858072"/>
                </a:lnTo>
                <a:lnTo>
                  <a:pt x="0" y="0"/>
                </a:lnTo>
                <a:lnTo>
                  <a:pt x="3183092" y="0"/>
                </a:lnTo>
                <a:lnTo>
                  <a:pt x="4249354" y="0"/>
                </a:lnTo>
                <a:lnTo>
                  <a:pt x="4254931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</p:spPr>
        <p:txBody>
          <a:bodyPr rot="10800000" vert="horz" wrap="square" lIns="0" tIns="-635" rIns="7431405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ED32C8-3FBA-404F-A673-D5505E35D063}"/>
              </a:ext>
            </a:extLst>
          </p:cNvPr>
          <p:cNvSpPr txBox="1"/>
          <p:nvPr/>
        </p:nvSpPr>
        <p:spPr>
          <a:xfrm>
            <a:off x="-1929" y="-1930"/>
            <a:ext cx="6071425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Во все времена патриотизм всегда рассматривался как воплощение мужества, доблести и </a:t>
            </a:r>
            <a:r>
              <a:rPr lang="ru-RU" dirty="0" smtClean="0">
                <a:latin typeface="Calibri"/>
                <a:cs typeface="Calibri"/>
              </a:rPr>
              <a:t>героизма,</a:t>
            </a:r>
            <a:endParaRPr lang="ru-RU" dirty="0"/>
          </a:p>
          <a:p>
            <a:r>
              <a:rPr lang="ru-RU" dirty="0" smtClean="0">
                <a:latin typeface="Calibri"/>
                <a:cs typeface="Calibri"/>
              </a:rPr>
              <a:t>силы </a:t>
            </a:r>
            <a:r>
              <a:rPr lang="ru-RU" dirty="0">
                <a:latin typeface="Calibri"/>
                <a:cs typeface="Calibri"/>
              </a:rPr>
              <a:t>русского народа, что является необходимым</a:t>
            </a:r>
            <a:endParaRPr lang="ru-RU" dirty="0"/>
          </a:p>
          <a:p>
            <a:r>
              <a:rPr lang="ru-RU" dirty="0">
                <a:latin typeface="Calibri"/>
                <a:cs typeface="Calibri"/>
              </a:rPr>
              <a:t>условием единства, величия и могущества Российского государства. </a:t>
            </a:r>
            <a:endParaRPr lang="ru-RU" dirty="0"/>
          </a:p>
          <a:p>
            <a:endParaRPr lang="ru-RU" dirty="0"/>
          </a:p>
          <a:p>
            <a:r>
              <a:rPr lang="ru-RU" dirty="0">
                <a:latin typeface="Calibri"/>
                <a:cs typeface="Calibri"/>
              </a:rPr>
              <a:t>Пожарные были героями во все времена. Беспримерное мужество и героизм, беззаветная преданность Родине, высокое профессиональное мастерство, отвага, самоотверженность, готовность прийти на помощь людям – вот те качества, которые присущи славным представителям пожарной охраны России.</a:t>
            </a:r>
            <a:endParaRPr lang="ru-RU" dirty="0"/>
          </a:p>
          <a:p>
            <a:r>
              <a:rPr lang="ru-RU" dirty="0">
                <a:latin typeface="Calibri"/>
                <a:cs typeface="Calibri"/>
              </a:rPr>
              <a:t>Знание прошлого своей страны, в том числе истории МЧС России, подвигов, совершенных сотрудниками МЧС при тушении пожаров </a:t>
            </a:r>
            <a:r>
              <a:rPr lang="en-US" dirty="0"/>
              <a:t>– </a:t>
            </a:r>
            <a:r>
              <a:rPr lang="ru-RU" dirty="0" smtClean="0">
                <a:latin typeface="Calibri"/>
                <a:cs typeface="Calibri"/>
              </a:rPr>
              <a:t>основа </a:t>
            </a:r>
            <a:r>
              <a:rPr lang="ru-RU" dirty="0">
                <a:latin typeface="Calibri"/>
                <a:cs typeface="Calibri"/>
              </a:rPr>
              <a:t>развития чувства любви к своей Родине, воспитания в каждом из нас веры в могущество Российского государства. </a:t>
            </a:r>
            <a:endParaRPr lang="ru-RU" dirty="0"/>
          </a:p>
          <a:p>
            <a:endParaRPr lang="ru-RU" dirty="0"/>
          </a:p>
          <a:p>
            <a:r>
              <a:rPr lang="ru-RU" dirty="0">
                <a:latin typeface="Calibri"/>
                <a:cs typeface="Calibri"/>
              </a:rPr>
              <a:t>Без любви к Родине невозможно построить сильную Россию. Без уважения к собственной истории, к традициям, переданным старшим </a:t>
            </a:r>
            <a:r>
              <a:rPr lang="ru-RU" dirty="0" smtClean="0">
                <a:latin typeface="Calibri"/>
                <a:cs typeface="Calibri"/>
              </a:rPr>
              <a:t>поколением, </a:t>
            </a:r>
            <a:r>
              <a:rPr lang="ru-RU" dirty="0">
                <a:latin typeface="Calibri"/>
                <a:cs typeface="Calibri"/>
              </a:rPr>
              <a:t>нельзя вырастить достойных граждан.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31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9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AuLQAAVA4AACxGAABdJQAAAAAAACYAAAAIAAAAASAAAAAAAAA="/>
              </a:ext>
            </a:extLst>
          </p:cNvSpPr>
          <p:nvPr>
            <p:ph type="subTitle" idx="1"/>
          </p:nvPr>
        </p:nvSpPr>
        <p:spPr>
          <a:xfrm>
            <a:off x="7344409" y="2329192"/>
            <a:ext cx="4062731" cy="374459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ts val="920"/>
              </a:spcBef>
              <a:defRPr lang="ru-RU" sz="2210"/>
            </a:pPr>
            <a:r>
              <a:rPr lang="ru-RU" sz="4050" dirty="0" smtClean="0">
                <a:latin typeface="Times New Roman" pitchFamily="1" charset="-52"/>
                <a:ea typeface="MS Gothic" pitchFamily="3" charset="-52"/>
                <a:cs typeface="Calibri" pitchFamily="2" charset="-52"/>
              </a:rPr>
              <a:t>Медаль</a:t>
            </a:r>
          </a:p>
          <a:p>
            <a:pPr algn="ctr">
              <a:lnSpc>
                <a:spcPct val="80000"/>
              </a:lnSpc>
              <a:spcBef>
                <a:spcPts val="920"/>
              </a:spcBef>
              <a:defRPr lang="ru-RU" sz="2210"/>
            </a:pPr>
            <a:r>
              <a:rPr lang="ru-RU" sz="4050" dirty="0" smtClean="0">
                <a:latin typeface="Times New Roman" pitchFamily="1" charset="-52"/>
                <a:ea typeface="MS Gothic" pitchFamily="3" charset="-52"/>
                <a:cs typeface="Calibri" pitchFamily="2" charset="-52"/>
              </a:rPr>
              <a:t> «Золотая звезда»</a:t>
            </a:r>
            <a:endParaRPr lang="ru-RU" sz="4050" dirty="0">
              <a:latin typeface="Times New Roman" pitchFamily="1" charset="-52"/>
              <a:ea typeface="MS Gothic" pitchFamily="3" charset="-52"/>
              <a:cs typeface="Calibri" pitchFamily="2" charset="-52"/>
            </a:endParaRPr>
          </a:p>
        </p:txBody>
      </p:sp>
      <p:sp>
        <p:nvSpPr>
          <p:cNvPr id="3" name="Freeform: Shape 8"/>
          <p:cNvSpPr>
            <a:extLst>
              <a:ext uri="smNativeData">
                <pr:smNativeData xmlns="" xmlns:p14="http://schemas.microsoft.com/office/powerpoint/2010/main" xmlns:pr="smNativeData" val="SMDATA_13_0QEuYhMAAAAlAAAACwAAAC0AAAAAAAAAAAAAAAA4LAAAMCoAAAAAAAABAAAAAgAAAAEAAABQAAAAAAAAAAAA4D8AAAAAAADgPwAAAAAAAOA/AAAAAAAA4D8AAAAAAADgPwAAAAAAAOA/AAAAAAAA4D8AAAAAAADgPwAAAAAAAOA/AAAAAAAA4D8CAAAAjAAAAAEAAAAAAAAAAAAACf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CAAAAAQAAAAAAAAAAAAAAAAAAAAAAAAAAAAAAAAAAAAAAAAAAMlWRAH9/fwBEVGoDzMzMAMDA/wB/f38AAAAAAAAAAAAAAAAAAAAAAAAAAAAhAAAAGAAAABQAAAAAAAAAAAAAADgsAAAwKgAAEAAAACYAAAAIAAAA//////////8="/>
              </a:ext>
            </a:extLst>
          </p:cNvSpPr>
          <p:nvPr/>
        </p:nvSpPr>
        <p:spPr>
          <a:xfrm flipH="1" flipV="1">
            <a:off x="0" y="0"/>
            <a:ext cx="7188200" cy="6858000"/>
          </a:xfrm>
          <a:custGeom>
            <a:avLst/>
            <a:gdLst/>
            <a:ahLst/>
            <a:cxnLst/>
            <a:rect l="0" t="0" r="7188200" b="6858000"/>
            <a:pathLst>
              <a:path w="7188200" h="6858000">
                <a:moveTo>
                  <a:pt x="7188200" y="6858000"/>
                </a:moveTo>
                <a:lnTo>
                  <a:pt x="108696" y="6858000"/>
                </a:lnTo>
                <a:lnTo>
                  <a:pt x="79129" y="6681235"/>
                </a:lnTo>
                <a:cubicBezTo>
                  <a:pt x="26982" y="6316967"/>
                  <a:pt x="0" y="5944579"/>
                  <a:pt x="0" y="5565888"/>
                </a:cubicBezTo>
                <a:cubicBezTo>
                  <a:pt x="0" y="3459953"/>
                  <a:pt x="834445" y="1548908"/>
                  <a:pt x="2190741" y="145339"/>
                </a:cubicBezTo>
                <a:lnTo>
                  <a:pt x="2339479" y="0"/>
                </a:lnTo>
                <a:lnTo>
                  <a:pt x="7188200" y="0"/>
                </a:lnTo>
                <a:close/>
              </a:path>
            </a:pathLst>
          </a:custGeom>
          <a:solidFill>
            <a:schemeClr val="tx1">
              <a:alpha val="79000"/>
            </a:schemeClr>
          </a:solidFill>
          <a:ln>
            <a:noFill/>
          </a:ln>
          <a:effectLst/>
        </p:spPr>
        <p:txBody>
          <a:bodyPr rot="10800000" vert="horz" wrap="square" lIns="0" tIns="0" rIns="7188200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pic>
        <p:nvPicPr>
          <p:cNvPr id="4" name="Рисунок 4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AAAAAAAAAAA8KwAAMCo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1QcAAAAAAABpBwAAAAAAAAAAAABkAAAAZAAAAAAAAAAjAAAABAAAAAsAAAAXAAAAFAAAAAAAAAAAAAAA/38AAP9/AAAAAAAACQAAAAQAAAAAAA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AAAAAAAAAAA8KwAAMCoAABAAAAAmAAAACAAAAP//////////"/>
              </a:ext>
            </a:extLst>
          </p:cNvPicPr>
          <p:nvPr/>
        </p:nvPicPr>
        <p:blipFill>
          <a:blip r:embed="rId2"/>
          <a:srcRect l="20050" r="18970"/>
          <a:stretch>
            <a:fillRect/>
          </a:stretch>
        </p:blipFill>
        <p:spPr>
          <a:xfrm>
            <a:off x="3" y="0"/>
            <a:ext cx="7028180" cy="6858000"/>
          </a:xfrm>
          <a:custGeom>
            <a:avLst/>
            <a:gdLst/>
            <a:ahLst/>
            <a:cxnLst/>
            <a:rect l="0" t="0" r="7028180" b="6858000"/>
            <a:pathLst>
              <a:path w="7028180" h="6858000">
                <a:moveTo>
                  <a:pt x="0" y="0"/>
                </a:moveTo>
                <a:lnTo>
                  <a:pt x="6915358" y="0"/>
                </a:lnTo>
                <a:lnTo>
                  <a:pt x="6952099" y="219663"/>
                </a:lnTo>
                <a:cubicBezTo>
                  <a:pt x="7002237" y="569921"/>
                  <a:pt x="7028180" y="927986"/>
                  <a:pt x="7028180" y="1292112"/>
                </a:cubicBezTo>
                <a:cubicBezTo>
                  <a:pt x="7028180" y="3343346"/>
                  <a:pt x="6204908" y="5202289"/>
                  <a:pt x="4870776" y="6556512"/>
                </a:cubicBezTo>
                <a:lnTo>
                  <a:pt x="4555981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14="http://schemas.microsoft.com/office/powerpoint/2010/main" xmlns:pr="smNativeData" val="0QEuYgEAAAAFAAAAAAAAAAEAAAA1AAAAAAAAAAAAAAAAAAAAAAAAAA=="/>
      </p:ext>
    </p:ext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06321" y="629153"/>
            <a:ext cx="3661893" cy="4826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defRPr lang="ru-RU"/>
            </a:pPr>
            <a:r>
              <a:rPr lang="ru-RU" dirty="0">
                <a:latin typeface="Times New Roman" pitchFamily="1" charset="-52"/>
              </a:rPr>
              <a:t>Я </a:t>
            </a:r>
            <a:r>
              <a:rPr lang="ru-RU" dirty="0">
                <a:latin typeface="Times New Roman" pitchFamily="1" charset="-52"/>
                <a:cs typeface="Times New Roman" pitchFamily="1" charset="-52"/>
              </a:rPr>
              <a:t>так рад, что в наше </a:t>
            </a:r>
            <a:r>
              <a:rPr lang="ru-RU" dirty="0" smtClean="0">
                <a:latin typeface="Times New Roman" pitchFamily="1" charset="-52"/>
                <a:cs typeface="Times New Roman" pitchFamily="1" charset="-52"/>
              </a:rPr>
              <a:t>время</a:t>
            </a:r>
            <a:endParaRPr lang="ru-RU" dirty="0">
              <a:latin typeface="Times New Roman" pitchFamily="1" charset="-52"/>
              <a:cs typeface="Times New Roman" pitchFamily="1" charset="-52"/>
            </a:endParaRPr>
          </a:p>
          <a:p>
            <a:pPr>
              <a:spcBef>
                <a:spcPts val="1000"/>
              </a:spcBef>
              <a:defRPr lang="ru-RU"/>
            </a:pPr>
            <a:r>
              <a:rPr lang="ru-RU" dirty="0">
                <a:latin typeface="Times New Roman" pitchFamily="1" charset="-52"/>
                <a:cs typeface="Times New Roman" pitchFamily="1" charset="-52"/>
              </a:rPr>
              <a:t>Герои окружают нас,</a:t>
            </a:r>
          </a:p>
          <a:p>
            <a:pPr>
              <a:spcBef>
                <a:spcPts val="1000"/>
              </a:spcBef>
              <a:defRPr lang="ru-RU"/>
            </a:pPr>
            <a:r>
              <a:rPr lang="ru-RU" dirty="0">
                <a:latin typeface="Times New Roman" pitchFamily="1" charset="-52"/>
                <a:cs typeface="Times New Roman" pitchFamily="1" charset="-52"/>
              </a:rPr>
              <a:t>И что сейчас всю эту </a:t>
            </a:r>
            <a:r>
              <a:rPr lang="ru-RU" dirty="0" smtClean="0">
                <a:latin typeface="Times New Roman" pitchFamily="1" charset="-52"/>
                <a:cs typeface="Times New Roman" pitchFamily="1" charset="-52"/>
              </a:rPr>
              <a:t>тему</a:t>
            </a:r>
            <a:endParaRPr lang="ru-RU" dirty="0">
              <a:latin typeface="Times New Roman" pitchFamily="1" charset="-52"/>
              <a:cs typeface="Times New Roman" pitchFamily="1" charset="-52"/>
            </a:endParaRPr>
          </a:p>
          <a:p>
            <a:pPr>
              <a:spcBef>
                <a:spcPts val="1000"/>
              </a:spcBef>
              <a:defRPr lang="ru-RU"/>
            </a:pPr>
            <a:r>
              <a:rPr lang="ru-RU" dirty="0">
                <a:latin typeface="Times New Roman" pitchFamily="1" charset="-52"/>
                <a:cs typeface="Times New Roman" pitchFamily="1" charset="-52"/>
              </a:rPr>
              <a:t>Подняли даже в мирный час.</a:t>
            </a:r>
          </a:p>
          <a:p>
            <a:pPr>
              <a:spcBef>
                <a:spcPts val="1000"/>
              </a:spcBef>
              <a:defRPr lang="ru-RU"/>
            </a:pPr>
            <a:r>
              <a:rPr lang="ru-RU" dirty="0">
                <a:latin typeface="Times New Roman" pitchFamily="1" charset="-52"/>
                <a:cs typeface="Times New Roman" pitchFamily="1" charset="-52"/>
              </a:rPr>
              <a:t>Вот кто-то спас кота с той ветки,</a:t>
            </a:r>
          </a:p>
          <a:p>
            <a:pPr>
              <a:spcBef>
                <a:spcPts val="1000"/>
              </a:spcBef>
              <a:defRPr lang="ru-RU"/>
            </a:pPr>
            <a:r>
              <a:rPr lang="ru-RU" dirty="0">
                <a:latin typeface="Times New Roman" pitchFamily="1" charset="-52"/>
                <a:cs typeface="Times New Roman" pitchFamily="1" charset="-52"/>
              </a:rPr>
              <a:t>Российский флаг поднял десант,</a:t>
            </a:r>
          </a:p>
          <a:p>
            <a:pPr>
              <a:spcBef>
                <a:spcPts val="1000"/>
              </a:spcBef>
              <a:defRPr lang="ru-RU"/>
            </a:pPr>
            <a:r>
              <a:rPr lang="ru-RU" dirty="0">
                <a:latin typeface="Times New Roman" pitchFamily="1" charset="-52"/>
                <a:cs typeface="Times New Roman" pitchFamily="1" charset="-52"/>
              </a:rPr>
              <a:t>Вот кто-то спас от пули Федьку,</a:t>
            </a:r>
          </a:p>
          <a:p>
            <a:pPr>
              <a:spcBef>
                <a:spcPts val="1000"/>
              </a:spcBef>
              <a:defRPr lang="ru-RU"/>
            </a:pPr>
            <a:r>
              <a:rPr lang="ru-RU" dirty="0">
                <a:latin typeface="Times New Roman" pitchFamily="1" charset="-52"/>
                <a:cs typeface="Times New Roman" pitchFamily="1" charset="-52"/>
              </a:rPr>
              <a:t>Он детства </a:t>
            </a:r>
            <a:r>
              <a:rPr lang="ru-RU" dirty="0" smtClean="0">
                <a:latin typeface="Times New Roman" pitchFamily="1" charset="-52"/>
                <a:cs typeface="Times New Roman" pitchFamily="1" charset="-52"/>
              </a:rPr>
              <a:t>друг </a:t>
            </a:r>
            <a:r>
              <a:rPr lang="en-US" dirty="0"/>
              <a:t>– </a:t>
            </a:r>
            <a:r>
              <a:rPr lang="ru-RU" dirty="0" smtClean="0">
                <a:latin typeface="Times New Roman" pitchFamily="1" charset="-52"/>
                <a:cs typeface="Times New Roman" pitchFamily="1" charset="-52"/>
              </a:rPr>
              <a:t>сейчас </a:t>
            </a:r>
            <a:r>
              <a:rPr lang="ru-RU" dirty="0">
                <a:latin typeface="Times New Roman" pitchFamily="1" charset="-52"/>
                <a:cs typeface="Times New Roman" pitchFamily="1" charset="-52"/>
              </a:rPr>
              <a:t>солдат.</a:t>
            </a:r>
          </a:p>
          <a:p>
            <a:pPr>
              <a:spcBef>
                <a:spcPts val="1000"/>
              </a:spcBef>
              <a:defRPr lang="ru-RU"/>
            </a:pPr>
            <a:r>
              <a:rPr lang="ru-RU" dirty="0">
                <a:latin typeface="Times New Roman" pitchFamily="1" charset="-52"/>
                <a:cs typeface="Times New Roman" pitchFamily="1" charset="-52"/>
              </a:rPr>
              <a:t>Мой друг </a:t>
            </a:r>
            <a:r>
              <a:rPr lang="ru-RU" dirty="0" smtClean="0">
                <a:latin typeface="Times New Roman" pitchFamily="1" charset="-52"/>
                <a:cs typeface="Times New Roman" pitchFamily="1" charset="-52"/>
              </a:rPr>
              <a:t>Иван </a:t>
            </a:r>
            <a:r>
              <a:rPr lang="ru-RU" dirty="0">
                <a:latin typeface="Times New Roman" pitchFamily="1" charset="-52"/>
                <a:cs typeface="Times New Roman" pitchFamily="1" charset="-52"/>
              </a:rPr>
              <a:t>ребенка спас,</a:t>
            </a:r>
          </a:p>
          <a:p>
            <a:pPr>
              <a:spcBef>
                <a:spcPts val="1000"/>
              </a:spcBef>
              <a:defRPr lang="en-US">
                <a:latin typeface="Times New Roman" pitchFamily="1" charset="-52"/>
                <a:ea typeface="Calibri" pitchFamily="2" charset="-52"/>
                <a:cs typeface="Times New Roman" pitchFamily="1" charset="-52"/>
              </a:defRPr>
            </a:pPr>
            <a:r>
              <a:rPr lang="ru-RU" dirty="0"/>
              <a:t>Из ледяной воды достал,</a:t>
            </a:r>
          </a:p>
          <a:p>
            <a:pPr>
              <a:spcBef>
                <a:spcPts val="1000"/>
              </a:spcBef>
              <a:defRPr lang="ru-RU"/>
            </a:pPr>
            <a:r>
              <a:rPr lang="ru-RU" dirty="0">
                <a:latin typeface="Times New Roman" pitchFamily="1" charset="-52"/>
                <a:cs typeface="Times New Roman" pitchFamily="1" charset="-52"/>
              </a:rPr>
              <a:t>По льду гулял в весенний час,</a:t>
            </a:r>
          </a:p>
          <a:p>
            <a:pPr>
              <a:spcBef>
                <a:spcPts val="1000"/>
              </a:spcBef>
              <a:defRPr lang="ru-RU"/>
            </a:pPr>
            <a:r>
              <a:rPr lang="ru-RU" dirty="0">
                <a:latin typeface="Times New Roman" pitchFamily="1" charset="-52"/>
                <a:cs typeface="Times New Roman" pitchFamily="1" charset="-52"/>
              </a:rPr>
              <a:t>Что тает лед, видать не знал.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57871" y="629153"/>
            <a:ext cx="49369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ru-RU"/>
            </a:pPr>
            <a:r>
              <a:rPr lang="ru-RU" dirty="0">
                <a:latin typeface="Times New Roman"/>
                <a:cs typeface="Times New Roman"/>
              </a:rPr>
              <a:t>Пожарный вынес трех котят,</a:t>
            </a:r>
          </a:p>
          <a:p>
            <a:pPr>
              <a:defRPr lang="ru-RU"/>
            </a:pPr>
            <a:r>
              <a:rPr lang="ru-RU" dirty="0">
                <a:latin typeface="Times New Roman"/>
                <a:cs typeface="Times New Roman"/>
              </a:rPr>
              <a:t>Когда тушил он частный дом,</a:t>
            </a:r>
            <a:endParaRPr lang="en-US" dirty="0">
              <a:latin typeface="Times New Roman"/>
              <a:cs typeface="Times New Roman"/>
            </a:endParaRPr>
          </a:p>
          <a:p>
            <a:pPr>
              <a:defRPr lang="ru-RU"/>
            </a:pPr>
            <a:r>
              <a:rPr lang="ru-RU" dirty="0">
                <a:latin typeface="Times New Roman"/>
                <a:cs typeface="Times New Roman"/>
              </a:rPr>
              <a:t>И мать с ребенком, двух щенят,</a:t>
            </a:r>
            <a:endParaRPr lang="en-US" dirty="0">
              <a:latin typeface="Times New Roman"/>
              <a:cs typeface="Times New Roman"/>
            </a:endParaRPr>
          </a:p>
          <a:p>
            <a:pPr>
              <a:defRPr lang="ru-RU"/>
            </a:pPr>
            <a:r>
              <a:rPr lang="ru-RU" dirty="0">
                <a:latin typeface="Times New Roman"/>
                <a:cs typeface="Times New Roman"/>
              </a:rPr>
              <a:t>Не оборвался жизни том.</a:t>
            </a:r>
            <a:endParaRPr lang="en-US" dirty="0">
              <a:latin typeface="Times New Roman"/>
              <a:cs typeface="Times New Roman"/>
            </a:endParaRP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И я так рад, что в наше время,</a:t>
            </a: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Герои окружают нас,</a:t>
            </a: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И что сейчас всю эту </a:t>
            </a:r>
            <a:r>
              <a:rPr lang="ru-RU" dirty="0" smtClean="0">
                <a:latin typeface="Times New Roman"/>
                <a:cs typeface="Calibri"/>
              </a:rPr>
              <a:t>тему</a:t>
            </a:r>
            <a:endParaRPr lang="ru-RU" dirty="0">
              <a:latin typeface="Times New Roman"/>
              <a:cs typeface="Calibri"/>
            </a:endParaRP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Подняли даже в мирный час.</a:t>
            </a: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Врачи спасают каждый </a:t>
            </a:r>
            <a:r>
              <a:rPr lang="ru-RU" dirty="0" smtClean="0">
                <a:latin typeface="Times New Roman"/>
                <a:cs typeface="Calibri"/>
              </a:rPr>
              <a:t>час</a:t>
            </a:r>
            <a:endParaRPr lang="ru-RU" dirty="0">
              <a:latin typeface="Times New Roman"/>
              <a:cs typeface="Calibri"/>
            </a:endParaRP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Людей от боли и от смерти,</a:t>
            </a: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И никогда не бросят </a:t>
            </a:r>
            <a:r>
              <a:rPr lang="ru-RU" dirty="0" smtClean="0">
                <a:latin typeface="Times New Roman"/>
                <a:cs typeface="Calibri"/>
              </a:rPr>
              <a:t>нас</a:t>
            </a:r>
            <a:endParaRPr lang="ru-RU" dirty="0">
              <a:latin typeface="Times New Roman"/>
              <a:cs typeface="Calibri"/>
            </a:endParaRP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По долгу службы, своей чести.</a:t>
            </a: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Я все же рад, что в наше </a:t>
            </a:r>
            <a:r>
              <a:rPr lang="ru-RU" dirty="0" smtClean="0">
                <a:latin typeface="Times New Roman"/>
                <a:cs typeface="Calibri"/>
              </a:rPr>
              <a:t>время</a:t>
            </a:r>
            <a:endParaRPr lang="ru-RU" dirty="0">
              <a:latin typeface="Times New Roman"/>
              <a:cs typeface="Calibri"/>
            </a:endParaRP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Герои окружают нас,</a:t>
            </a: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И что подняли эту тему,</a:t>
            </a: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Герой, </a:t>
            </a:r>
            <a:r>
              <a:rPr lang="ru-RU" dirty="0" smtClean="0">
                <a:latin typeface="Times New Roman"/>
                <a:cs typeface="Calibri"/>
              </a:rPr>
              <a:t>спасибо </a:t>
            </a:r>
            <a:r>
              <a:rPr lang="ru-RU" dirty="0">
                <a:latin typeface="Times New Roman"/>
                <a:cs typeface="Calibri"/>
              </a:rPr>
              <a:t>от всех нас</a:t>
            </a:r>
            <a:r>
              <a:rPr lang="ru-RU" dirty="0" smtClean="0">
                <a:latin typeface="Times New Roman"/>
                <a:cs typeface="Calibri"/>
              </a:rPr>
              <a:t>!</a:t>
            </a:r>
            <a:endParaRPr lang="ru-RU" dirty="0">
              <a:latin typeface="Times New Roman"/>
              <a:cs typeface="Calibri"/>
            </a:endParaRPr>
          </a:p>
          <a:p>
            <a:pPr>
              <a:defRPr lang="ru-RU"/>
            </a:pPr>
            <a:endParaRPr lang="ru-RU" dirty="0">
              <a:latin typeface="Times New Roman" pitchFamily="1" charset="-52"/>
            </a:endParaRPr>
          </a:p>
          <a:p>
            <a:pPr>
              <a:defRPr lang="ru-RU"/>
            </a:pPr>
            <a:endParaRPr lang="ru-RU" dirty="0">
              <a:latin typeface="Times New Roman" pitchFamily="1" charset="-52"/>
            </a:endParaRP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Автор </a:t>
            </a:r>
            <a:r>
              <a:rPr lang="ru-RU" dirty="0" smtClean="0">
                <a:latin typeface="Times New Roman"/>
                <a:cs typeface="Calibri"/>
              </a:rPr>
              <a:t>стихотворения </a:t>
            </a:r>
            <a:r>
              <a:rPr lang="en-US" dirty="0" smtClean="0"/>
              <a:t>– </a:t>
            </a:r>
            <a:r>
              <a:rPr lang="ru-RU" dirty="0" smtClean="0">
                <a:latin typeface="Times New Roman"/>
                <a:cs typeface="Calibri"/>
              </a:rPr>
              <a:t>студент </a:t>
            </a:r>
            <a:r>
              <a:rPr lang="ru-RU" dirty="0">
                <a:latin typeface="Times New Roman"/>
                <a:cs typeface="Calibri"/>
              </a:rPr>
              <a:t>группы 2.71 </a:t>
            </a:r>
          </a:p>
          <a:p>
            <a:pPr>
              <a:defRPr lang="ru-RU"/>
            </a:pPr>
            <a:r>
              <a:rPr lang="ru-RU" dirty="0">
                <a:latin typeface="Times New Roman"/>
                <a:cs typeface="Calibri"/>
              </a:rPr>
              <a:t>Климов Алексей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1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463" y="6"/>
            <a:ext cx="91269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Источники информации:</a:t>
            </a:r>
          </a:p>
          <a:p>
            <a:r>
              <a:rPr lang="ru-RU" dirty="0"/>
              <a:t> </a:t>
            </a:r>
          </a:p>
          <a:p>
            <a:r>
              <a:rPr lang="ru-RU" u="sng" dirty="0">
                <a:hlinkClick r:id="rId2"/>
              </a:rPr>
              <a:t>https://ulcpp.ru/maksimchuk-vladimir-mihajlovich-geroj-chernobylya</a:t>
            </a:r>
            <a:r>
              <a:rPr lang="ru-RU" dirty="0"/>
              <a:t>   </a:t>
            </a:r>
          </a:p>
          <a:p>
            <a:r>
              <a:rPr lang="ru-RU" dirty="0"/>
              <a:t> </a:t>
            </a:r>
          </a:p>
          <a:p>
            <a:r>
              <a:rPr lang="ru-RU" u="sng" dirty="0">
                <a:hlinkClick r:id="rId3"/>
              </a:rPr>
              <a:t>https://memory.mchs.gov.ru/heroes/523</a:t>
            </a:r>
            <a:r>
              <a:rPr lang="ru-RU" dirty="0"/>
              <a:t>         </a:t>
            </a:r>
          </a:p>
          <a:p>
            <a:r>
              <a:rPr lang="ru-RU" dirty="0"/>
              <a:t> </a:t>
            </a:r>
          </a:p>
          <a:p>
            <a:r>
              <a:rPr lang="ru-RU" u="sng" dirty="0">
                <a:hlinkClick r:id="rId4"/>
              </a:rPr>
              <a:t>https://ivanovo.bezformata.com/listnews/geroem-protivopozharnoy-sluzhbi-mchs/89517032/</a:t>
            </a:r>
            <a:r>
              <a:rPr lang="ru-RU" dirty="0"/>
              <a:t>     </a:t>
            </a:r>
          </a:p>
          <a:p>
            <a:r>
              <a:rPr lang="ru-RU" dirty="0"/>
              <a:t> </a:t>
            </a:r>
          </a:p>
          <a:p>
            <a:r>
              <a:rPr lang="ru-RU" u="sng" dirty="0">
                <a:hlinkClick r:id="rId5"/>
              </a:rPr>
              <a:t>https://newsivanovo.ru/fn_729323.html</a:t>
            </a:r>
            <a:r>
              <a:rPr lang="ru-RU" dirty="0"/>
              <a:t>     </a:t>
            </a:r>
          </a:p>
          <a:p>
            <a:r>
              <a:rPr lang="ru-RU" dirty="0"/>
              <a:t> </a:t>
            </a:r>
          </a:p>
          <a:p>
            <a:r>
              <a:rPr lang="ru-RU" u="sng" dirty="0">
                <a:hlinkClick r:id="rId6"/>
              </a:rPr>
              <a:t>https://www.mchs.gov.ru/deyatelnost/press-centr/novosti/1426639</a:t>
            </a:r>
            <a:r>
              <a:rPr lang="ru-RU" dirty="0"/>
              <a:t>      </a:t>
            </a:r>
          </a:p>
          <a:p>
            <a:r>
              <a:rPr lang="ru-RU" dirty="0"/>
              <a:t> </a:t>
            </a:r>
          </a:p>
          <a:p>
            <a:r>
              <a:rPr lang="ru-RU" u="sng" dirty="0">
                <a:hlinkClick r:id="rId7"/>
              </a:rPr>
              <a:t>https://vk.com/wall-32123991_19094</a:t>
            </a:r>
            <a:r>
              <a:rPr lang="ru-RU" dirty="0"/>
              <a:t>                </a:t>
            </a:r>
          </a:p>
          <a:p>
            <a:r>
              <a:rPr lang="ru-RU" dirty="0"/>
              <a:t> </a:t>
            </a:r>
          </a:p>
          <a:p>
            <a:r>
              <a:rPr lang="ru-RU" u="sng" dirty="0">
                <a:hlinkClick r:id="rId8"/>
              </a:rPr>
              <a:t>https://www.mchs.gov.ru/deyatelnost/press-centr/novosti/1426884</a:t>
            </a:r>
            <a:r>
              <a:rPr lang="ru-RU" dirty="0"/>
              <a:t>              </a:t>
            </a:r>
          </a:p>
          <a:p>
            <a:r>
              <a:rPr lang="ru-RU" dirty="0"/>
              <a:t> </a:t>
            </a:r>
          </a:p>
          <a:p>
            <a:r>
              <a:rPr lang="ru-RU" u="sng" dirty="0">
                <a:hlinkClick r:id="rId9"/>
              </a:rPr>
              <a:t>https://ivanovo.bezformata.com/listnews/federalnoj-protivopozharnoj-sluzhbi-mihail/41532380/</a:t>
            </a:r>
            <a:r>
              <a:rPr lang="ru-RU" dirty="0"/>
              <a:t>                           </a:t>
            </a:r>
          </a:p>
          <a:p>
            <a:r>
              <a:rPr lang="ru-RU" dirty="0"/>
              <a:t> </a:t>
            </a:r>
          </a:p>
          <a:p>
            <a:r>
              <a:rPr lang="ru-RU" u="sng" dirty="0">
                <a:hlinkClick r:id="rId10"/>
              </a:rPr>
              <a:t>https://kineshemec.ru/news/obshhestvo-zhizn/ob-otvage-na-pozhare-i-psihologii-ogneborcev-5897.html</a:t>
            </a:r>
            <a:r>
              <a:rPr lang="ru-RU" dirty="0"/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19683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CwBAAAjQoAAIIlAADtIAAAEAAAACYAAAAIAAAAPSAAAAAAAAA="/>
              </a:ext>
            </a:extLst>
          </p:cNvSpPr>
          <p:nvPr>
            <p:ph idx="1"/>
          </p:nvPr>
        </p:nvSpPr>
        <p:spPr>
          <a:xfrm>
            <a:off x="865038" y="1689377"/>
            <a:ext cx="5335271" cy="363728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  <a:normAutofit fontScale="92500" lnSpcReduction="10000"/>
          </a:bodyPr>
          <a:lstStyle/>
          <a:p>
            <a:pPr marL="0" indent="0">
              <a:buNone/>
              <a:defRPr lang="ru-RU"/>
            </a:pPr>
            <a:r>
              <a:rPr lang="en-US" sz="1800" dirty="0"/>
              <a:t>20 </a:t>
            </a:r>
            <a:r>
              <a:rPr lang="en-US" sz="1800" dirty="0" err="1"/>
              <a:t>марта</a:t>
            </a:r>
            <a:r>
              <a:rPr lang="en-US" sz="1800" dirty="0"/>
              <a:t> 1992 </a:t>
            </a:r>
            <a:r>
              <a:rPr lang="en-US" sz="1800" dirty="0" err="1"/>
              <a:t>года</a:t>
            </a:r>
            <a:r>
              <a:rPr lang="en-US" sz="1800" dirty="0"/>
              <a:t> </a:t>
            </a:r>
            <a:r>
              <a:rPr lang="en-US" sz="1800" dirty="0" err="1"/>
              <a:t>было</a:t>
            </a:r>
            <a:r>
              <a:rPr lang="en-US" sz="1800" dirty="0"/>
              <a:t> </a:t>
            </a:r>
            <a:r>
              <a:rPr lang="en-US" sz="1800" dirty="0" err="1"/>
              <a:t>установлено</a:t>
            </a:r>
            <a:r>
              <a:rPr lang="en-US" sz="1800" dirty="0"/>
              <a:t> </a:t>
            </a:r>
            <a:r>
              <a:rPr lang="en-US" sz="1800" dirty="0" err="1"/>
              <a:t>звание</a:t>
            </a:r>
            <a:r>
              <a:rPr lang="en-US" sz="1800" dirty="0"/>
              <a:t> </a:t>
            </a:r>
            <a:r>
              <a:rPr lang="en-US" sz="1800" dirty="0" err="1"/>
              <a:t>Героя</a:t>
            </a:r>
            <a:r>
              <a:rPr lang="en-US" sz="1800" dirty="0"/>
              <a:t> </a:t>
            </a:r>
            <a:r>
              <a:rPr lang="en-US" sz="1800" dirty="0" err="1"/>
              <a:t>Российской</a:t>
            </a:r>
            <a:r>
              <a:rPr lang="en-US" sz="1800" dirty="0"/>
              <a:t> </a:t>
            </a:r>
            <a:r>
              <a:rPr lang="en-US" sz="1800" dirty="0" err="1"/>
              <a:t>Федерации</a:t>
            </a:r>
            <a:r>
              <a:rPr lang="en-US" sz="1800" dirty="0"/>
              <a:t> и </a:t>
            </a:r>
            <a:r>
              <a:rPr lang="en-US" sz="1800" dirty="0" err="1"/>
              <a:t>учреждена</a:t>
            </a:r>
            <a:r>
              <a:rPr lang="en-US" sz="1800" dirty="0"/>
              <a:t> </a:t>
            </a:r>
            <a:r>
              <a:rPr lang="en-US" sz="1800" dirty="0" err="1"/>
              <a:t>медаль</a:t>
            </a:r>
            <a:r>
              <a:rPr lang="en-US" sz="1800" dirty="0"/>
              <a:t> "</a:t>
            </a:r>
            <a:r>
              <a:rPr lang="en-US" sz="1800" dirty="0" err="1"/>
              <a:t>Золотая</a:t>
            </a:r>
            <a:r>
              <a:rPr lang="en-US" sz="1800" dirty="0"/>
              <a:t> </a:t>
            </a:r>
            <a:r>
              <a:rPr lang="en-US" sz="1800" dirty="0" err="1"/>
              <a:t>звезда</a:t>
            </a:r>
            <a:r>
              <a:rPr lang="en-US" sz="1800" dirty="0"/>
              <a:t>". </a:t>
            </a:r>
            <a:r>
              <a:rPr lang="en-US" sz="1800" dirty="0" err="1"/>
              <a:t>Герой</a:t>
            </a:r>
            <a:r>
              <a:rPr lang="en-US" sz="1800" dirty="0"/>
              <a:t> </a:t>
            </a:r>
            <a:r>
              <a:rPr lang="en-US" sz="1800" dirty="0" err="1"/>
              <a:t>Российской</a:t>
            </a:r>
            <a:r>
              <a:rPr lang="en-US" sz="1800" dirty="0"/>
              <a:t> </a:t>
            </a:r>
            <a:r>
              <a:rPr lang="en-US" sz="1800" dirty="0" err="1" smtClean="0"/>
              <a:t>Федерации</a:t>
            </a:r>
            <a:r>
              <a:rPr lang="ru-RU" sz="1800" dirty="0"/>
              <a:t> </a:t>
            </a:r>
            <a:r>
              <a:rPr lang="ru-RU" sz="1800" dirty="0" smtClean="0"/>
              <a:t>– </a:t>
            </a:r>
            <a:r>
              <a:rPr lang="en-US" sz="1800" dirty="0" smtClean="0"/>
              <a:t> </a:t>
            </a:r>
            <a:r>
              <a:rPr lang="en-US" sz="1800" dirty="0" err="1"/>
              <a:t>почетное</a:t>
            </a:r>
            <a:r>
              <a:rPr lang="en-US" sz="1800" dirty="0"/>
              <a:t> </a:t>
            </a:r>
            <a:r>
              <a:rPr lang="en-US" sz="1800" dirty="0" err="1"/>
              <a:t>звание</a:t>
            </a:r>
            <a:r>
              <a:rPr lang="en-US" sz="1800" dirty="0"/>
              <a:t>, </a:t>
            </a:r>
            <a:r>
              <a:rPr lang="en-US" sz="1800" dirty="0" err="1"/>
              <a:t>высшая</a:t>
            </a:r>
            <a:r>
              <a:rPr lang="en-US" sz="1800" dirty="0"/>
              <a:t> </a:t>
            </a:r>
            <a:r>
              <a:rPr lang="en-US" sz="1800" dirty="0" err="1"/>
              <a:t>степень</a:t>
            </a:r>
            <a:r>
              <a:rPr lang="en-US" sz="1800" dirty="0"/>
              <a:t> </a:t>
            </a:r>
            <a:r>
              <a:rPr lang="en-US" sz="1800" dirty="0" err="1"/>
              <a:t>отличия</a:t>
            </a:r>
            <a:r>
              <a:rPr lang="en-US" sz="1800" dirty="0"/>
              <a:t> в </a:t>
            </a:r>
            <a:r>
              <a:rPr lang="en-US" sz="1800" dirty="0" err="1"/>
              <a:t>Российской</a:t>
            </a:r>
            <a:r>
              <a:rPr lang="en-US" sz="1800" dirty="0"/>
              <a:t> </a:t>
            </a:r>
            <a:r>
              <a:rPr lang="en-US" sz="1800" dirty="0" err="1"/>
              <a:t>Федерации</a:t>
            </a:r>
            <a:r>
              <a:rPr lang="en-US" sz="1800" dirty="0"/>
              <a:t>. </a:t>
            </a:r>
            <a:r>
              <a:rPr lang="en-US" sz="1800" dirty="0" err="1"/>
              <a:t>Звание</a:t>
            </a:r>
            <a:r>
              <a:rPr lang="en-US" sz="1800" dirty="0"/>
              <a:t> </a:t>
            </a:r>
            <a:r>
              <a:rPr lang="en-US" sz="1800" dirty="0" err="1"/>
              <a:t>присваивается</a:t>
            </a:r>
            <a:r>
              <a:rPr lang="en-US" sz="1800" dirty="0"/>
              <a:t> </a:t>
            </a:r>
            <a:r>
              <a:rPr lang="en-US" sz="1800" dirty="0" err="1"/>
              <a:t>президентом</a:t>
            </a:r>
            <a:r>
              <a:rPr lang="en-US" sz="1800" dirty="0"/>
              <a:t> </a:t>
            </a:r>
            <a:r>
              <a:rPr lang="en-US" sz="1800" dirty="0" err="1"/>
              <a:t>Российской</a:t>
            </a:r>
            <a:r>
              <a:rPr lang="en-US" sz="1800" dirty="0"/>
              <a:t> </a:t>
            </a:r>
            <a:r>
              <a:rPr lang="en-US" sz="1800" dirty="0" err="1"/>
              <a:t>Федерации</a:t>
            </a:r>
            <a:r>
              <a:rPr lang="en-US" sz="1800" dirty="0"/>
              <a:t> 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заслуги</a:t>
            </a:r>
            <a:r>
              <a:rPr lang="en-US" sz="1800" dirty="0"/>
              <a:t> </a:t>
            </a:r>
            <a:r>
              <a:rPr lang="en-US" sz="1800" dirty="0" err="1"/>
              <a:t>перед</a:t>
            </a:r>
            <a:r>
              <a:rPr lang="en-US" sz="1800" dirty="0"/>
              <a:t> </a:t>
            </a:r>
            <a:r>
              <a:rPr lang="en-US" sz="1800" dirty="0" err="1"/>
              <a:t>государством</a:t>
            </a:r>
            <a:r>
              <a:rPr lang="en-US" sz="1800" dirty="0"/>
              <a:t> и </a:t>
            </a:r>
            <a:r>
              <a:rPr lang="en-US" sz="1800" dirty="0" err="1"/>
              <a:t>народом</a:t>
            </a:r>
            <a:r>
              <a:rPr lang="en-US" sz="1800" dirty="0"/>
              <a:t>, </a:t>
            </a:r>
            <a:r>
              <a:rPr lang="en-US" sz="1800" dirty="0" err="1"/>
              <a:t>связанные</a:t>
            </a:r>
            <a:r>
              <a:rPr lang="en-US" sz="1800" dirty="0"/>
              <a:t> с </a:t>
            </a:r>
            <a:r>
              <a:rPr lang="en-US" sz="1800" dirty="0" err="1"/>
              <a:t>совершением</a:t>
            </a:r>
            <a:r>
              <a:rPr lang="en-US" sz="1800" dirty="0"/>
              <a:t> </a:t>
            </a:r>
            <a:r>
              <a:rPr lang="en-US" sz="1800" dirty="0" err="1"/>
              <a:t>геройского</a:t>
            </a:r>
            <a:r>
              <a:rPr lang="en-US" sz="1800" dirty="0"/>
              <a:t> </a:t>
            </a:r>
            <a:r>
              <a:rPr lang="en-US" sz="1800" dirty="0" err="1"/>
              <a:t>подвига</a:t>
            </a:r>
            <a:r>
              <a:rPr lang="en-US" sz="1800" dirty="0"/>
              <a:t>. </a:t>
            </a:r>
            <a:r>
              <a:rPr lang="en-US" sz="1800" dirty="0" err="1"/>
              <a:t>Присвоение</a:t>
            </a:r>
            <a:r>
              <a:rPr lang="en-US" sz="1800" dirty="0"/>
              <a:t> </a:t>
            </a:r>
            <a:r>
              <a:rPr lang="en-US" sz="1800" dirty="0" err="1"/>
              <a:t>звания</a:t>
            </a:r>
            <a:r>
              <a:rPr lang="en-US" sz="1800" dirty="0"/>
              <a:t> </a:t>
            </a:r>
            <a:r>
              <a:rPr lang="en-US" sz="1800" dirty="0" err="1"/>
              <a:t>Героя</a:t>
            </a:r>
            <a:r>
              <a:rPr lang="en-US" sz="1800" dirty="0"/>
              <a:t> </a:t>
            </a:r>
            <a:r>
              <a:rPr lang="en-US" sz="1800" dirty="0" err="1"/>
              <a:t>Российской</a:t>
            </a:r>
            <a:r>
              <a:rPr lang="en-US" sz="1800" dirty="0"/>
              <a:t> </a:t>
            </a:r>
            <a:r>
              <a:rPr lang="en-US" sz="1800" dirty="0" err="1"/>
              <a:t>Федерации</a:t>
            </a:r>
            <a:r>
              <a:rPr lang="en-US" sz="1800" dirty="0"/>
              <a:t> </a:t>
            </a:r>
            <a:r>
              <a:rPr lang="en-US" sz="1800" dirty="0" err="1"/>
              <a:t>может</a:t>
            </a:r>
            <a:r>
              <a:rPr lang="en-US" sz="1800" dirty="0"/>
              <a:t> </a:t>
            </a:r>
            <a:r>
              <a:rPr lang="en-US" sz="1800" dirty="0" err="1"/>
              <a:t>быть</a:t>
            </a:r>
            <a:r>
              <a:rPr lang="en-US" sz="1800" dirty="0"/>
              <a:t> </a:t>
            </a:r>
            <a:r>
              <a:rPr lang="en-US" sz="1800" dirty="0" err="1"/>
              <a:t>произведено</a:t>
            </a:r>
            <a:r>
              <a:rPr lang="en-US" sz="1800" dirty="0"/>
              <a:t> </a:t>
            </a:r>
            <a:r>
              <a:rPr lang="en-US" sz="1800" dirty="0" err="1"/>
              <a:t>посмертно</a:t>
            </a:r>
            <a:r>
              <a:rPr lang="en-US" sz="1800" dirty="0"/>
              <a:t> 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совершение</a:t>
            </a:r>
            <a:r>
              <a:rPr lang="en-US" sz="1800" dirty="0"/>
              <a:t> </a:t>
            </a:r>
            <a:r>
              <a:rPr lang="en-US" sz="1800" dirty="0" err="1"/>
              <a:t>подвига</a:t>
            </a:r>
            <a:r>
              <a:rPr lang="en-US" sz="1800" dirty="0"/>
              <a:t>, </a:t>
            </a:r>
            <a:r>
              <a:rPr lang="en-US" sz="1800" dirty="0" err="1"/>
              <a:t>проявленные</a:t>
            </a:r>
            <a:r>
              <a:rPr lang="en-US" sz="1800" dirty="0"/>
              <a:t> </a:t>
            </a:r>
            <a:r>
              <a:rPr lang="en-US" sz="1800" dirty="0" err="1"/>
              <a:t>мужество</a:t>
            </a:r>
            <a:r>
              <a:rPr lang="en-US" sz="1800" dirty="0"/>
              <a:t>, </a:t>
            </a:r>
            <a:r>
              <a:rPr lang="en-US" sz="1800" dirty="0" err="1"/>
              <a:t>смелость</a:t>
            </a:r>
            <a:r>
              <a:rPr lang="en-US" sz="1800" dirty="0"/>
              <a:t> и </a:t>
            </a:r>
            <a:r>
              <a:rPr lang="en-US" sz="1800" dirty="0" err="1"/>
              <a:t>отвагу</a:t>
            </a:r>
            <a:r>
              <a:rPr lang="en-US" sz="1800" dirty="0"/>
              <a:t>. </a:t>
            </a:r>
            <a:r>
              <a:rPr lang="en-US" sz="1800" dirty="0" err="1"/>
              <a:t>Герою</a:t>
            </a:r>
            <a:r>
              <a:rPr lang="en-US" sz="1800" dirty="0"/>
              <a:t> </a:t>
            </a:r>
            <a:r>
              <a:rPr lang="en-US" sz="1800" dirty="0" err="1"/>
              <a:t>Российской</a:t>
            </a:r>
            <a:r>
              <a:rPr lang="en-US" sz="1800" dirty="0"/>
              <a:t> </a:t>
            </a:r>
            <a:r>
              <a:rPr lang="en-US" sz="1800" dirty="0" err="1"/>
              <a:t>Федерации</a:t>
            </a:r>
            <a:r>
              <a:rPr lang="en-US" sz="1800" dirty="0"/>
              <a:t> </a:t>
            </a:r>
            <a:r>
              <a:rPr lang="en-US" sz="1800" dirty="0" err="1"/>
              <a:t>вручаются</a:t>
            </a:r>
            <a:r>
              <a:rPr lang="en-US" sz="1800" dirty="0"/>
              <a:t>: </a:t>
            </a:r>
            <a:r>
              <a:rPr lang="en-US" sz="1800" dirty="0" err="1"/>
              <a:t>знак</a:t>
            </a:r>
            <a:r>
              <a:rPr lang="en-US" sz="1800" dirty="0"/>
              <a:t> </a:t>
            </a:r>
            <a:r>
              <a:rPr lang="en-US" sz="1800" dirty="0" err="1"/>
              <a:t>особого</a:t>
            </a:r>
            <a:r>
              <a:rPr lang="en-US" sz="1800" dirty="0"/>
              <a:t> </a:t>
            </a:r>
            <a:r>
              <a:rPr lang="en-US" sz="1800" dirty="0" err="1"/>
              <a:t>отличия</a:t>
            </a:r>
            <a:r>
              <a:rPr lang="en-US" sz="1800" dirty="0"/>
              <a:t> - </a:t>
            </a:r>
            <a:r>
              <a:rPr lang="en-US" sz="1800" dirty="0" err="1"/>
              <a:t>медаль</a:t>
            </a:r>
            <a:r>
              <a:rPr lang="en-US" sz="1800" dirty="0"/>
              <a:t> "</a:t>
            </a:r>
            <a:r>
              <a:rPr lang="en-US" sz="1800" dirty="0" err="1"/>
              <a:t>Золотая</a:t>
            </a:r>
            <a:r>
              <a:rPr lang="en-US" sz="1800" dirty="0"/>
              <a:t> </a:t>
            </a:r>
            <a:r>
              <a:rPr lang="en-US" sz="1800" dirty="0" err="1"/>
              <a:t>Звезда</a:t>
            </a:r>
            <a:r>
              <a:rPr lang="en-US" sz="1800" dirty="0"/>
              <a:t>" и </a:t>
            </a:r>
            <a:r>
              <a:rPr lang="en-US" sz="1800" dirty="0" err="1"/>
              <a:t>грамота</a:t>
            </a:r>
            <a:r>
              <a:rPr lang="en-US" sz="1800" dirty="0"/>
              <a:t> о </a:t>
            </a:r>
            <a:r>
              <a:rPr lang="en-US" sz="1800" dirty="0" err="1"/>
              <a:t>присвоении</a:t>
            </a:r>
            <a:r>
              <a:rPr lang="en-US" sz="1800" dirty="0"/>
              <a:t> </a:t>
            </a:r>
            <a:r>
              <a:rPr lang="en-US" sz="1800" dirty="0" err="1"/>
              <a:t>звания</a:t>
            </a:r>
            <a:r>
              <a:rPr lang="en-US" sz="1800" dirty="0"/>
              <a:t> </a:t>
            </a:r>
            <a:r>
              <a:rPr lang="en-US" sz="1800" dirty="0" err="1"/>
              <a:t>Героя</a:t>
            </a:r>
            <a:r>
              <a:rPr lang="en-US" sz="1800" dirty="0"/>
              <a:t> </a:t>
            </a:r>
            <a:r>
              <a:rPr lang="en-US" sz="1800" dirty="0" err="1"/>
              <a:t>Российской</a:t>
            </a:r>
            <a:r>
              <a:rPr lang="en-US" sz="1800" dirty="0"/>
              <a:t> </a:t>
            </a:r>
            <a:r>
              <a:rPr lang="en-US" sz="1800" dirty="0" err="1"/>
              <a:t>Федерации</a:t>
            </a:r>
            <a:r>
              <a:rPr lang="en-US" sz="1800" dirty="0"/>
              <a:t>. </a:t>
            </a:r>
            <a:endParaRPr lang="ru-RU" sz="1800" dirty="0"/>
          </a:p>
          <a:p>
            <a:pPr>
              <a:defRPr lang="ru-RU"/>
            </a:pPr>
            <a:endParaRPr lang="en-US" sz="1700" dirty="0"/>
          </a:p>
        </p:txBody>
      </p:sp>
      <p:sp>
        <p:nvSpPr>
          <p:cNvPr id="3" name="Freeform: Shape 19"/>
          <p:cNvSpPr>
            <a:extLst>
              <a:ext uri="smNativeData">
                <pr:smNativeData xmlns="" xmlns:p14="http://schemas.microsoft.com/office/powerpoint/2010/main" xmlns:pr="smNativeData" val="SMDATA_13_0QEuYhMAAAAlAAAACwAAAC0AAAAAfygAAP3///8ASwAA6iMAAAAAAAABAAAAAAAAAAEAAABQAAAAAAAAAAAA4D8AAAAAAADgPwAAAAAAAOA/AAAAAAAA4D8AAAAAAADgPwAAAAAAAOA/AAAAAAAA4D8AAAAAAADgPwAAAAAAAOA/AAAAAAAA4D8CAAAAjAAAAAEAAAAAAAAA////AP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ovL3cMAAAAEAAAAAAAAAAAAAAAAAAAAAAAAAAeAAAAaAAAAAAAAAAAAAAAAAAAAAAAAAAAAAAAECcAABAnAAAAAAAAAAAAAAAAAAAAAAAAAAAAAAAAAAAAAAAAAAAAABQAAAAAAAAAwMD/AAAAAABkAAAAMgAAAAAAAABkAAAAAAAAAH9/fwAKAAAAHwAAAFQAAAD///8AAAAAAQAAAAAAAAAAAAAAAAAAAAAAAAAAAAAAAAAAAAAAAAAAMlWRAH9/fwBEVGoDzMzMAMDA/wB/f38AAAAAAAAAAAAAAAAAAAAAAAAAAAAhAAAAGAAAABQAAAB/KAAA/f///wBLAADqIwAAEAAAACYAAAAIAAAA//////////8="/>
              </a:ext>
            </a:extLst>
          </p:cNvSpPr>
          <p:nvPr/>
        </p:nvSpPr>
        <p:spPr>
          <a:xfrm flipH="1">
            <a:off x="6583045" y="-1905"/>
            <a:ext cx="5608955" cy="5840095"/>
          </a:xfrm>
          <a:custGeom>
            <a:avLst/>
            <a:gdLst/>
            <a:ahLst/>
            <a:cxnLst/>
            <a:rect l="0" t="0" r="5608955" b="5840095"/>
            <a:pathLst>
              <a:path w="5608955" h="5840095">
                <a:moveTo>
                  <a:pt x="0" y="0"/>
                </a:moveTo>
                <a:lnTo>
                  <a:pt x="4636871" y="0"/>
                </a:lnTo>
                <a:lnTo>
                  <a:pt x="4822341" y="204070"/>
                </a:lnTo>
                <a:cubicBezTo>
                  <a:pt x="5313755" y="799536"/>
                  <a:pt x="5608955" y="1562938"/>
                  <a:pt x="5608955" y="2395287"/>
                </a:cubicBezTo>
                <a:cubicBezTo>
                  <a:pt x="5608955" y="4297802"/>
                  <a:pt x="4066686" y="5840095"/>
                  <a:pt x="2164202" y="5840095"/>
                </a:cubicBezTo>
                <a:cubicBezTo>
                  <a:pt x="1450771" y="5840095"/>
                  <a:pt x="787994" y="5623210"/>
                  <a:pt x="238208" y="5251776"/>
                </a:cubicBezTo>
                <a:lnTo>
                  <a:pt x="0" y="5073644"/>
                </a:lnTo>
                <a:close/>
              </a:path>
            </a:pathLst>
          </a:custGeom>
          <a:solidFill>
            <a:srgbClr val="FFFFFF">
              <a:alpha val="79000"/>
            </a:srgbClr>
          </a:solidFill>
          <a:ln>
            <a:noFill/>
          </a:ln>
          <a:effectLst/>
        </p:spPr>
        <p:txBody>
          <a:bodyPr vert="horz" wrap="square" lIns="6583045" tIns="-1905" rIns="12192000" bIns="583819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>
                <a:solidFill>
                  <a:srgbClr val="FFFFFF"/>
                </a:solidFill>
              </a:defRPr>
            </a:pPr>
            <a:endParaRPr noProof="1"/>
          </a:p>
        </p:txBody>
      </p:sp>
      <p:pic>
        <p:nvPicPr>
          <p:cNvPr id="4" name="Рисунок 4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hikAAAAAAAAASwAAySI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+wAAAAAAAACeAQAAAAAAAAAAAABkAAAAZAAAAAAAAAAjAAAABAAAAAsAAAAXAAAAFAAAAAAAAAAAAAAA/38AAP9/AAAAAAAACQAAAAQAAAAmQdx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hikAAAAAAAAASwAAySIAABAAAAAmAAAACAAAAP//////////"/>
              </a:ext>
            </a:extLst>
          </p:cNvPicPr>
          <p:nvPr/>
        </p:nvPicPr>
        <p:blipFill>
          <a:blip r:embed="rId2"/>
          <a:srcRect l="2510" r="4140"/>
          <a:stretch>
            <a:fillRect/>
          </a:stretch>
        </p:blipFill>
        <p:spPr>
          <a:xfrm>
            <a:off x="6750057" y="12"/>
            <a:ext cx="5441951" cy="5654675"/>
          </a:xfrm>
          <a:custGeom>
            <a:avLst/>
            <a:gdLst/>
            <a:ahLst/>
            <a:cxnLst/>
            <a:rect l="0" t="0" r="5441950" b="5654675"/>
            <a:pathLst>
              <a:path w="5441950" h="5654675">
                <a:moveTo>
                  <a:pt x="1041385" y="0"/>
                </a:moveTo>
                <a:lnTo>
                  <a:pt x="5441950" y="0"/>
                </a:lnTo>
                <a:lnTo>
                  <a:pt x="5441950" y="4820386"/>
                </a:lnTo>
                <a:lnTo>
                  <a:pt x="5285254" y="4957748"/>
                </a:lnTo>
                <a:cubicBezTo>
                  <a:pt x="4729707" y="5394304"/>
                  <a:pt x="4029148" y="5654675"/>
                  <a:pt x="3267774" y="5654675"/>
                </a:cubicBezTo>
                <a:cubicBezTo>
                  <a:pt x="1463032" y="5654675"/>
                  <a:pt x="0" y="4191735"/>
                  <a:pt x="0" y="2387109"/>
                </a:cubicBezTo>
                <a:cubicBezTo>
                  <a:pt x="0" y="1484796"/>
                  <a:pt x="365758" y="667904"/>
                  <a:pt x="957109" y="76591"/>
                </a:cubicBezTo>
                <a:close/>
              </a:path>
            </a:pathLst>
          </a:custGeom>
          <a:noFill/>
          <a:ln>
            <a:noFill/>
          </a:ln>
          <a:effectLst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push dir="u"/>
      </p:transition>
    </mc:Choice>
    <mc:Fallback xmlns="">
      <p:transition spd="slow" advClick="0" advTm="6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14="http://schemas.microsoft.com/office/powerpoint/2010/main" xmlns:pr="smNativeData" val="0QEuYgIAAAAFAAAAAAAAAAEAAAA1AAAAAAAAAAAAAAAAAAAAAAAAAAwAAAABAAAAAQAAADUAAAAAAAAAAAAAAAAAAAAAAAAA"/>
      </p:ext>
    </p:ext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CpAwAAxgsAAFokAACKIAAAEAAAACYAAAAIAAAAASAAAAAAAAA="/>
              </a:ext>
            </a:extLst>
          </p:cNvSpPr>
          <p:nvPr>
            <p:ph idx="1"/>
          </p:nvPr>
        </p:nvSpPr>
        <p:spPr>
          <a:xfrm>
            <a:off x="594997" y="1913890"/>
            <a:ext cx="5314315" cy="337566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36576" indent="0">
              <a:buNone/>
              <a:defRPr lang="ru-RU"/>
            </a:pPr>
            <a:r>
              <a:rPr lang="en-US" sz="1800" dirty="0" err="1"/>
              <a:t>Наша</a:t>
            </a:r>
            <a:r>
              <a:rPr lang="en-US" sz="1800" dirty="0"/>
              <a:t> </a:t>
            </a:r>
            <a:r>
              <a:rPr lang="en-US" sz="1800" dirty="0" err="1"/>
              <a:t>страна</a:t>
            </a:r>
            <a:r>
              <a:rPr lang="en-US" sz="1800" dirty="0"/>
              <a:t> </a:t>
            </a:r>
            <a:r>
              <a:rPr lang="en-US" sz="1800" dirty="0" err="1"/>
              <a:t>знает</a:t>
            </a:r>
            <a:r>
              <a:rPr lang="en-US" sz="1800" dirty="0"/>
              <a:t> </a:t>
            </a:r>
            <a:r>
              <a:rPr lang="en-US" sz="1800" dirty="0" err="1"/>
              <a:t>множество</a:t>
            </a:r>
            <a:r>
              <a:rPr lang="en-US" sz="1800" dirty="0"/>
              <a:t> </a:t>
            </a:r>
            <a:r>
              <a:rPr lang="en-US" sz="1800" dirty="0" err="1"/>
              <a:t>примеров</a:t>
            </a:r>
            <a:r>
              <a:rPr lang="en-US" sz="1800" dirty="0"/>
              <a:t> </a:t>
            </a:r>
            <a:r>
              <a:rPr lang="en-US" sz="1800" dirty="0" err="1"/>
              <a:t>отваги</a:t>
            </a:r>
            <a:r>
              <a:rPr lang="en-US" sz="1800" dirty="0"/>
              <a:t>, </a:t>
            </a:r>
            <a:r>
              <a:rPr lang="en-US" sz="1800" dirty="0" err="1"/>
              <a:t>героизма</a:t>
            </a:r>
            <a:r>
              <a:rPr lang="en-US" sz="1800" dirty="0"/>
              <a:t> и </a:t>
            </a:r>
            <a:r>
              <a:rPr lang="en-US" sz="1800" dirty="0" err="1"/>
              <a:t>смелости</a:t>
            </a:r>
            <a:r>
              <a:rPr lang="en-US" sz="1800" dirty="0"/>
              <a:t>. </a:t>
            </a:r>
            <a:r>
              <a:rPr lang="en-US" sz="1800" dirty="0" err="1"/>
              <a:t>Сегодня</a:t>
            </a:r>
            <a:r>
              <a:rPr lang="en-US" sz="1800" dirty="0"/>
              <a:t> </a:t>
            </a:r>
            <a:r>
              <a:rPr lang="en-US" sz="1800" dirty="0" err="1"/>
              <a:t>мы</a:t>
            </a:r>
            <a:r>
              <a:rPr lang="en-US" sz="1800" dirty="0"/>
              <a:t> </a:t>
            </a:r>
            <a:r>
              <a:rPr lang="en-US" sz="1800" dirty="0" err="1"/>
              <a:t>поговорим</a:t>
            </a:r>
            <a:r>
              <a:rPr lang="en-US" sz="1800" dirty="0"/>
              <a:t> </a:t>
            </a:r>
            <a:r>
              <a:rPr lang="en-US" sz="1800" dirty="0" err="1"/>
              <a:t>об</a:t>
            </a:r>
            <a:r>
              <a:rPr lang="en-US" sz="1800" dirty="0"/>
              <a:t> </a:t>
            </a:r>
            <a:r>
              <a:rPr lang="en-US" sz="1800" dirty="0" err="1"/>
              <a:t>этих</a:t>
            </a:r>
            <a:r>
              <a:rPr lang="en-US" sz="1800" dirty="0"/>
              <a:t> </a:t>
            </a:r>
            <a:r>
              <a:rPr lang="en-US" sz="1800" dirty="0" err="1"/>
              <a:t>качествах</a:t>
            </a:r>
            <a:r>
              <a:rPr lang="en-US" sz="1800" dirty="0"/>
              <a:t> в </a:t>
            </a:r>
            <a:r>
              <a:rPr lang="en-US" sz="1800" dirty="0" err="1"/>
              <a:t>лицах</a:t>
            </a:r>
            <a:r>
              <a:rPr lang="en-US" sz="1800" dirty="0"/>
              <a:t> </a:t>
            </a:r>
            <a:r>
              <a:rPr lang="en-US" sz="1800" dirty="0" err="1"/>
              <a:t>пожарных</a:t>
            </a:r>
            <a:r>
              <a:rPr lang="en-US" sz="1800" dirty="0"/>
              <a:t>, </a:t>
            </a:r>
            <a:r>
              <a:rPr lang="en-US" sz="1800" dirty="0" err="1"/>
              <a:t>которых</a:t>
            </a:r>
            <a:r>
              <a:rPr lang="en-US" sz="1800" dirty="0"/>
              <a:t> </a:t>
            </a:r>
            <a:r>
              <a:rPr lang="en-US" sz="1800" dirty="0" err="1"/>
              <a:t>по</a:t>
            </a:r>
            <a:r>
              <a:rPr lang="en-US" sz="1800" dirty="0"/>
              <a:t> </a:t>
            </a:r>
            <a:r>
              <a:rPr lang="en-US" sz="1800" dirty="0" err="1"/>
              <a:t>праву</a:t>
            </a:r>
            <a:r>
              <a:rPr lang="en-US" sz="1800" dirty="0"/>
              <a:t> </a:t>
            </a:r>
            <a:r>
              <a:rPr lang="en-US" sz="1800" dirty="0" err="1"/>
              <a:t>можно</a:t>
            </a:r>
            <a:r>
              <a:rPr lang="en-US" sz="1800" dirty="0"/>
              <a:t> </a:t>
            </a:r>
            <a:r>
              <a:rPr lang="en-US" sz="1800" dirty="0" err="1"/>
              <a:t>считать</a:t>
            </a:r>
            <a:r>
              <a:rPr lang="en-US" sz="1800" dirty="0"/>
              <a:t> </a:t>
            </a:r>
            <a:r>
              <a:rPr lang="en-US" sz="1800" dirty="0" err="1"/>
              <a:t>героями</a:t>
            </a:r>
            <a:r>
              <a:rPr lang="en-US" sz="1800" dirty="0"/>
              <a:t> </a:t>
            </a:r>
            <a:r>
              <a:rPr lang="en-US" sz="1800" dirty="0" err="1"/>
              <a:t>России</a:t>
            </a:r>
            <a:r>
              <a:rPr lang="en-US" sz="1800" dirty="0"/>
              <a:t>. В </a:t>
            </a:r>
            <a:r>
              <a:rPr lang="en-US" sz="1800" dirty="0" err="1"/>
              <a:t>профессии</a:t>
            </a:r>
            <a:r>
              <a:rPr lang="en-US" sz="1800" dirty="0"/>
              <a:t> </a:t>
            </a:r>
            <a:r>
              <a:rPr lang="en-US" sz="1800" dirty="0" err="1"/>
              <a:t>пожарного</a:t>
            </a:r>
            <a:r>
              <a:rPr lang="en-US" sz="1800" dirty="0"/>
              <a:t> </a:t>
            </a:r>
            <a:r>
              <a:rPr lang="en-US" sz="1800" dirty="0" err="1"/>
              <a:t>сложно</a:t>
            </a:r>
            <a:r>
              <a:rPr lang="en-US" sz="1800" dirty="0"/>
              <a:t> </a:t>
            </a:r>
            <a:r>
              <a:rPr lang="en-US" sz="1800" dirty="0" err="1"/>
              <a:t>найти</a:t>
            </a:r>
            <a:r>
              <a:rPr lang="en-US" sz="1800" dirty="0"/>
              <a:t> «</a:t>
            </a:r>
            <a:r>
              <a:rPr lang="en-US" sz="1800" dirty="0" err="1"/>
              <a:t>случайных</a:t>
            </a:r>
            <a:r>
              <a:rPr lang="en-US" sz="1800" dirty="0"/>
              <a:t>» </a:t>
            </a:r>
            <a:r>
              <a:rPr lang="en-US" sz="1800" dirty="0" err="1"/>
              <a:t>людей</a:t>
            </a:r>
            <a:r>
              <a:rPr lang="en-US" sz="1800" dirty="0"/>
              <a:t>, </a:t>
            </a:r>
            <a:r>
              <a:rPr lang="en-US" sz="1800" dirty="0" err="1"/>
              <a:t>ведь</a:t>
            </a:r>
            <a:r>
              <a:rPr lang="en-US" sz="1800" dirty="0"/>
              <a:t> </a:t>
            </a:r>
            <a:r>
              <a:rPr lang="en-US" sz="1800" dirty="0" err="1"/>
              <a:t>эта</a:t>
            </a:r>
            <a:r>
              <a:rPr lang="en-US" sz="1800" dirty="0"/>
              <a:t> </a:t>
            </a:r>
            <a:r>
              <a:rPr lang="en-US" sz="1800" dirty="0" err="1"/>
              <a:t>работа</a:t>
            </a:r>
            <a:r>
              <a:rPr lang="en-US" sz="1800" dirty="0"/>
              <a:t> </a:t>
            </a:r>
            <a:r>
              <a:rPr lang="en-US" sz="1800" dirty="0" err="1"/>
              <a:t>предполагает</a:t>
            </a:r>
            <a:r>
              <a:rPr lang="en-US" sz="1800" dirty="0"/>
              <a:t> </a:t>
            </a:r>
            <a:r>
              <a:rPr lang="en-US" sz="1800" dirty="0" err="1"/>
              <a:t>собой</a:t>
            </a:r>
            <a:r>
              <a:rPr lang="en-US" sz="1800" dirty="0"/>
              <a:t> </a:t>
            </a:r>
            <a:r>
              <a:rPr lang="en-US" sz="1800" dirty="0" err="1"/>
              <a:t>не</a:t>
            </a:r>
            <a:r>
              <a:rPr lang="en-US" sz="1800" dirty="0"/>
              <a:t> </a:t>
            </a:r>
            <a:r>
              <a:rPr lang="en-US" sz="1800" dirty="0" err="1"/>
              <a:t>просто</a:t>
            </a:r>
            <a:r>
              <a:rPr lang="en-US" sz="1800" dirty="0"/>
              <a:t> </a:t>
            </a:r>
            <a:r>
              <a:rPr lang="en-US" sz="1800" dirty="0" err="1"/>
              <a:t>выполнение</a:t>
            </a:r>
            <a:r>
              <a:rPr lang="en-US" sz="1800" dirty="0"/>
              <a:t> </a:t>
            </a:r>
            <a:r>
              <a:rPr lang="en-US" sz="1800" dirty="0" err="1"/>
              <a:t>закреплённых</a:t>
            </a:r>
            <a:r>
              <a:rPr lang="en-US" sz="1800" dirty="0"/>
              <a:t> </a:t>
            </a:r>
            <a:r>
              <a:rPr lang="en-US" sz="1800" dirty="0" err="1"/>
              <a:t>обязанностей</a:t>
            </a:r>
            <a:r>
              <a:rPr lang="en-US" sz="1800" dirty="0"/>
              <a:t>, а </a:t>
            </a:r>
            <a:r>
              <a:rPr lang="en-US" sz="1800" dirty="0" err="1"/>
              <a:t>готовность</a:t>
            </a:r>
            <a:r>
              <a:rPr lang="en-US" sz="1800" dirty="0"/>
              <a:t> </a:t>
            </a:r>
            <a:r>
              <a:rPr lang="en-US" sz="1800" dirty="0" err="1"/>
              <a:t>рискнуть</a:t>
            </a:r>
            <a:r>
              <a:rPr lang="en-US" sz="1800" dirty="0"/>
              <a:t> </a:t>
            </a:r>
            <a:r>
              <a:rPr lang="en-US" sz="1800" dirty="0" err="1"/>
              <a:t>своей</a:t>
            </a:r>
            <a:r>
              <a:rPr lang="en-US" sz="1800" dirty="0"/>
              <a:t> </a:t>
            </a:r>
            <a:r>
              <a:rPr lang="en-US" sz="1800" dirty="0" err="1"/>
              <a:t>жизнью</a:t>
            </a:r>
            <a:r>
              <a:rPr lang="en-US" sz="1800" dirty="0"/>
              <a:t> </a:t>
            </a:r>
            <a:r>
              <a:rPr lang="en-US" sz="1800" dirty="0" err="1"/>
              <a:t>ради</a:t>
            </a:r>
            <a:r>
              <a:rPr lang="en-US" sz="1800" dirty="0"/>
              <a:t> </a:t>
            </a:r>
            <a:r>
              <a:rPr lang="en-US" sz="1800" dirty="0" err="1"/>
              <a:t>спасения</a:t>
            </a:r>
            <a:r>
              <a:rPr lang="en-US" sz="1800" dirty="0"/>
              <a:t> </a:t>
            </a:r>
            <a:r>
              <a:rPr lang="en-US" sz="1800" dirty="0" err="1"/>
              <a:t>жизней</a:t>
            </a:r>
            <a:r>
              <a:rPr lang="en-US" sz="1800" dirty="0"/>
              <a:t> </a:t>
            </a:r>
            <a:r>
              <a:rPr lang="en-US" sz="1800" dirty="0" err="1"/>
              <a:t>других</a:t>
            </a:r>
            <a:r>
              <a:rPr lang="en-US" sz="1800" dirty="0"/>
              <a:t> </a:t>
            </a:r>
            <a:r>
              <a:rPr lang="en-US" sz="1800" dirty="0" err="1"/>
              <a:t>людей</a:t>
            </a:r>
            <a:r>
              <a:rPr lang="en-US" sz="1800" dirty="0"/>
              <a:t>.</a:t>
            </a:r>
          </a:p>
        </p:txBody>
      </p:sp>
      <p:sp>
        <p:nvSpPr>
          <p:cNvPr id="3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fygAAP3///8ASwAA6iMAAAAAAAABAAAAAAAAAAEAAABQAAAAAAAAAAAA4D8AAAAAAADgPwAAAAAAAOA/AAAAAAAA4D8AAAAAAADgPwAAAAAAAOA/AAAAAAAA4D8AAAAAAADgPwAAAAAAAOA/AAAAAAAA4D8CAAAAjAAAAAEAAAAAAAAA////AP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AFAAAMAAAAEAAAAAAAAAAAAAAAAAAAAAAAAAAeAAAAaAAAAAAAAAAAAAAAAAAAAAAAAAAAAAAAECcAABAnAAAAAAAAAAAAAAAAAAAAAAAAAAAAAAAAAAAAAAAAAAAAABQAAAAAAAAAwMD/AAAAAABkAAAAMgAAAAAAAABkAAAAAAAAAH9/fwAKAAAAHwAAAFQAAAD///8AAAAAAQAAAAAAAAAAAAAAAAAAAAAAAAAAAAAAAAAAAAAAAAAAMlWRAH9/fwBEVGoDzMzMAMDA/wB/f38AAAAAAAAAAAAAAAAAAAAAAAAAAAAhAAAAGAAAABQAAAB/KAAA/f///wBLAADqIwAAEAAAACYAAAAIAAAA//////////8="/>
              </a:ext>
            </a:extLst>
          </p:cNvSpPr>
          <p:nvPr/>
        </p:nvSpPr>
        <p:spPr>
          <a:xfrm flipH="1">
            <a:off x="6583045" y="-1905"/>
            <a:ext cx="5608955" cy="5840095"/>
          </a:xfrm>
          <a:custGeom>
            <a:avLst/>
            <a:gdLst/>
            <a:ahLst/>
            <a:cxnLst/>
            <a:rect l="0" t="0" r="5608955" b="5840095"/>
            <a:pathLst>
              <a:path w="5608955" h="5840095">
                <a:moveTo>
                  <a:pt x="0" y="0"/>
                </a:moveTo>
                <a:lnTo>
                  <a:pt x="4636871" y="0"/>
                </a:lnTo>
                <a:lnTo>
                  <a:pt x="4822341" y="204070"/>
                </a:lnTo>
                <a:cubicBezTo>
                  <a:pt x="5313755" y="799536"/>
                  <a:pt x="5608955" y="1562938"/>
                  <a:pt x="5608955" y="2395287"/>
                </a:cubicBezTo>
                <a:cubicBezTo>
                  <a:pt x="5608955" y="4297802"/>
                  <a:pt x="4066686" y="5840095"/>
                  <a:pt x="2164202" y="5840095"/>
                </a:cubicBezTo>
                <a:cubicBezTo>
                  <a:pt x="1450771" y="5840095"/>
                  <a:pt x="787994" y="5623210"/>
                  <a:pt x="238208" y="5251776"/>
                </a:cubicBezTo>
                <a:lnTo>
                  <a:pt x="0" y="5073644"/>
                </a:lnTo>
                <a:close/>
              </a:path>
            </a:pathLst>
          </a:custGeom>
          <a:solidFill>
            <a:srgbClr val="FFFFFF">
              <a:alpha val="79000"/>
            </a:srgbClr>
          </a:solidFill>
          <a:ln>
            <a:noFill/>
          </a:ln>
          <a:effectLst/>
        </p:spPr>
        <p:txBody>
          <a:bodyPr vert="horz" wrap="square" lIns="6583045" tIns="-1905" rIns="12192000" bIns="583819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>
                <a:solidFill>
                  <a:srgbClr val="FFFFFF"/>
                </a:solidFill>
              </a:defRPr>
            </a:pPr>
            <a:endParaRPr noProof="1"/>
          </a:p>
        </p:txBody>
      </p:sp>
      <p:pic>
        <p:nvPicPr>
          <p:cNvPr id="4" name="Рисунок 4" descr="Изображение выглядит как человек, автомобиль, внешний, грузовик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hikAAAAAAAAASwAAySI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0QwAAAAAAAAaBQAAAAAAAAAAAABkAAAAZAAAAAAAAAAjAAAABAAAAAsAAAAXAAAAFAAAAAAAAAAAAAAA/38AAP9/AAAAAAAACQAAAAQAAAAAAQ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hikAAAAAAAAASwAAySIAABAAAAAmAAAACAAAAP//////////"/>
              </a:ext>
            </a:extLst>
          </p:cNvPicPr>
          <p:nvPr/>
        </p:nvPicPr>
        <p:blipFill>
          <a:blip r:embed="rId2"/>
          <a:srcRect l="32810" r="13060"/>
          <a:stretch>
            <a:fillRect/>
          </a:stretch>
        </p:blipFill>
        <p:spPr>
          <a:xfrm>
            <a:off x="6750057" y="12"/>
            <a:ext cx="5441951" cy="5654675"/>
          </a:xfrm>
          <a:custGeom>
            <a:avLst/>
            <a:gdLst/>
            <a:ahLst/>
            <a:cxnLst/>
            <a:rect l="0" t="0" r="5441950" b="5654675"/>
            <a:pathLst>
              <a:path w="5441950" h="5654675">
                <a:moveTo>
                  <a:pt x="1041385" y="0"/>
                </a:moveTo>
                <a:lnTo>
                  <a:pt x="5441950" y="0"/>
                </a:lnTo>
                <a:lnTo>
                  <a:pt x="5441950" y="4820386"/>
                </a:lnTo>
                <a:lnTo>
                  <a:pt x="5285254" y="4957748"/>
                </a:lnTo>
                <a:cubicBezTo>
                  <a:pt x="4729707" y="5394304"/>
                  <a:pt x="4029148" y="5654675"/>
                  <a:pt x="3267774" y="5654675"/>
                </a:cubicBezTo>
                <a:cubicBezTo>
                  <a:pt x="1463032" y="5654675"/>
                  <a:pt x="0" y="4191735"/>
                  <a:pt x="0" y="2387109"/>
                </a:cubicBezTo>
                <a:cubicBezTo>
                  <a:pt x="0" y="1484796"/>
                  <a:pt x="365758" y="667904"/>
                  <a:pt x="957109" y="76591"/>
                </a:cubicBezTo>
                <a:close/>
              </a:path>
            </a:pathLst>
          </a:custGeom>
          <a:noFill/>
          <a:ln>
            <a:noFill/>
          </a:ln>
          <a:effectLst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14="http://schemas.microsoft.com/office/powerpoint/2010/main" xmlns:pr="smNativeData" val="0QEuYgEAAAAFAAAAAAAAAAEAAAA1AAAAAAAAAAAAAAAAAAAAAAAAAA=="/>
      </p:ext>
    </p:ext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AAAAAP3///+BIgAA6iMAAAAAAAABAAAAAAAAAAEAAABQAAAAAAAAAAAA4D8AAAAAAADgPwAAAAAAAOA/AAAAAAAA4D8AAAAAAADgPwAAAAAAAOA/AAAAAAAA4D8AAAAAAADgPwAAAAAAAOA/AAAAAAAA4D8CAAAAjAAAAAEAAAAAAAAA////AP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gCAAAMAAAAEAAAAAAAAAAAAAAAAAAAAAAAAAAeAAAAaAAAAAAAAAAAAAAAAAAAAAAAAAAAAAAAECcAABAnAAAAAAAAAAAAAAAAAAAAAAAAAAAAAAAAAAAAAAAAAAAAABQAAAAAAAAAwMD/AAAAAABkAAAAMgAAAAAAAABkAAAAAAAAAH9/fwAKAAAAHwAAAFQAAAD///8AAAAAAQAAAAAAAAAAAAAAAAAAAAAAAAAAAAAAAAAAAAAAAAAAMlWRAH9/fwBEVGoDzMzMAMDA/wB/f38AAAAAAAAAAAAAAAAAAAAAAAAAAAAhAAAAGAAAABQAAAAAAAAA/f///4EiAADqIwAAEAAAACYAAAAIAAAA//////////8="/>
              </a:ext>
            </a:extLst>
          </p:cNvSpPr>
          <p:nvPr/>
        </p:nvSpPr>
        <p:spPr>
          <a:xfrm>
            <a:off x="1" y="-1905"/>
            <a:ext cx="5608955" cy="5840095"/>
          </a:xfrm>
          <a:custGeom>
            <a:avLst/>
            <a:gdLst/>
            <a:ahLst/>
            <a:cxnLst/>
            <a:rect l="0" t="0" r="5608955" b="5840095"/>
            <a:pathLst>
              <a:path w="5608955" h="5840095">
                <a:moveTo>
                  <a:pt x="0" y="0"/>
                </a:moveTo>
                <a:lnTo>
                  <a:pt x="4636871" y="0"/>
                </a:lnTo>
                <a:lnTo>
                  <a:pt x="4822341" y="204070"/>
                </a:lnTo>
                <a:cubicBezTo>
                  <a:pt x="5313755" y="799536"/>
                  <a:pt x="5608955" y="1562938"/>
                  <a:pt x="5608955" y="2395287"/>
                </a:cubicBezTo>
                <a:cubicBezTo>
                  <a:pt x="5608955" y="4297802"/>
                  <a:pt x="4066686" y="5840095"/>
                  <a:pt x="2164202" y="5840095"/>
                </a:cubicBezTo>
                <a:cubicBezTo>
                  <a:pt x="1450771" y="5840095"/>
                  <a:pt x="787994" y="5623210"/>
                  <a:pt x="238208" y="5251776"/>
                </a:cubicBezTo>
                <a:lnTo>
                  <a:pt x="0" y="5073644"/>
                </a:lnTo>
                <a:close/>
              </a:path>
            </a:pathLst>
          </a:custGeom>
          <a:solidFill>
            <a:srgbClr val="FFFFFF">
              <a:alpha val="79000"/>
            </a:srgbClr>
          </a:solidFill>
          <a:ln>
            <a:noFill/>
          </a:ln>
          <a:effectLst/>
        </p:spPr>
        <p:txBody>
          <a:bodyPr vert="horz" wrap="square" lIns="0" tIns="-1905" rIns="5608955" bIns="583819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>
                <a:solidFill>
                  <a:srgbClr val="FFFFFF"/>
                </a:solidFill>
              </a:defRPr>
            </a:pPr>
            <a:endParaRPr noProof="1"/>
          </a:p>
        </p:txBody>
      </p:sp>
      <p:pic>
        <p:nvPicPr>
          <p:cNvPr id="3" name="Рисунок 4" descr="Изображение выглядит как текст, человек, стена, мужчина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AAAAAAAAAAB6IQAAySI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FoAAAAAAAAAzgoAAAAAAABkAAAAZAAAAAAAAAAjAAAABAAAAAsAAAAXAAAAFAAAAAAAAAAAAAAA/38AAP9/AAAAAAAACQAAAAQAAAAAAQ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AAAAAAAAAAB6IQAAySIAABAAAAAmAAAACAAAAP//////////"/>
              </a:ext>
            </a:extLst>
          </p:cNvPicPr>
          <p:nvPr/>
        </p:nvPicPr>
        <p:blipFill>
          <a:blip r:embed="rId2"/>
          <a:srcRect t="900" b="27660"/>
          <a:stretch>
            <a:fillRect/>
          </a:stretch>
        </p:blipFill>
        <p:spPr>
          <a:xfrm>
            <a:off x="7" y="12"/>
            <a:ext cx="5441951" cy="5654675"/>
          </a:xfrm>
          <a:custGeom>
            <a:avLst/>
            <a:gdLst/>
            <a:ahLst/>
            <a:cxnLst/>
            <a:rect l="0" t="0" r="5441950" b="5654675"/>
            <a:pathLst>
              <a:path w="5441950" h="5654675">
                <a:moveTo>
                  <a:pt x="0" y="0"/>
                </a:moveTo>
                <a:lnTo>
                  <a:pt x="4400565" y="0"/>
                </a:lnTo>
                <a:lnTo>
                  <a:pt x="4484841" y="76591"/>
                </a:lnTo>
                <a:cubicBezTo>
                  <a:pt x="5076192" y="667904"/>
                  <a:pt x="5441950" y="1484796"/>
                  <a:pt x="5441950" y="2387109"/>
                </a:cubicBezTo>
                <a:cubicBezTo>
                  <a:pt x="5441950" y="4191735"/>
                  <a:pt x="3978918" y="5654675"/>
                  <a:pt x="2174176" y="5654675"/>
                </a:cubicBezTo>
                <a:cubicBezTo>
                  <a:pt x="1412802" y="5654675"/>
                  <a:pt x="712243" y="5394304"/>
                  <a:pt x="156696" y="4957748"/>
                </a:cubicBezTo>
                <a:lnTo>
                  <a:pt x="0" y="4820386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4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BaJgAAuAkAAAtHAAB8HgAAEAAAACYAAAAIAAAAASAAAAAAAAA="/>
              </a:ext>
            </a:extLst>
          </p:cNvSpPr>
          <p:nvPr>
            <p:ph idx="1"/>
          </p:nvPr>
        </p:nvSpPr>
        <p:spPr>
          <a:xfrm>
            <a:off x="6234432" y="1579880"/>
            <a:ext cx="5314315" cy="337566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>
              <a:buNone/>
              <a:defRPr lang="ru-RU"/>
            </a:pPr>
            <a:r>
              <a:rPr lang="en-US" sz="4000" dirty="0" err="1"/>
              <a:t>Владимир</a:t>
            </a:r>
            <a:r>
              <a:rPr lang="en-US" sz="4000" dirty="0"/>
              <a:t> </a:t>
            </a:r>
            <a:r>
              <a:rPr lang="en-US" sz="4000" dirty="0" err="1"/>
              <a:t>Михайлович</a:t>
            </a:r>
            <a:r>
              <a:rPr lang="en-US" sz="4000" dirty="0"/>
              <a:t>                      </a:t>
            </a:r>
            <a:r>
              <a:rPr lang="en-US" sz="4000" dirty="0" err="1"/>
              <a:t>Максимчук</a:t>
            </a:r>
            <a:endParaRPr lang="en-US" sz="4000" dirty="0"/>
          </a:p>
          <a:p>
            <a:pPr marL="0" indent="0">
              <a:buNone/>
              <a:defRPr lang="ru-RU"/>
            </a:pPr>
            <a:r>
              <a:rPr lang="en-US" sz="1800" dirty="0" err="1"/>
              <a:t>Генерал-майор</a:t>
            </a:r>
            <a:r>
              <a:rPr lang="en-US" sz="1800" dirty="0"/>
              <a:t> </a:t>
            </a:r>
            <a:r>
              <a:rPr lang="en-US" sz="1800" dirty="0" err="1"/>
              <a:t>внутренней</a:t>
            </a:r>
            <a:r>
              <a:rPr lang="en-US" sz="1800" dirty="0"/>
              <a:t> </a:t>
            </a:r>
            <a:r>
              <a:rPr lang="en-US" sz="1800" dirty="0" err="1"/>
              <a:t>службы</a:t>
            </a:r>
            <a:r>
              <a:rPr lang="en-US" sz="1800" dirty="0"/>
              <a:t>, </a:t>
            </a:r>
            <a:r>
              <a:rPr lang="en-US" sz="1800" dirty="0" err="1"/>
              <a:t>первый</a:t>
            </a:r>
            <a:r>
              <a:rPr lang="en-US" sz="1800" dirty="0"/>
              <a:t> </a:t>
            </a:r>
            <a:r>
              <a:rPr lang="en-US" sz="1800" dirty="0" err="1"/>
              <a:t>Герой</a:t>
            </a:r>
            <a:r>
              <a:rPr lang="en-US" sz="1800" dirty="0"/>
              <a:t> </a:t>
            </a:r>
            <a:r>
              <a:rPr lang="en-US" sz="1800" dirty="0" err="1"/>
              <a:t>Российской</a:t>
            </a:r>
            <a:r>
              <a:rPr lang="en-US" sz="1800" dirty="0"/>
              <a:t> </a:t>
            </a:r>
            <a:r>
              <a:rPr lang="en-US" sz="1800" dirty="0" err="1"/>
              <a:t>Федерации</a:t>
            </a:r>
            <a:r>
              <a:rPr lang="en-US" sz="1800" dirty="0"/>
              <a:t> </a:t>
            </a:r>
            <a:r>
              <a:rPr lang="en-US" sz="1800" dirty="0" err="1"/>
              <a:t>среди</a:t>
            </a:r>
            <a:r>
              <a:rPr lang="en-US" sz="1800" dirty="0"/>
              <a:t> </a:t>
            </a:r>
            <a:r>
              <a:rPr lang="en-US" sz="1800" dirty="0" err="1"/>
              <a:t>пожарных</a:t>
            </a:r>
            <a:r>
              <a:rPr lang="en-US" sz="1800" dirty="0"/>
              <a:t>, </a:t>
            </a:r>
            <a:r>
              <a:rPr lang="en-US" sz="1800" dirty="0" err="1"/>
              <a:t>удостоенных</a:t>
            </a:r>
            <a:r>
              <a:rPr lang="en-US" sz="1800" dirty="0"/>
              <a:t> </a:t>
            </a:r>
            <a:r>
              <a:rPr lang="en-US" sz="1800" dirty="0" err="1"/>
              <a:t>этой</a:t>
            </a:r>
            <a:r>
              <a:rPr lang="en-US" sz="1800" dirty="0"/>
              <a:t> </a:t>
            </a:r>
            <a:r>
              <a:rPr lang="en-US" sz="1800" dirty="0" err="1"/>
              <a:t>награды</a:t>
            </a:r>
            <a:r>
              <a:rPr lang="en-US" sz="1800" dirty="0"/>
              <a:t> в </a:t>
            </a:r>
            <a:r>
              <a:rPr lang="en-US" sz="1800" dirty="0" err="1"/>
              <a:t>мирное</a:t>
            </a:r>
            <a:r>
              <a:rPr lang="en-US" sz="1800" dirty="0"/>
              <a:t> </a:t>
            </a:r>
            <a:r>
              <a:rPr lang="en-US" sz="1800" dirty="0" err="1"/>
              <a:t>время</a:t>
            </a:r>
            <a:r>
              <a:rPr lang="en-US" sz="1800" dirty="0"/>
              <a:t>. </a:t>
            </a:r>
            <a:r>
              <a:rPr lang="en-US" sz="1800" dirty="0" err="1"/>
              <a:t>Посмертно</a:t>
            </a:r>
            <a:r>
              <a:rPr lang="en-US" sz="1800" dirty="0"/>
              <a:t> </a:t>
            </a:r>
            <a:r>
              <a:rPr lang="en-US" sz="1800" dirty="0" err="1"/>
              <a:t>присвоено</a:t>
            </a:r>
            <a:r>
              <a:rPr lang="en-US" sz="1800" dirty="0"/>
              <a:t> </a:t>
            </a:r>
            <a:r>
              <a:rPr lang="en-US" sz="1800" dirty="0" err="1"/>
              <a:t>звание</a:t>
            </a:r>
            <a:r>
              <a:rPr lang="en-US" sz="1800" dirty="0"/>
              <a:t> </a:t>
            </a:r>
            <a:r>
              <a:rPr lang="en-US" sz="1800" dirty="0" err="1"/>
              <a:t>Героя</a:t>
            </a:r>
            <a:r>
              <a:rPr lang="en-US" sz="1800" dirty="0"/>
              <a:t> </a:t>
            </a:r>
            <a:r>
              <a:rPr lang="en-US" sz="1800" dirty="0" err="1"/>
              <a:t>России</a:t>
            </a:r>
            <a:r>
              <a:rPr lang="en-US" sz="1800" dirty="0"/>
              <a:t>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14="http://schemas.microsoft.com/office/powerpoint/2010/main" xmlns:pr="smNativeData" val="0QEuYgIAAAAFAAAAAAAAAAEAAAA1AAAAAAAAAAAAAAAAAAAAAAAAAAwAAAABAAAAAQAAADUAAAAAAAAAAAAAAAAAAAAAAAAA"/>
      </p:ext>
    </p:ext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3"/>
          <p:cNvSpPr>
            <a:extLst>
              <a:ext uri="smNativeData">
                <pr:smNativeData xmlns="" xmlns:p14="http://schemas.microsoft.com/office/powerpoint/2010/main" xmlns:pr="smNativeData" val="SMDATA_13_0QEuYhMAAAAlAAAACwAAAC0AAAAAAAAAAAAAAAD5JQAAMCoAAAAAAAABAAAAAAAAAAEAAABQAAAAAAAAAAAA4D8AAAAAAADgPwAAAAAAAOA/AAAAAAAA4D8AAAAAAADgPwAAAAAAAOA/AAAAAAAA4D8AAAAAAADgPwAAAAAAAOA/AAAAAAAA4D8CAAAAjAAAAAEAAAAAAAAA////AP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CAAAMAAAAEAAAAAAAAAAAAAAAAAAAAAAAAAAeAAAAaAAAAAAAAAAAAAAAAAAAAAAAAAAAAAAAECcAABAnAAAAAAAAAAAAAAAAAAAAAAAAAAAAAAAAAAAAAAAAAAAAABQAAAAAAAAAwMD/AAAAAABkAAAAMgAAAAAAAABkAAAAAAAAAH9/fwAKAAAAHwAAAFQAAAD///8AAAAAAQAAAAAAAAAAAAAAAAAAAAAAAAAAAAAAAAAAAAAAAAAAMlWRAH9/fwBEVGoDzMzMAMDA/wB/f38AAAAAAAAAAAAAAAAAAAAAAAAAAAAhAAAAGAAAABQAAAAAAAAAAAAAAPklAAAwKgAAEAAAACYAAAAIAAAA//////////8="/>
              </a:ext>
            </a:extLst>
          </p:cNvSpPr>
          <p:nvPr/>
        </p:nvSpPr>
        <p:spPr>
          <a:xfrm flipH="1">
            <a:off x="1" y="0"/>
            <a:ext cx="6172835" cy="6858000"/>
          </a:xfrm>
          <a:custGeom>
            <a:avLst/>
            <a:gdLst/>
            <a:ahLst/>
            <a:cxnLst/>
            <a:rect l="0" t="0" r="6172835" b="6858000"/>
            <a:pathLst>
              <a:path w="6172835" h="6858000">
                <a:moveTo>
                  <a:pt x="6172835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12" y="5588789"/>
                  <a:pt x="3276131" y="6782205"/>
                </a:cubicBezTo>
                <a:lnTo>
                  <a:pt x="3407952" y="6858000"/>
                </a:lnTo>
                <a:lnTo>
                  <a:pt x="6172835" y="6858000"/>
                </a:lnTo>
                <a:close/>
              </a:path>
            </a:pathLst>
          </a:custGeom>
          <a:solidFill>
            <a:srgbClr val="FFFFFF">
              <a:alpha val="79000"/>
            </a:srgbClr>
          </a:solidFill>
          <a:ln>
            <a:noFill/>
          </a:ln>
          <a:effectLst/>
        </p:spPr>
        <p:txBody>
          <a:bodyPr vert="horz" wrap="square" lIns="0" tIns="0" rIns="6172835" bIns="685800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>
                <a:solidFill>
                  <a:srgbClr val="FFFFFF"/>
                </a:solidFill>
              </a:defRPr>
            </a:pPr>
            <a:endParaRPr noProof="1"/>
          </a:p>
        </p:txBody>
      </p:sp>
      <p:pic>
        <p:nvPicPr>
          <p:cNvPr id="3" name="Рисунок 7" descr="Изображение выглядит как человек, мужчина, одежда, военная форма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AAAAAAAAAAAPJQAAMCo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mgcAAAAAAABkAAAAZAAAAAAAAAAjAAAABAAAAAsAAAAXAAAAFAAAAAAAAAAAAAAA/38AAP9/AAAAAAAACQAAAAQAAAD/Hw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AAAAAAAAAAAPJQAAMCoAABAAAAAmAAAACAAAAP//////////"/>
              </a:ext>
            </a:extLst>
          </p:cNvPicPr>
          <p:nvPr/>
        </p:nvPicPr>
        <p:blipFill>
          <a:blip r:embed="rId2"/>
          <a:srcRect b="19460"/>
          <a:stretch>
            <a:fillRect/>
          </a:stretch>
        </p:blipFill>
        <p:spPr>
          <a:xfrm>
            <a:off x="0" y="0"/>
            <a:ext cx="6024245" cy="6858000"/>
          </a:xfrm>
          <a:custGeom>
            <a:avLst/>
            <a:gdLst/>
            <a:ahLst/>
            <a:cxnLst/>
            <a:rect l="0" t="0" r="6024245" b="6858000"/>
            <a:pathLst>
              <a:path w="6024245" h="6858000">
                <a:moveTo>
                  <a:pt x="0" y="0"/>
                </a:moveTo>
                <a:lnTo>
                  <a:pt x="5953869" y="0"/>
                </a:lnTo>
                <a:lnTo>
                  <a:pt x="5989970" y="284091"/>
                </a:lnTo>
                <a:cubicBezTo>
                  <a:pt x="6012634" y="507260"/>
                  <a:pt x="6024245" y="733696"/>
                  <a:pt x="6024245" y="962844"/>
                </a:cubicBezTo>
                <a:cubicBezTo>
                  <a:pt x="6024245" y="3483472"/>
                  <a:pt x="4619405" y="5675986"/>
                  <a:pt x="2549972" y="6800152"/>
                </a:cubicBezTo>
                <a:lnTo>
                  <a:pt x="243702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4" name="Content Placeholder 10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BtJwAAgQsAAHVIAACiIwAAEAAAACYAAAAIAAAAPSAAAAAAAAA="/>
              </a:ext>
            </a:extLst>
          </p:cNvSpPr>
          <p:nvPr>
            <p:ph idx="1"/>
          </p:nvPr>
        </p:nvSpPr>
        <p:spPr>
          <a:xfrm>
            <a:off x="6409055" y="1870081"/>
            <a:ext cx="5369560" cy="392239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buNone/>
              <a:defRPr lang="ru-RU"/>
            </a:pPr>
            <a:r>
              <a:rPr lang="en-US" sz="1800" dirty="0" err="1"/>
              <a:t>Начальник</a:t>
            </a:r>
            <a:r>
              <a:rPr lang="en-US" sz="1800" dirty="0"/>
              <a:t> </a:t>
            </a:r>
            <a:r>
              <a:rPr lang="en-US" sz="1800" dirty="0" err="1"/>
              <a:t>государственной</a:t>
            </a:r>
            <a:r>
              <a:rPr lang="en-US" sz="1800" dirty="0"/>
              <a:t> </a:t>
            </a:r>
            <a:r>
              <a:rPr lang="en-US" sz="1800" dirty="0" err="1"/>
              <a:t>службы</a:t>
            </a:r>
            <a:r>
              <a:rPr lang="en-US" sz="1800" dirty="0"/>
              <a:t> </a:t>
            </a:r>
            <a:endParaRPr lang="ru-RU" sz="1800" dirty="0" smtClean="0"/>
          </a:p>
          <a:p>
            <a:pPr algn="ctr">
              <a:buNone/>
              <a:defRPr lang="ru-RU"/>
            </a:pPr>
            <a:r>
              <a:rPr lang="en-US" sz="1800" dirty="0" err="1" smtClean="0"/>
              <a:t>пожаротушения</a:t>
            </a:r>
            <a:r>
              <a:rPr lang="en-US" sz="1800" dirty="0"/>
              <a:t> </a:t>
            </a:r>
            <a:r>
              <a:rPr lang="en-US" sz="1800" dirty="0" err="1"/>
              <a:t>города</a:t>
            </a:r>
            <a:r>
              <a:rPr lang="en-US" sz="1800" dirty="0"/>
              <a:t> </a:t>
            </a:r>
            <a:r>
              <a:rPr lang="en-US" sz="1800" dirty="0" err="1"/>
              <a:t>Москвы</a:t>
            </a:r>
            <a:r>
              <a:rPr lang="en-US" sz="1800" dirty="0"/>
              <a:t> </a:t>
            </a:r>
            <a:r>
              <a:rPr lang="en-US" sz="1800" dirty="0" err="1"/>
              <a:t>Евгений</a:t>
            </a:r>
            <a:r>
              <a:rPr lang="en-US" sz="1800" dirty="0"/>
              <a:t> </a:t>
            </a:r>
            <a:endParaRPr lang="ru-RU" sz="1800" dirty="0" smtClean="0"/>
          </a:p>
          <a:p>
            <a:pPr algn="ctr">
              <a:buNone/>
              <a:defRPr lang="ru-RU"/>
            </a:pPr>
            <a:r>
              <a:rPr lang="en-US" sz="1800" dirty="0" err="1" smtClean="0"/>
              <a:t>Чернышев</a:t>
            </a:r>
            <a:r>
              <a:rPr lang="en-US" sz="1800" dirty="0"/>
              <a:t>.</a:t>
            </a:r>
          </a:p>
          <a:p>
            <a:pPr marL="0" indent="0" algn="ctr">
              <a:buNone/>
              <a:defRPr lang="ru-RU"/>
            </a:pPr>
            <a:endParaRPr lang="ru-RU" sz="1800" dirty="0" smtClean="0"/>
          </a:p>
          <a:p>
            <a:pPr marL="0" indent="0" algn="ctr">
              <a:buNone/>
              <a:defRPr lang="ru-RU"/>
            </a:pPr>
            <a:r>
              <a:rPr lang="en-US" sz="1800" dirty="0" smtClean="0"/>
              <a:t>20 </a:t>
            </a:r>
            <a:r>
              <a:rPr lang="en-US" sz="1800" dirty="0" err="1"/>
              <a:t>марта</a:t>
            </a:r>
            <a:r>
              <a:rPr lang="en-US" sz="1800" dirty="0"/>
              <a:t> 2010 </a:t>
            </a:r>
            <a:r>
              <a:rPr lang="en-US" sz="1800" dirty="0" err="1"/>
              <a:t>года</a:t>
            </a:r>
            <a:r>
              <a:rPr lang="en-US" sz="1800" dirty="0"/>
              <a:t> </a:t>
            </a:r>
            <a:r>
              <a:rPr lang="en-US" sz="1800" dirty="0" err="1"/>
              <a:t>прибыл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пожар</a:t>
            </a:r>
            <a:r>
              <a:rPr lang="en-US" sz="1800" dirty="0"/>
              <a:t> в </a:t>
            </a:r>
            <a:r>
              <a:rPr lang="en-US" sz="1800" dirty="0" err="1"/>
              <a:t>пятиэтажном</a:t>
            </a:r>
            <a:r>
              <a:rPr lang="en-US" sz="1800" dirty="0"/>
              <a:t> </a:t>
            </a:r>
            <a:r>
              <a:rPr lang="en-US" sz="1800" dirty="0" err="1"/>
              <a:t>бизнес-центре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севере</a:t>
            </a:r>
            <a:r>
              <a:rPr lang="en-US" sz="1800" dirty="0"/>
              <a:t> </a:t>
            </a:r>
            <a:r>
              <a:rPr lang="en-US" sz="1800" dirty="0" err="1"/>
              <a:t>столицы</a:t>
            </a:r>
            <a:r>
              <a:rPr lang="en-US" sz="1800" dirty="0"/>
              <a:t>. В </a:t>
            </a:r>
            <a:r>
              <a:rPr lang="en-US" sz="1800" dirty="0" err="1"/>
              <a:t>момент</a:t>
            </a:r>
            <a:r>
              <a:rPr lang="en-US" sz="1800" dirty="0"/>
              <a:t> </a:t>
            </a:r>
            <a:r>
              <a:rPr lang="en-US" sz="1800" dirty="0" err="1"/>
              <a:t>прибытия</a:t>
            </a:r>
            <a:r>
              <a:rPr lang="en-US" sz="1800" dirty="0"/>
              <a:t> </a:t>
            </a:r>
            <a:r>
              <a:rPr lang="en-US" sz="1800" dirty="0" err="1"/>
              <a:t>пожарных</a:t>
            </a:r>
            <a:r>
              <a:rPr lang="en-US" sz="1800" dirty="0"/>
              <a:t> </a:t>
            </a:r>
            <a:r>
              <a:rPr lang="en-US" sz="1800" dirty="0" err="1"/>
              <a:t>огонь</a:t>
            </a:r>
            <a:r>
              <a:rPr lang="en-US" sz="1800" dirty="0"/>
              <a:t> </a:t>
            </a:r>
            <a:r>
              <a:rPr lang="en-US" sz="1800" dirty="0" err="1"/>
              <a:t>охватил</a:t>
            </a:r>
            <a:r>
              <a:rPr lang="en-US" sz="1800" dirty="0"/>
              <a:t> </a:t>
            </a:r>
            <a:r>
              <a:rPr lang="en-US" sz="1800" dirty="0" err="1"/>
              <a:t>площадь</a:t>
            </a:r>
            <a:r>
              <a:rPr lang="en-US" sz="1800" dirty="0"/>
              <a:t> в 300 </a:t>
            </a:r>
            <a:r>
              <a:rPr lang="en-US" sz="1800" dirty="0" err="1"/>
              <a:t>квадратных</a:t>
            </a:r>
            <a:r>
              <a:rPr lang="en-US" sz="1800" dirty="0"/>
              <a:t> </a:t>
            </a:r>
            <a:r>
              <a:rPr lang="en-US" sz="1800" dirty="0" err="1"/>
              <a:t>метров</a:t>
            </a:r>
            <a:r>
              <a:rPr lang="en-US" sz="1800" dirty="0"/>
              <a:t>, </a:t>
            </a:r>
            <a:r>
              <a:rPr lang="en-US" sz="1800" dirty="0" err="1"/>
              <a:t>но</a:t>
            </a:r>
            <a:r>
              <a:rPr lang="en-US" sz="1800" dirty="0"/>
              <a:t> в </a:t>
            </a:r>
            <a:r>
              <a:rPr lang="en-US" sz="1800" dirty="0" err="1"/>
              <a:t>итоге</a:t>
            </a:r>
            <a:r>
              <a:rPr lang="en-US" sz="1800" dirty="0"/>
              <a:t> </a:t>
            </a:r>
            <a:r>
              <a:rPr lang="en-US" sz="1800" dirty="0" err="1"/>
              <a:t>пламя</a:t>
            </a:r>
            <a:r>
              <a:rPr lang="en-US" sz="1800" dirty="0"/>
              <a:t> </a:t>
            </a:r>
            <a:r>
              <a:rPr lang="en-US" sz="1800" dirty="0" err="1"/>
              <a:t>объяло</a:t>
            </a:r>
            <a:r>
              <a:rPr lang="en-US" sz="1800" dirty="0"/>
              <a:t> 800 «</a:t>
            </a:r>
            <a:r>
              <a:rPr lang="en-US" sz="1800" dirty="0" err="1"/>
              <a:t>квадратов</a:t>
            </a:r>
            <a:r>
              <a:rPr lang="en-US" sz="1800" dirty="0"/>
              <a:t>». </a:t>
            </a:r>
            <a:r>
              <a:rPr lang="en-US" sz="1800" dirty="0" err="1"/>
              <a:t>Евгений</a:t>
            </a:r>
            <a:r>
              <a:rPr lang="en-US" sz="1800" dirty="0"/>
              <a:t> </a:t>
            </a:r>
            <a:r>
              <a:rPr lang="en-US" sz="1800" dirty="0" err="1"/>
              <a:t>Чернышев</a:t>
            </a:r>
            <a:r>
              <a:rPr lang="en-US" sz="1800" dirty="0"/>
              <a:t> </a:t>
            </a:r>
            <a:r>
              <a:rPr lang="en-US" sz="1800" dirty="0" err="1"/>
              <a:t>лично</a:t>
            </a:r>
            <a:r>
              <a:rPr lang="en-US" sz="1800" dirty="0"/>
              <a:t> </a:t>
            </a:r>
            <a:r>
              <a:rPr lang="en-US" sz="1800" dirty="0" err="1"/>
              <a:t>эвакуировал</a:t>
            </a:r>
            <a:r>
              <a:rPr lang="en-US" sz="1800" dirty="0"/>
              <a:t> </a:t>
            </a:r>
            <a:r>
              <a:rPr lang="en-US" sz="1800" dirty="0" err="1"/>
              <a:t>группу</a:t>
            </a:r>
            <a:r>
              <a:rPr lang="en-US" sz="1800" dirty="0"/>
              <a:t> </a:t>
            </a:r>
            <a:r>
              <a:rPr lang="en-US" sz="1800" dirty="0" err="1"/>
              <a:t>людей</a:t>
            </a:r>
            <a:r>
              <a:rPr lang="en-US" sz="1800" dirty="0"/>
              <a:t>, </a:t>
            </a:r>
            <a:r>
              <a:rPr lang="en-US" sz="1800" dirty="0" err="1"/>
              <a:t>после</a:t>
            </a:r>
            <a:r>
              <a:rPr lang="en-US" sz="1800" dirty="0"/>
              <a:t> </a:t>
            </a:r>
            <a:r>
              <a:rPr lang="en-US" sz="1800" dirty="0" err="1"/>
              <a:t>чего</a:t>
            </a:r>
            <a:r>
              <a:rPr lang="en-US" sz="1800" dirty="0"/>
              <a:t> </a:t>
            </a:r>
            <a:r>
              <a:rPr lang="en-US" sz="1800" dirty="0" err="1"/>
              <a:t>вернулся</a:t>
            </a:r>
            <a:r>
              <a:rPr lang="en-US" sz="1800" dirty="0"/>
              <a:t> в </a:t>
            </a:r>
            <a:r>
              <a:rPr lang="en-US" sz="1800" dirty="0" err="1"/>
              <a:t>здание</a:t>
            </a:r>
            <a:r>
              <a:rPr lang="en-US" sz="1800" dirty="0"/>
              <a:t>. </a:t>
            </a:r>
            <a:endParaRPr lang="en-US" dirty="0"/>
          </a:p>
          <a:p>
            <a:pPr>
              <a:defRPr lang="ru-RU"/>
            </a:pPr>
            <a:endParaRPr lang="en-US" sz="1800" dirty="0"/>
          </a:p>
        </p:txBody>
      </p:sp>
      <p:sp>
        <p:nvSpPr>
          <p:cNvPr id="5" name="TextBox 1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AAAAAQAAAAAAAAAAAAAAAAAAAAAAAAAAAAAAAAAAAAAAAAAAAAAAAH9/fwBEVGoDzMzMAMDA/wB/f38AAAAAAAAAAAAAAAAAAAAAAAAAAAAhAAAAGAAAABQAAACmKQAA7gIAANhIAAASCwAAECAAACYAAAAIAAAA//////////8="/>
              </a:ext>
            </a:extLst>
          </p:cNvSpPr>
          <p:nvPr/>
        </p:nvSpPr>
        <p:spPr>
          <a:xfrm>
            <a:off x="6770377" y="476250"/>
            <a:ext cx="5071111" cy="13233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 dirty="0"/>
              <a:t>Чернышев Евгений Николаевич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14="http://schemas.microsoft.com/office/powerpoint/2010/main" xmlns:pr="smNativeData" val="0QEuYgMAAAAFAAAAAAAAAAEAAAA1AAAAAAAAAAAAAAAAAAAAAAAAAAwAAAABAAAAAQAAADUAAAAAAAAAAAAAAAAAAAAAAAAAEwAAAAIAAAABAAAANQAAAAAAAAAAAAAAAAAAAAAAAAA="/>
      </p:ext>
    </p:ext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человек, в позе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4R8AAAAAAAAASwAAMCo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ZAkAAAAAAACFAgAAAAAAAAAAAABkAAAAZAAAAAAAAAAjAAAABAAAAAsAAAAXAAAAFAAAAAAAAAAAAAAA/38AAP9/AAAAAAAACQAAAAQAAAAAAA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4R8AAAAAAAAASwAAMCoAABAAAAAmAAAACAAAAP//////////"/>
              </a:ext>
            </a:extLst>
          </p:cNvPicPr>
          <p:nvPr/>
        </p:nvPicPr>
        <p:blipFill>
          <a:blip r:embed="rId2"/>
          <a:srcRect l="24040" r="6450"/>
          <a:stretch>
            <a:fillRect/>
          </a:stretch>
        </p:blipFill>
        <p:spPr>
          <a:xfrm>
            <a:off x="5182236" y="0"/>
            <a:ext cx="7009765" cy="6858000"/>
          </a:xfrm>
          <a:custGeom>
            <a:avLst/>
            <a:gdLst/>
            <a:ahLst/>
            <a:cxnLst/>
            <a:rect l="0" t="0" r="7009765" b="6858000"/>
            <a:pathLst>
              <a:path w="7009765" h="6858000">
                <a:moveTo>
                  <a:pt x="0" y="0"/>
                </a:moveTo>
                <a:lnTo>
                  <a:pt x="7009765" y="0"/>
                </a:lnTo>
                <a:lnTo>
                  <a:pt x="7009765" y="6858000"/>
                </a:lnTo>
                <a:lnTo>
                  <a:pt x="21615" y="6858000"/>
                </a:lnTo>
                <a:lnTo>
                  <a:pt x="129864" y="6647018"/>
                </a:lnTo>
                <a:cubicBezTo>
                  <a:pt x="1043275" y="4758249"/>
                  <a:pt x="1332271" y="2559611"/>
                  <a:pt x="814625" y="380651"/>
                </a:cubicBezTo>
                <a:lnTo>
                  <a:pt x="714671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3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AAAAAAAAAADdJwAAMCoAAAAAAAABAAAAAAAAAAEAAABQAAAAAAAAAAAA4D8AAAAAAADgPwAAAAAAAOA/AAAAAAAA4D8AAAAAAADgPwAAAAAAAOA/AAAAAAAA4D8AAAAAAADgPwAAAAAAAOA/AAAAAAAA4D8CAAAAjAAAAAEAAAAAAAAAAAAACf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BAAAMAAAAEAAAAAAAAAAAAAAAAAAAAAAAAAAeAAAAaAAAAAAAAAAAAAAAAAAAAAAAAAAAAAAAECcAABAnAAAAAAAAAAAAAAAAAAAAAAAAAAAAAAAAAAAAAAAAAAAAABQAAAAAAAAAwMD/AAAAAABkAAAAMgAAAAAAAABkAAAAAAAAAH9/fwAKAAAAHwAAAFQAAAD///8CAAAAAQAAAAAAAAAAAAAAAAAAAAAAAAAAAAAAAAAAAAAAAAAAMlWRAH9/fwBEVGoDzMzMAMDA/wB/f38AAAAAAAAAAAAAAAAAAAAAAAAAAAAhAAAAGAAAABQAAAAAAAAAAAAAAN0nAAAwKgAAEAAAACYAAAAIAAAA//////////8="/>
              </a:ext>
            </a:extLst>
          </p:cNvSpPr>
          <p:nvPr/>
        </p:nvSpPr>
        <p:spPr>
          <a:xfrm>
            <a:off x="8" y="0"/>
            <a:ext cx="6480175" cy="6858000"/>
          </a:xfrm>
          <a:custGeom>
            <a:avLst/>
            <a:gdLst/>
            <a:ahLst/>
            <a:cxnLst/>
            <a:rect l="0" t="0" r="6480175" b="6858000"/>
            <a:pathLst>
              <a:path w="6480175" h="6858000">
                <a:moveTo>
                  <a:pt x="6130340" y="0"/>
                </a:moveTo>
                <a:lnTo>
                  <a:pt x="6213048" y="314584"/>
                </a:lnTo>
                <a:cubicBezTo>
                  <a:pt x="6745934" y="2551615"/>
                  <a:pt x="6461095" y="4808872"/>
                  <a:pt x="5540866" y="6756647"/>
                </a:cubicBezTo>
                <a:lnTo>
                  <a:pt x="54900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79000"/>
            </a:schemeClr>
          </a:solidFill>
          <a:ln>
            <a:noFill/>
          </a:ln>
          <a:effectLst/>
        </p:spPr>
        <p:txBody>
          <a:bodyPr vert="horz" wrap="square" lIns="0" tIns="0" rIns="6480175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 useBgFill="1">
        <p:nvSpPr>
          <p:cNvPr id="4" name="Freeform: Shape 12"/>
          <p:cNvSpPr>
            <a:extLst>
              <a:ext uri="smNativeData">
                <pr:smNativeData xmlns="" xmlns:p14="http://schemas.microsoft.com/office/powerpoint/2010/main" xmlns:pr="smNativeData" val="SMDATA_13_0QEuYhMAAAAlAAAACwAAAC0AAAAAAAAAAAAAAABxJgAAMCo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gpAAAMAAAAEAAAAAAAAAAAAAAAAAAAAAAAAAAeAAAAaAAAAAAAAAAAAAAAAAAAAAAAAAAAAAAAECcAABAnAAAAAAAAAAAAAAAAAAAAAAAAAAAAAAAAAAAAAAAAAAAAABQAAAAAAAAAwMD/AAAAAABkAAAAMgAAAAAAAABkAAAAAAAAAH9/fwAKAAAAHwAAAFQAAAD///8AAAAAAQAAAAAAAAAAAAAAAAAAAAAAAAAAAAAAAAAAAAAAAAAAMlWRAH9/fwBEVGoDzMzMAMDA/wB/f38AAAAAAAAAAAAAAAAAAAAAAAAAAAAhAAAAGAAAABQAAAAAAAAAAAAAAHEmAAAwKgAAEAAAACYAAAAIAAAA//////////8="/>
              </a:ext>
            </a:extLst>
          </p:cNvSpPr>
          <p:nvPr/>
        </p:nvSpPr>
        <p:spPr>
          <a:xfrm>
            <a:off x="1" y="0"/>
            <a:ext cx="6249035" cy="6858000"/>
          </a:xfrm>
          <a:custGeom>
            <a:avLst/>
            <a:gdLst/>
            <a:ahLst/>
            <a:cxnLst/>
            <a:rect l="0" t="0" r="6249035" b="6858000"/>
            <a:pathLst>
              <a:path w="6249035" h="6858000">
                <a:moveTo>
                  <a:pt x="0" y="0"/>
                </a:moveTo>
                <a:lnTo>
                  <a:pt x="5893571" y="0"/>
                </a:lnTo>
                <a:lnTo>
                  <a:pt x="5993523" y="380651"/>
                </a:lnTo>
                <a:cubicBezTo>
                  <a:pt x="6511164" y="2559611"/>
                  <a:pt x="6222171" y="4758248"/>
                  <a:pt x="5308770" y="6647017"/>
                </a:cubicBezTo>
                <a:lnTo>
                  <a:pt x="520052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txBody>
          <a:bodyPr vert="horz" wrap="square" lIns="0" tIns="0" rIns="6249035" bIns="6858000" numCol="1" spcCol="215900" anchor="ctr"/>
          <a:lstStyle/>
          <a:p>
            <a:pPr algn="ctr">
              <a:defRPr lang="ru-RU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ANBAAAgRIAAHghAAATJgAAEAAAACYAAAAIAAAAASAAAAAAAAA="/>
              </a:ext>
            </a:extLst>
          </p:cNvSpPr>
          <p:nvPr>
            <p:ph idx="1"/>
          </p:nvPr>
        </p:nvSpPr>
        <p:spPr>
          <a:xfrm>
            <a:off x="733425" y="2849269"/>
            <a:ext cx="4782185" cy="31813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>
              <a:buNone/>
              <a:defRPr lang="ru-RU"/>
            </a:pPr>
            <a:r>
              <a:rPr lang="en-US" sz="1800" dirty="0" err="1"/>
              <a:t>Позже</a:t>
            </a:r>
            <a:r>
              <a:rPr lang="en-US" sz="1800" dirty="0"/>
              <a:t> </a:t>
            </a:r>
            <a:r>
              <a:rPr lang="en-US" sz="1800" dirty="0" err="1"/>
              <a:t>он</a:t>
            </a:r>
            <a:r>
              <a:rPr lang="en-US" sz="1800" dirty="0"/>
              <a:t> </a:t>
            </a:r>
            <a:r>
              <a:rPr lang="en-US" sz="1800" dirty="0" err="1"/>
              <a:t>по</a:t>
            </a:r>
            <a:r>
              <a:rPr lang="en-US" sz="1800" dirty="0"/>
              <a:t> </a:t>
            </a:r>
            <a:r>
              <a:rPr lang="en-US" sz="1800" dirty="0" err="1"/>
              <a:t>рации</a:t>
            </a:r>
            <a:r>
              <a:rPr lang="en-US" sz="1800" dirty="0"/>
              <a:t> </a:t>
            </a:r>
            <a:r>
              <a:rPr lang="en-US" sz="1800" dirty="0" err="1"/>
              <a:t>сообщил</a:t>
            </a:r>
            <a:r>
              <a:rPr lang="en-US" sz="1800" dirty="0"/>
              <a:t>, </a:t>
            </a:r>
            <a:r>
              <a:rPr lang="en-US" sz="1800" dirty="0" err="1"/>
              <a:t>что</a:t>
            </a:r>
            <a:r>
              <a:rPr lang="en-US" sz="1800" dirty="0"/>
              <a:t> у </a:t>
            </a:r>
            <a:r>
              <a:rPr lang="en-US" sz="1800" dirty="0" err="1"/>
              <a:t>него</a:t>
            </a:r>
            <a:r>
              <a:rPr lang="en-US" sz="1800" dirty="0"/>
              <a:t> </a:t>
            </a:r>
            <a:r>
              <a:rPr lang="en-US" sz="1800" dirty="0" err="1"/>
              <a:t>заканчивается</a:t>
            </a:r>
            <a:r>
              <a:rPr lang="en-US" sz="1800" dirty="0"/>
              <a:t> </a:t>
            </a:r>
            <a:r>
              <a:rPr lang="en-US" sz="1800" dirty="0" err="1"/>
              <a:t>кислород</a:t>
            </a:r>
            <a:r>
              <a:rPr lang="en-US" sz="1800" dirty="0"/>
              <a:t> в </a:t>
            </a:r>
            <a:r>
              <a:rPr lang="en-US" sz="1800" dirty="0" err="1"/>
              <a:t>дыхательном</a:t>
            </a:r>
            <a:r>
              <a:rPr lang="en-US" sz="1800" dirty="0"/>
              <a:t> </a:t>
            </a:r>
            <a:r>
              <a:rPr lang="en-US" sz="1800" dirty="0" err="1"/>
              <a:t>аппарате</a:t>
            </a:r>
            <a:r>
              <a:rPr lang="en-US" sz="1800" dirty="0"/>
              <a:t>. А </a:t>
            </a:r>
            <a:r>
              <a:rPr lang="en-US" sz="1800" dirty="0" err="1"/>
              <a:t>затем</a:t>
            </a:r>
            <a:r>
              <a:rPr lang="en-US" sz="1800" dirty="0"/>
              <a:t> в </a:t>
            </a:r>
            <a:r>
              <a:rPr lang="en-US" sz="1800" dirty="0" err="1"/>
              <a:t>том</a:t>
            </a:r>
            <a:r>
              <a:rPr lang="en-US" sz="1800" dirty="0"/>
              <a:t> </a:t>
            </a:r>
            <a:r>
              <a:rPr lang="en-US" sz="1800" dirty="0" err="1"/>
              <a:t>помещении</a:t>
            </a:r>
            <a:r>
              <a:rPr lang="en-US" sz="1800" dirty="0"/>
              <a:t>, </a:t>
            </a:r>
            <a:r>
              <a:rPr lang="en-US" sz="1800" dirty="0" err="1"/>
              <a:t>где</a:t>
            </a:r>
            <a:r>
              <a:rPr lang="en-US" sz="1800" dirty="0"/>
              <a:t> </a:t>
            </a:r>
            <a:r>
              <a:rPr lang="en-US" sz="1800" dirty="0" err="1"/>
              <a:t>он</a:t>
            </a:r>
            <a:r>
              <a:rPr lang="en-US" sz="1800" dirty="0"/>
              <a:t> </a:t>
            </a:r>
            <a:r>
              <a:rPr lang="en-US" sz="1800" dirty="0" err="1"/>
              <a:t>находился</a:t>
            </a:r>
            <a:r>
              <a:rPr lang="en-US" sz="1800" dirty="0"/>
              <a:t>, </a:t>
            </a:r>
            <a:r>
              <a:rPr lang="en-US" sz="1800" dirty="0" err="1"/>
              <a:t>обрушилась</a:t>
            </a:r>
            <a:r>
              <a:rPr lang="en-US" sz="1800" dirty="0"/>
              <a:t> </a:t>
            </a:r>
            <a:r>
              <a:rPr lang="en-US" sz="1800" dirty="0" err="1"/>
              <a:t>кровля</a:t>
            </a:r>
            <a:r>
              <a:rPr lang="en-US" sz="1800" dirty="0"/>
              <a:t>. </a:t>
            </a:r>
            <a:r>
              <a:rPr lang="en-US" sz="1800" dirty="0" err="1"/>
              <a:t>Шансов</a:t>
            </a:r>
            <a:r>
              <a:rPr lang="en-US" sz="1800" dirty="0"/>
              <a:t> </a:t>
            </a:r>
            <a:r>
              <a:rPr lang="en-US" sz="1800" dirty="0" err="1"/>
              <a:t>выжить</a:t>
            </a:r>
            <a:r>
              <a:rPr lang="en-US" sz="1800" dirty="0"/>
              <a:t> </a:t>
            </a:r>
            <a:r>
              <a:rPr lang="en-US" sz="1800" dirty="0" err="1"/>
              <a:t>практически</a:t>
            </a:r>
            <a:r>
              <a:rPr lang="en-US" sz="1800" dirty="0"/>
              <a:t> </a:t>
            </a:r>
            <a:r>
              <a:rPr lang="en-US" sz="1800" dirty="0" err="1"/>
              <a:t>не</a:t>
            </a:r>
            <a:r>
              <a:rPr lang="en-US" sz="1800" dirty="0"/>
              <a:t> </a:t>
            </a:r>
            <a:r>
              <a:rPr lang="en-US" sz="1800" dirty="0" err="1"/>
              <a:t>было</a:t>
            </a:r>
            <a:r>
              <a:rPr lang="en-US" sz="1800" dirty="0"/>
              <a:t>.</a:t>
            </a:r>
            <a:endParaRPr lang="en-US" dirty="0"/>
          </a:p>
          <a:p>
            <a:pPr marL="0" indent="0">
              <a:buNone/>
              <a:defRPr lang="ru-RU"/>
            </a:pPr>
            <a:r>
              <a:rPr lang="en-US" sz="1800" dirty="0" err="1"/>
              <a:t>Посмертно</a:t>
            </a:r>
            <a:r>
              <a:rPr lang="en-US" sz="1800" dirty="0"/>
              <a:t> </a:t>
            </a:r>
            <a:r>
              <a:rPr lang="en-US" sz="1800" dirty="0" err="1"/>
              <a:t>Евгений</a:t>
            </a:r>
            <a:r>
              <a:rPr lang="en-US" sz="1800" dirty="0"/>
              <a:t> </a:t>
            </a:r>
            <a:r>
              <a:rPr lang="en-US" sz="1800" dirty="0" err="1"/>
              <a:t>Чернышев</a:t>
            </a:r>
            <a:r>
              <a:rPr lang="en-US" sz="1800" dirty="0"/>
              <a:t> </a:t>
            </a:r>
            <a:r>
              <a:rPr lang="en-US" sz="1800" dirty="0" err="1"/>
              <a:t>удостоен</a:t>
            </a:r>
            <a:r>
              <a:rPr lang="en-US" sz="1800" dirty="0"/>
              <a:t> </a:t>
            </a:r>
            <a:r>
              <a:rPr lang="en-US" sz="1800" dirty="0" err="1"/>
              <a:t>звания</a:t>
            </a:r>
            <a:r>
              <a:rPr lang="en-US" sz="1800" dirty="0"/>
              <a:t> </a:t>
            </a:r>
            <a:r>
              <a:rPr lang="en-US" sz="1800" dirty="0" err="1"/>
              <a:t>Герой</a:t>
            </a:r>
            <a:r>
              <a:rPr lang="en-US" sz="1800" dirty="0"/>
              <a:t> </a:t>
            </a:r>
            <a:r>
              <a:rPr lang="en-US" sz="1800" dirty="0" err="1"/>
              <a:t>России</a:t>
            </a:r>
            <a:r>
              <a:rPr lang="en-US" sz="1800" dirty="0"/>
              <a:t>.</a:t>
            </a:r>
            <a:endParaRPr lang="en-US" dirty="0"/>
          </a:p>
        </p:txBody>
      </p:sp>
      <p:sp>
        <p:nvSpPr>
          <p:cNvPr id="6" name="TextBox 4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AAAAAQAAAAAAAAAAAAAAAAAAAAAAAAAAAAAAAAAAAAAAAAAAAAAAAH9/fwBEVGoDzMzMAMDA/wB/f38AAAAAAAAAAAAAAAAAAAAAAAAAAAAhAAAAGAAAABQAAABHBAAAzQIAAOwcAAC6DgAAECAAACYAAAAIAAAA//////////8="/>
              </a:ext>
            </a:extLst>
          </p:cNvSpPr>
          <p:nvPr/>
        </p:nvSpPr>
        <p:spPr>
          <a:xfrm>
            <a:off x="695333" y="455307"/>
            <a:ext cx="4006215" cy="19386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 dirty="0"/>
              <a:t>Чернышев Евгений Николаевич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gallery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14="http://schemas.microsoft.com/office/powerpoint/2010/main" xmlns:pr="smNativeData" val="0QEuYgIAAAAFAAAAAAAAAAEAAAA1AAAAAAAAAAAAAAAAAAAAAAAAAAwAAAABAAAAAQAAADUAAAAAAAAAAAAAAAAAAAAAAAAA"/>
      </p:ext>
    </p:ext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AAAAAAAAAAD5JQAAMCoAAAAAAAABAAAAAAAAAAEAAABQAAAAAAAAAAAA4D8AAAAAAADgPwAAAAAAAOA/AAAAAAAA4D8AAAAAAADgPwAAAAAAAOA/AAAAAAAA4D8AAAAAAADgPwAAAAAAAOA/AAAAAAAA4D8CAAAAjAAAAAEAAAAAAAAA////AP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BAAAMAAAAEAAAAAAAAAAAAAAAAAAAAAAAAAAeAAAAaAAAAAAAAAAAAAAAAAAAAAAAAAAAAAAAECcAABAnAAAAAAAAAAAAAAAAAAAAAAAAAAAAAAAAAAAAAAAAAAAAABQAAAAAAAAAwMD/AAAAAABkAAAAMgAAAAAAAABkAAAAAAAAAH9/fwAKAAAAHwAAAFQAAAD///8AAAAAAQAAAAAAAAAAAAAAAAAAAAAAAAAAAAAAAAAAAAAAAAAAMlWRAH9/fwBEVGoDzMzMAMDA/wB/f38AAAAAAAAAAAAAAAAAAAAAAAAAAAAhAAAAGAAAABQAAAAAAAAAAAAAAPklAAAwKgAAEAAAACYAAAAIAAAA//////////8="/>
              </a:ext>
            </a:extLst>
          </p:cNvSpPr>
          <p:nvPr/>
        </p:nvSpPr>
        <p:spPr>
          <a:xfrm flipH="1">
            <a:off x="1" y="0"/>
            <a:ext cx="6172835" cy="6858000"/>
          </a:xfrm>
          <a:custGeom>
            <a:avLst/>
            <a:gdLst/>
            <a:ahLst/>
            <a:cxnLst/>
            <a:rect l="0" t="0" r="6172835" b="6858000"/>
            <a:pathLst>
              <a:path w="6172835" h="6858000">
                <a:moveTo>
                  <a:pt x="6172835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12" y="5588789"/>
                  <a:pt x="3276131" y="6782205"/>
                </a:cubicBezTo>
                <a:lnTo>
                  <a:pt x="3407952" y="6858000"/>
                </a:lnTo>
                <a:lnTo>
                  <a:pt x="6172835" y="6858000"/>
                </a:lnTo>
                <a:close/>
              </a:path>
            </a:pathLst>
          </a:custGeom>
          <a:solidFill>
            <a:srgbClr val="FFFFFF">
              <a:alpha val="79000"/>
            </a:srgbClr>
          </a:solidFill>
          <a:ln>
            <a:noFill/>
          </a:ln>
          <a:effectLst/>
        </p:spPr>
        <p:txBody>
          <a:bodyPr vert="horz" wrap="square" lIns="0" tIns="0" rIns="6172835" bIns="685800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>
                <a:solidFill>
                  <a:srgbClr val="FFFFFF"/>
                </a:solidFill>
              </a:defRPr>
            </a:pPr>
            <a:endParaRPr noProof="1"/>
          </a:p>
        </p:txBody>
      </p:sp>
      <p:pic>
        <p:nvPicPr>
          <p:cNvPr id="3" name="Рисунок 4" descr="Изображение выглядит как дерево, внешний, красный, старый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AAAAAAAAAAAPJQAAMCo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eAYAAAAAAACxCQAAAAAAAAAAAABkAAAAZAAAAAAAAAAjAAAABAAAAAsAAAAXAAAAFAAAAAAAAAAAAAAA/38AAP9/AAAAAAAACQAAAAQAAAAAAQAADAAAABAAAAAAAAAAAAAAAAAAAAAAAAAAHgAAAGgAAAAAAAAAAAAAAAAAAAAAAAAAAAAAABAnAAAQJwAAAAAAAAAAAAAAAAAAAAAAAAAAAAAAAAAAAAAAAAAAAAAUAAAAAAAAAMDA/wAAAAAAZAAAADIAAAAAAAAAZAAAAAAAAAB/f38ACgAAAB8AAABUAAAARHLEBQAAAAEAAAAAAAAAAAAAAAAAAAAAAAAAAAAAAAAAAAAAAAAAAP///wJ/f38ARFRqA8zMzADAwP8Af39/AAAAAAAAAAAAAAAAAP///wAAAAAAIQAAABgAAAAUAAAAAAAAAAAAAAAPJQAAMCoAABAAAAAmAAAACAAAAP//////////"/>
              </a:ext>
            </a:extLst>
          </p:cNvPicPr>
          <p:nvPr/>
        </p:nvPicPr>
        <p:blipFill>
          <a:blip r:embed="rId2"/>
          <a:srcRect l="16560" r="24810"/>
          <a:stretch>
            <a:fillRect/>
          </a:stretch>
        </p:blipFill>
        <p:spPr>
          <a:xfrm>
            <a:off x="0" y="0"/>
            <a:ext cx="6024245" cy="6858000"/>
          </a:xfrm>
          <a:custGeom>
            <a:avLst/>
            <a:gdLst/>
            <a:ahLst/>
            <a:cxnLst/>
            <a:rect l="0" t="0" r="6024245" b="6858000"/>
            <a:pathLst>
              <a:path w="6024245" h="6858000">
                <a:moveTo>
                  <a:pt x="0" y="0"/>
                </a:moveTo>
                <a:lnTo>
                  <a:pt x="5953869" y="0"/>
                </a:lnTo>
                <a:lnTo>
                  <a:pt x="5989970" y="284091"/>
                </a:lnTo>
                <a:cubicBezTo>
                  <a:pt x="6012634" y="507260"/>
                  <a:pt x="6024245" y="733696"/>
                  <a:pt x="6024245" y="962844"/>
                </a:cubicBezTo>
                <a:cubicBezTo>
                  <a:pt x="6024245" y="3483472"/>
                  <a:pt x="4619405" y="5675986"/>
                  <a:pt x="2549972" y="6800152"/>
                </a:cubicBezTo>
                <a:lnTo>
                  <a:pt x="243702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4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AAAAAQAAAAAAAAAAAAAAAAAAAAAAAAAAAAAAAAAAAAAAAAAA////An9/fwBEVGoDzMzMAMDA/wB/f38AAAAAAAAAAAAAAAAAAAAAAAAAAAAhAAAAGAAAABQAAAB9JwAAfhQAAEZGAAARKAAAEAAAACYAAAAIAAAAASAAAAAAAAA="/>
              </a:ext>
            </a:extLst>
          </p:cNvSpPr>
          <p:nvPr>
            <p:ph idx="1"/>
          </p:nvPr>
        </p:nvSpPr>
        <p:spPr>
          <a:xfrm>
            <a:off x="6419217" y="3331222"/>
            <a:ext cx="5004435" cy="318198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>
              <a:buNone/>
              <a:defRPr lang="ru-RU"/>
            </a:pPr>
            <a:r>
              <a:rPr lang="en-US" sz="1800" dirty="0"/>
              <a:t>В </a:t>
            </a:r>
            <a:r>
              <a:rPr lang="en-US" sz="1800" dirty="0" err="1"/>
              <a:t>сквере</a:t>
            </a:r>
            <a:r>
              <a:rPr lang="en-US" sz="1800" dirty="0"/>
              <a:t> у </a:t>
            </a:r>
            <a:r>
              <a:rPr lang="en-US" sz="1800" dirty="0" err="1"/>
              <a:t>специализированной</a:t>
            </a:r>
            <a:r>
              <a:rPr lang="en-US" sz="1800" dirty="0"/>
              <a:t> </a:t>
            </a:r>
            <a:r>
              <a:rPr lang="en-US" sz="1800" dirty="0" err="1"/>
              <a:t>пожарной</a:t>
            </a:r>
            <a:r>
              <a:rPr lang="en-US" sz="1800" dirty="0"/>
              <a:t> </a:t>
            </a:r>
            <a:r>
              <a:rPr lang="en-US" sz="1800" dirty="0" err="1"/>
              <a:t>части</a:t>
            </a:r>
            <a:r>
              <a:rPr lang="en-US" sz="1800" dirty="0"/>
              <a:t> № 13 </a:t>
            </a:r>
            <a:r>
              <a:rPr lang="en-US" sz="1800" dirty="0" err="1"/>
              <a:t>имени</a:t>
            </a:r>
            <a:r>
              <a:rPr lang="en-US" sz="1800" dirty="0"/>
              <a:t> </a:t>
            </a:r>
            <a:r>
              <a:rPr lang="en-US" sz="1800" dirty="0" err="1"/>
              <a:t>Героя</a:t>
            </a:r>
            <a:r>
              <a:rPr lang="en-US" sz="1800" dirty="0"/>
              <a:t> </a:t>
            </a:r>
            <a:r>
              <a:rPr lang="en-US" sz="1800" dirty="0" err="1"/>
              <a:t>России</a:t>
            </a:r>
            <a:r>
              <a:rPr lang="en-US" sz="1800" dirty="0"/>
              <a:t> Е. Н. </a:t>
            </a:r>
            <a:r>
              <a:rPr lang="en-US" sz="1800" dirty="0" err="1"/>
              <a:t>Чернышева</a:t>
            </a:r>
            <a:r>
              <a:rPr lang="en-US" sz="1800" dirty="0"/>
              <a:t> </a:t>
            </a:r>
            <a:r>
              <a:rPr lang="en-US" sz="1800" dirty="0" err="1"/>
              <a:t>установлен</a:t>
            </a:r>
            <a:r>
              <a:rPr lang="en-US" sz="1800" dirty="0"/>
              <a:t> </a:t>
            </a:r>
            <a:r>
              <a:rPr lang="en-US" sz="1800" dirty="0" err="1"/>
              <a:t>бюст</a:t>
            </a:r>
            <a:r>
              <a:rPr lang="en-US" sz="1800" dirty="0"/>
              <a:t>. </a:t>
            </a:r>
            <a:r>
              <a:rPr lang="en-US" sz="1800" dirty="0" err="1"/>
              <a:t>Уже</a:t>
            </a:r>
            <a:r>
              <a:rPr lang="en-US" sz="1800" dirty="0"/>
              <a:t> 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несколько</a:t>
            </a:r>
            <a:r>
              <a:rPr lang="en-US" sz="1800" dirty="0"/>
              <a:t> </a:t>
            </a:r>
            <a:r>
              <a:rPr lang="en-US" sz="1800" dirty="0" err="1"/>
              <a:t>дней</a:t>
            </a:r>
            <a:r>
              <a:rPr lang="en-US" sz="1800" dirty="0"/>
              <a:t> </a:t>
            </a:r>
            <a:r>
              <a:rPr lang="en-US" sz="1800" dirty="0" err="1"/>
              <a:t>до</a:t>
            </a:r>
            <a:r>
              <a:rPr lang="en-US" sz="1800" dirty="0"/>
              <a:t> </a:t>
            </a:r>
            <a:r>
              <a:rPr lang="en-US" sz="1800" dirty="0" err="1"/>
              <a:t>памятной</a:t>
            </a:r>
            <a:r>
              <a:rPr lang="en-US" sz="1800" dirty="0"/>
              <a:t> </a:t>
            </a:r>
            <a:r>
              <a:rPr lang="en-US" sz="1800" dirty="0" err="1"/>
              <a:t>даты</a:t>
            </a:r>
            <a:r>
              <a:rPr lang="en-US" sz="1800" dirty="0"/>
              <a:t> </a:t>
            </a:r>
            <a:r>
              <a:rPr lang="en-US" sz="1800" dirty="0" err="1"/>
              <a:t>люди</a:t>
            </a:r>
            <a:r>
              <a:rPr lang="en-US" sz="1800" dirty="0"/>
              <a:t> </a:t>
            </a:r>
            <a:r>
              <a:rPr lang="en-US" sz="1800" dirty="0" err="1"/>
              <a:t>начинают</a:t>
            </a:r>
            <a:r>
              <a:rPr lang="en-US" sz="1800" dirty="0"/>
              <a:t> </a:t>
            </a:r>
            <a:r>
              <a:rPr lang="en-US" sz="1800" dirty="0" err="1"/>
              <a:t>приносить</a:t>
            </a:r>
            <a:r>
              <a:rPr lang="en-US" sz="1800" dirty="0"/>
              <a:t> </a:t>
            </a:r>
            <a:r>
              <a:rPr lang="en-US" sz="1800" dirty="0" err="1"/>
              <a:t>туда</a:t>
            </a:r>
            <a:r>
              <a:rPr lang="en-US" sz="1800" dirty="0"/>
              <a:t> </a:t>
            </a:r>
            <a:r>
              <a:rPr lang="en-US" sz="1800" dirty="0" err="1"/>
              <a:t>цветы</a:t>
            </a:r>
            <a:r>
              <a:rPr lang="en-US" sz="1800" dirty="0"/>
              <a:t>. </a:t>
            </a:r>
            <a:r>
              <a:rPr lang="en-US" sz="1800" dirty="0" err="1"/>
              <a:t>Бойцы</a:t>
            </a:r>
            <a:r>
              <a:rPr lang="en-US" sz="1800" dirty="0"/>
              <a:t> СПЧ, </a:t>
            </a:r>
            <a:r>
              <a:rPr lang="en-US" sz="1800" dirty="0" err="1"/>
              <a:t>где</a:t>
            </a:r>
            <a:r>
              <a:rPr lang="en-US" sz="1800" dirty="0"/>
              <a:t> </a:t>
            </a:r>
            <a:r>
              <a:rPr lang="en-US" sz="1800" dirty="0" err="1"/>
              <a:t>когда-то</a:t>
            </a:r>
            <a:r>
              <a:rPr lang="en-US" sz="1800" dirty="0"/>
              <a:t> </a:t>
            </a:r>
            <a:r>
              <a:rPr lang="en-US" sz="1800" dirty="0" err="1"/>
              <a:t>служил</a:t>
            </a:r>
            <a:r>
              <a:rPr lang="en-US" sz="1800" dirty="0"/>
              <a:t> </a:t>
            </a:r>
            <a:r>
              <a:rPr lang="en-US" sz="1800" dirty="0" err="1"/>
              <a:t>Евгений</a:t>
            </a:r>
            <a:r>
              <a:rPr lang="en-US" sz="1800" dirty="0"/>
              <a:t> </a:t>
            </a:r>
            <a:r>
              <a:rPr lang="en-US" sz="1800" dirty="0" err="1"/>
              <a:t>Николаевич</a:t>
            </a:r>
            <a:r>
              <a:rPr lang="en-US" sz="1800" dirty="0"/>
              <a:t>, </a:t>
            </a:r>
            <a:r>
              <a:rPr lang="en-US" sz="1800" dirty="0" err="1"/>
              <a:t>особо</a:t>
            </a:r>
            <a:r>
              <a:rPr lang="en-US" sz="1800" dirty="0"/>
              <a:t> </a:t>
            </a:r>
            <a:r>
              <a:rPr lang="en-US" sz="1800" dirty="0" err="1"/>
              <a:t>чтят</a:t>
            </a:r>
            <a:r>
              <a:rPr lang="en-US" sz="1800" dirty="0"/>
              <a:t> </a:t>
            </a:r>
            <a:r>
              <a:rPr lang="en-US" sz="1800" dirty="0" err="1"/>
              <a:t>его</a:t>
            </a:r>
            <a:r>
              <a:rPr lang="en-US" sz="1800" dirty="0"/>
              <a:t> </a:t>
            </a:r>
            <a:r>
              <a:rPr lang="en-US" sz="1800" dirty="0" err="1"/>
              <a:t>память</a:t>
            </a:r>
            <a:r>
              <a:rPr lang="en-US" sz="1800" dirty="0"/>
              <a:t>. В </a:t>
            </a:r>
            <a:r>
              <a:rPr lang="en-US" sz="1800" dirty="0" err="1"/>
              <a:t>части</a:t>
            </a:r>
            <a:r>
              <a:rPr lang="en-US" sz="1800" dirty="0"/>
              <a:t> </a:t>
            </a:r>
            <a:r>
              <a:rPr lang="en-US" sz="1800" dirty="0" err="1"/>
              <a:t>есть</a:t>
            </a:r>
            <a:r>
              <a:rPr lang="en-US" sz="1800" dirty="0"/>
              <a:t> </a:t>
            </a:r>
            <a:r>
              <a:rPr lang="en-US" sz="1800" dirty="0" err="1"/>
              <a:t>небольшая</a:t>
            </a:r>
            <a:r>
              <a:rPr lang="en-US" sz="1800" dirty="0"/>
              <a:t> </a:t>
            </a:r>
            <a:r>
              <a:rPr lang="en-US" sz="1800" dirty="0" err="1"/>
              <a:t>экспозиция</a:t>
            </a:r>
            <a:r>
              <a:rPr lang="en-US" sz="1800" dirty="0"/>
              <a:t>, </a:t>
            </a:r>
            <a:r>
              <a:rPr lang="en-US" sz="1800" dirty="0" err="1"/>
              <a:t>посвященная</a:t>
            </a:r>
            <a:r>
              <a:rPr lang="en-US" sz="1800" dirty="0"/>
              <a:t> </a:t>
            </a:r>
            <a:r>
              <a:rPr lang="en-US" sz="1800" dirty="0" err="1"/>
              <a:t>полковнику</a:t>
            </a:r>
            <a:r>
              <a:rPr lang="en-US" sz="1800" dirty="0"/>
              <a:t> </a:t>
            </a:r>
            <a:r>
              <a:rPr lang="en-US" sz="1800" dirty="0" err="1"/>
              <a:t>Чернышеву</a:t>
            </a:r>
            <a:r>
              <a:rPr lang="en-US" sz="1800" dirty="0"/>
              <a:t>.</a:t>
            </a:r>
          </a:p>
        </p:txBody>
      </p:sp>
      <p:sp>
        <p:nvSpPr>
          <p:cNvPr id="5" name="TextBox 4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AAAAAQAAAAAAAAAAAAAAAAAAAAAAAAAAAAAAAAAAAAAAAAAAAAAAAH9/fwBEVGoDzMzMAMDA/wB/f38AAAAAAAAAAAAAAAAAAAAAAAAAAAAhAAAAGAAAABQAAACtKgAAYQMAAG5AAABODwAAECAAACYAAAAIAAAA//////////8="/>
              </a:ext>
            </a:extLst>
          </p:cNvSpPr>
          <p:nvPr/>
        </p:nvSpPr>
        <p:spPr>
          <a:xfrm>
            <a:off x="6937377" y="549287"/>
            <a:ext cx="3536315" cy="19386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4000" dirty="0"/>
              <a:t>Чернышев Евгений Николаевич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prism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14="http://schemas.microsoft.com/office/powerpoint/2010/main" xmlns:pr="smNativeData" val="0QEuYgEAAAAFAAAAAAAAAAEAAAA1AAAAAAAAAAAAAAAAAAAAAAAAAA=="/>
      </p:ext>
    </p:ext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небо, дерево, внешний&#10;&#10;Автоматически созданное описание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0QEuY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jQMAAGYJAAAAAAAACAMAAAAAAABkAAAAZAAAAAAAAAAjAAAABAAAAGQAAAAXAAAAFAAAAAAAAAAAAAAA/38AAP9/AAAAAAAACQAAAAQAAADZKg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AAAAAAAAAAAASwAAMCoAABAAAAAmAAAACAAAAP//////////"/>
              </a:ext>
            </a:extLst>
          </p:cNvPicPr>
          <p:nvPr/>
        </p:nvPicPr>
        <p:blipFill>
          <a:blip r:embed="rId2"/>
          <a:srcRect l="9090" t="24060" b="776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Freeform: Shape 10"/>
          <p:cNvSpPr>
            <a:extLst>
              <a:ext uri="smNativeData">
                <pr:smNativeData xmlns="" xmlns:p14="http://schemas.microsoft.com/office/powerpoint/2010/main" xmlns:pr="smNativeData" val="SMDATA_13_0QEuYhMAAAAlAAAACwAAAC0AAAAAfygAAP3///8ASwAA6iMAAAAAAAABAAAAAAAAAAEAAABQAAAAAAAAAAAA4D8AAAAAAADgPwAAAAAAAOA/AAAAAAAA4D8AAAAAAADgPwAAAAAAAOA/AAAAAAAA4D8AAAAAAADgPwAAAAAAAOA/AAAAAAAA4D8CAAAAjAAAAAEAAAAAAAAA////CP///wgy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MlWRAH9/fwDn5uYDzMzMAMDA/wB/f38AAAAAAAAAAAAAAAAAAAAAAAAAAAAhAAAAGAAAABQAAAB/KAAA/f///wBLAADqIwAAEAAAACYAAAAIAAAA//////////8="/>
              </a:ext>
            </a:extLst>
          </p:cNvSpPr>
          <p:nvPr/>
        </p:nvSpPr>
        <p:spPr>
          <a:xfrm flipH="1">
            <a:off x="6583045" y="-1905"/>
            <a:ext cx="5608955" cy="5840095"/>
          </a:xfrm>
          <a:custGeom>
            <a:avLst/>
            <a:gdLst/>
            <a:ahLst/>
            <a:cxnLst/>
            <a:rect l="0" t="0" r="5608955" b="5840095"/>
            <a:pathLst>
              <a:path w="5608955" h="5840095">
                <a:moveTo>
                  <a:pt x="0" y="0"/>
                </a:moveTo>
                <a:lnTo>
                  <a:pt x="4636871" y="0"/>
                </a:lnTo>
                <a:lnTo>
                  <a:pt x="4822341" y="204070"/>
                </a:lnTo>
                <a:cubicBezTo>
                  <a:pt x="5313755" y="799536"/>
                  <a:pt x="5608955" y="1562938"/>
                  <a:pt x="5608955" y="2395287"/>
                </a:cubicBezTo>
                <a:cubicBezTo>
                  <a:pt x="5608955" y="4297802"/>
                  <a:pt x="4066686" y="5840095"/>
                  <a:pt x="2164202" y="5840095"/>
                </a:cubicBezTo>
                <a:cubicBezTo>
                  <a:pt x="1450771" y="5840095"/>
                  <a:pt x="787994" y="5623210"/>
                  <a:pt x="238208" y="5251776"/>
                </a:cubicBezTo>
                <a:lnTo>
                  <a:pt x="0" y="507364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6583045" tIns="-1905" rIns="12192000" bIns="583819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>
                <a:solidFill>
                  <a:srgbClr val="FFFFFF"/>
                </a:solidFill>
              </a:defRPr>
            </a:pPr>
            <a:endParaRPr noProof="1"/>
          </a:p>
        </p:txBody>
      </p:sp>
      <p:sp>
        <p:nvSpPr>
          <p:cNvPr id="5" name="Content Placeholder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0QEu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PMAAA6goAAN9HAACtGQAAEAAAACYAAAAIAAAAASAAAAAAAAA="/>
              </a:ext>
            </a:extLst>
          </p:cNvSpPr>
          <p:nvPr>
            <p:ph idx="1"/>
          </p:nvPr>
        </p:nvSpPr>
        <p:spPr>
          <a:xfrm>
            <a:off x="7765960" y="1573182"/>
            <a:ext cx="4097709" cy="2987052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  <a:noAutofit/>
          </a:bodyPr>
          <a:lstStyle/>
          <a:p>
            <a:pPr marL="36576" indent="0">
              <a:buNone/>
              <a:defRPr lang="ru-RU"/>
            </a:pPr>
            <a:r>
              <a:rPr lang="en-US" sz="2000" dirty="0" err="1"/>
              <a:t>Мы</a:t>
            </a:r>
            <a:r>
              <a:rPr lang="en-US" sz="2000" dirty="0"/>
              <a:t> </a:t>
            </a:r>
            <a:r>
              <a:rPr lang="en-US" sz="2000" dirty="0" err="1"/>
              <a:t>чествуем</a:t>
            </a:r>
            <a:r>
              <a:rPr lang="en-US" sz="2000" dirty="0"/>
              <a:t> </a:t>
            </a:r>
            <a:r>
              <a:rPr lang="en-US" sz="2000" dirty="0" err="1"/>
              <a:t>тех</a:t>
            </a:r>
            <a:r>
              <a:rPr lang="en-US" sz="2000" dirty="0"/>
              <a:t>, </a:t>
            </a:r>
            <a:r>
              <a:rPr lang="en-US" sz="2000" dirty="0" err="1"/>
              <a:t>кто</a:t>
            </a:r>
            <a:r>
              <a:rPr lang="en-US" sz="2000" dirty="0"/>
              <a:t> </a:t>
            </a:r>
            <a:r>
              <a:rPr lang="en-US" sz="2000" dirty="0" err="1"/>
              <a:t>самоотверженно</a:t>
            </a:r>
            <a:r>
              <a:rPr lang="en-US" sz="2000" dirty="0"/>
              <a:t> </a:t>
            </a:r>
            <a:r>
              <a:rPr lang="en-US" sz="2000" dirty="0" err="1"/>
              <a:t>служит</a:t>
            </a:r>
            <a:r>
              <a:rPr lang="en-US" sz="2000" dirty="0"/>
              <a:t> </a:t>
            </a:r>
            <a:r>
              <a:rPr lang="en-US" sz="2000" dirty="0" err="1"/>
              <a:t>стране</a:t>
            </a:r>
            <a:r>
              <a:rPr lang="en-US" sz="2000" dirty="0"/>
              <a:t> и </a:t>
            </a:r>
            <a:r>
              <a:rPr lang="en-US" sz="2000" dirty="0" err="1"/>
              <a:t>своему</a:t>
            </a:r>
            <a:r>
              <a:rPr lang="en-US" sz="2000" dirty="0"/>
              <a:t> </a:t>
            </a:r>
            <a:r>
              <a:rPr lang="en-US" sz="2000" dirty="0" err="1"/>
              <a:t>народу</a:t>
            </a:r>
            <a:r>
              <a:rPr lang="en-US" sz="2000" dirty="0"/>
              <a:t>, </a:t>
            </a:r>
            <a:r>
              <a:rPr lang="en-US" sz="2000" dirty="0" err="1"/>
              <a:t>спасая</a:t>
            </a:r>
            <a:r>
              <a:rPr lang="en-US" sz="2000" dirty="0"/>
              <a:t> </a:t>
            </a:r>
            <a:r>
              <a:rPr lang="en-US" sz="2000" dirty="0" err="1"/>
              <a:t>жизни</a:t>
            </a:r>
            <a:r>
              <a:rPr lang="en-US" sz="2000" dirty="0"/>
              <a:t> и </a:t>
            </a:r>
            <a:r>
              <a:rPr lang="en-US" sz="2000" dirty="0" err="1"/>
              <a:t>защищая</a:t>
            </a:r>
            <a:r>
              <a:rPr lang="en-US" sz="2000" dirty="0"/>
              <a:t> </a:t>
            </a:r>
            <a:r>
              <a:rPr lang="en-US" sz="2000" dirty="0" err="1"/>
              <a:t>свою</a:t>
            </a:r>
            <a:r>
              <a:rPr lang="en-US" sz="2000" dirty="0"/>
              <a:t> </a:t>
            </a:r>
            <a:r>
              <a:rPr lang="en-US" sz="2000" dirty="0" err="1"/>
              <a:t>страну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долгу</a:t>
            </a:r>
            <a:r>
              <a:rPr lang="en-US" sz="2000" dirty="0"/>
              <a:t> </a:t>
            </a:r>
            <a:r>
              <a:rPr lang="en-US" sz="2000" dirty="0" err="1"/>
              <a:t>службы</a:t>
            </a:r>
            <a:r>
              <a:rPr lang="en-US" sz="2000" dirty="0"/>
              <a:t>,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долгу</a:t>
            </a:r>
            <a:r>
              <a:rPr lang="en-US" sz="2000" dirty="0"/>
              <a:t> </a:t>
            </a:r>
            <a:r>
              <a:rPr lang="en-US" sz="2000" dirty="0" err="1"/>
              <a:t>совести</a:t>
            </a:r>
            <a:r>
              <a:rPr lang="en-US" sz="2000" dirty="0"/>
              <a:t>. </a:t>
            </a:r>
            <a:r>
              <a:rPr lang="en-US" sz="2000" dirty="0" err="1"/>
              <a:t>Героями</a:t>
            </a:r>
            <a:r>
              <a:rPr lang="en-US" sz="2000" dirty="0"/>
              <a:t> </a:t>
            </a:r>
            <a:r>
              <a:rPr lang="en-US" sz="2000" dirty="0" err="1"/>
              <a:t>земля</a:t>
            </a:r>
            <a:r>
              <a:rPr lang="en-US" sz="2000" dirty="0"/>
              <a:t> </a:t>
            </a:r>
            <a:r>
              <a:rPr lang="en-US" sz="2000" dirty="0" err="1"/>
              <a:t>русская</a:t>
            </a:r>
            <a:r>
              <a:rPr lang="en-US" sz="2000" dirty="0"/>
              <a:t> </a:t>
            </a:r>
            <a:r>
              <a:rPr lang="en-US" sz="2000" dirty="0" err="1"/>
              <a:t>славилась</a:t>
            </a:r>
            <a:r>
              <a:rPr lang="en-US" sz="2000" dirty="0"/>
              <a:t> </a:t>
            </a:r>
            <a:r>
              <a:rPr lang="en-US" sz="2000" dirty="0" err="1"/>
              <a:t>испокон</a:t>
            </a:r>
            <a:r>
              <a:rPr lang="en-US" sz="2000" dirty="0"/>
              <a:t> </a:t>
            </a:r>
            <a:r>
              <a:rPr lang="en-US" sz="2000" dirty="0" err="1"/>
              <a:t>веков</a:t>
            </a:r>
            <a:r>
              <a:rPr lang="en-US" sz="2000" dirty="0"/>
              <a:t>. </a:t>
            </a:r>
            <a:r>
              <a:rPr lang="ru-RU" sz="2000" dirty="0" smtClean="0"/>
              <a:t>Гордиться </a:t>
            </a:r>
            <a:r>
              <a:rPr lang="en-US" sz="2000" dirty="0" smtClean="0"/>
              <a:t> </a:t>
            </a:r>
            <a:r>
              <a:rPr lang="en-US" sz="2000" dirty="0" err="1"/>
              <a:t>ими</a:t>
            </a:r>
            <a:r>
              <a:rPr lang="en-US" sz="2000" dirty="0"/>
              <a:t> </a:t>
            </a:r>
            <a:r>
              <a:rPr lang="ru-RU" sz="2000" dirty="0" smtClean="0"/>
              <a:t> </a:t>
            </a:r>
            <a:r>
              <a:rPr lang="en-US" sz="2000" dirty="0" smtClean="0"/>
              <a:t> </a:t>
            </a:r>
            <a:r>
              <a:rPr lang="en-US" sz="2000" dirty="0"/>
              <a:t>и </a:t>
            </a:r>
            <a:r>
              <a:rPr lang="en-US" sz="2000" dirty="0" err="1"/>
              <a:t>Ивановская</a:t>
            </a:r>
            <a:r>
              <a:rPr lang="en-US" sz="2000" dirty="0"/>
              <a:t> </a:t>
            </a:r>
            <a:r>
              <a:rPr lang="en-US" sz="2000" dirty="0" err="1"/>
              <a:t>область</a:t>
            </a:r>
            <a:r>
              <a:rPr lang="en-US" sz="2000" dirty="0"/>
              <a:t>.</a:t>
            </a:r>
          </a:p>
        </p:txBody>
      </p:sp>
      <p:sp>
        <p:nvSpPr>
          <p:cNvPr id="6" name="TextBox 1"/>
          <p:cNvSpPr>
            <a:extLst>
              <a:ext uri="smNativeData">
                <pr:smNativeData xmlns="" xmlns:p14="http://schemas.microsoft.com/office/powerpoint/2010/main" xmlns:pr="smNativeData" val="SMDATA_13_0QEuYh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7LAAAFQQAAEFKAABNBwAAECAAACYAAAAIAAAA//////////8="/>
              </a:ext>
            </a:extLst>
          </p:cNvSpPr>
          <p:nvPr/>
        </p:nvSpPr>
        <p:spPr>
          <a:xfrm>
            <a:off x="7271385" y="663575"/>
            <a:ext cx="4799331" cy="523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ru-RU" sz="2800" dirty="0" smtClean="0"/>
              <a:t>Легенды </a:t>
            </a:r>
            <a:r>
              <a:rPr lang="ru-RU" sz="2800" dirty="0"/>
              <a:t>Ивановской области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doors dir="ver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14="http://schemas.microsoft.com/office/powerpoint/2010/main" xmlns:pr="smNativeData" val="0QEuYgEAAAAFAAAAAAAAAAEAAAA1AAAAAAAAAAAAAAAAAAAAAAAAAA=="/>
      </p:ext>
    </p:ext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136</TotalTime>
  <Words>1177</Words>
  <Application>Microsoft Office PowerPoint</Application>
  <PresentationFormat>Широкоэкранный</PresentationFormat>
  <Paragraphs>111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MS Gothic</vt:lpstr>
      <vt:lpstr>Arial</vt:lpstr>
      <vt:lpstr>Calibri</vt:lpstr>
      <vt:lpstr>Franklin Gothic Book</vt:lpstr>
      <vt:lpstr>Times New Roman</vt:lpstr>
      <vt:lpstr>Wingdings 2</vt:lpstr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user</cp:lastModifiedBy>
  <cp:revision>114</cp:revision>
  <dcterms:created xsi:type="dcterms:W3CDTF">2022-03-12T04:46:44Z</dcterms:created>
  <dcterms:modified xsi:type="dcterms:W3CDTF">2022-03-23T10:39:01Z</dcterms:modified>
</cp:coreProperties>
</file>